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80" r:id="rId3"/>
    <p:sldId id="281" r:id="rId4"/>
    <p:sldId id="311" r:id="rId5"/>
    <p:sldId id="313" r:id="rId6"/>
    <p:sldId id="312" r:id="rId7"/>
    <p:sldId id="314" r:id="rId8"/>
    <p:sldId id="344" r:id="rId9"/>
    <p:sldId id="325" r:id="rId10"/>
    <p:sldId id="327" r:id="rId11"/>
    <p:sldId id="345" r:id="rId12"/>
    <p:sldId id="346" r:id="rId13"/>
    <p:sldId id="328" r:id="rId14"/>
    <p:sldId id="329" r:id="rId15"/>
    <p:sldId id="330" r:id="rId16"/>
    <p:sldId id="352" r:id="rId17"/>
    <p:sldId id="353" r:id="rId18"/>
    <p:sldId id="354" r:id="rId19"/>
    <p:sldId id="355" r:id="rId20"/>
    <p:sldId id="331" r:id="rId21"/>
    <p:sldId id="332" r:id="rId22"/>
    <p:sldId id="315" r:id="rId23"/>
    <p:sldId id="343" r:id="rId24"/>
    <p:sldId id="342" r:id="rId25"/>
    <p:sldId id="317" r:id="rId26"/>
    <p:sldId id="316" r:id="rId27"/>
    <p:sldId id="318" r:id="rId28"/>
    <p:sldId id="356" r:id="rId29"/>
    <p:sldId id="320" r:id="rId30"/>
    <p:sldId id="321" r:id="rId31"/>
    <p:sldId id="322" r:id="rId32"/>
    <p:sldId id="323" r:id="rId33"/>
    <p:sldId id="324" r:id="rId34"/>
    <p:sldId id="333" r:id="rId35"/>
    <p:sldId id="334" r:id="rId36"/>
    <p:sldId id="335" r:id="rId37"/>
    <p:sldId id="336" r:id="rId38"/>
    <p:sldId id="337" r:id="rId39"/>
    <p:sldId id="347" r:id="rId40"/>
    <p:sldId id="349" r:id="rId41"/>
    <p:sldId id="351" r:id="rId42"/>
    <p:sldId id="340" r:id="rId43"/>
    <p:sldId id="341" r:id="rId4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4C1"/>
    <a:srgbClr val="DD4E00"/>
    <a:srgbClr val="3B3838"/>
    <a:srgbClr val="D5AA47"/>
    <a:srgbClr val="79706E"/>
    <a:srgbClr val="5B524D"/>
    <a:srgbClr val="C7A240"/>
    <a:srgbClr val="F2AE72"/>
    <a:srgbClr val="D0D0D0"/>
    <a:srgbClr val="D964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82084" autoAdjust="0"/>
  </p:normalViewPr>
  <p:slideViewPr>
    <p:cSldViewPr snapToGrid="0">
      <p:cViewPr varScale="1">
        <p:scale>
          <a:sx n="58" d="100"/>
          <a:sy n="58" d="100"/>
        </p:scale>
        <p:origin x="108" y="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9BF90E-29E1-480F-BF03-53CB84225A8D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3CC193-629C-43C1-8852-2891726BAD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5396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新聞影片：不是和解了嗎？小車禍被控肇逃 騎士遭函送</a:t>
            </a:r>
            <a:endParaRPr lang="en-US" altLang="zh-TW" dirty="0" smtClean="0"/>
          </a:p>
          <a:p>
            <a:r>
              <a:rPr lang="zh-TW" altLang="en-US" dirty="0" smtClean="0"/>
              <a:t>新聞連結：</a:t>
            </a:r>
            <a:r>
              <a:rPr lang="en-US" altLang="zh-TW" dirty="0" smtClean="0"/>
              <a:t>https://www.youtube.com/watch?v=_odlDAF29_I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8500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66582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488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1006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教師可依「有人死亡」「有人受傷但無死亡」「無人傷亡」三個情境進行簡要說明，先讓學生對於事故處理流程有基本概念，接下來的宣導內容會再詳細說明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7584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75785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8811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6961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2496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22840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86480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96596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51200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89868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97680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90631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63644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184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6839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73513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56580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30142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11265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96619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05232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242214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09212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41682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新聞影片：如果是你會怎麼做</a:t>
            </a:r>
            <a:r>
              <a:rPr lang="en-US" altLang="zh-TW" dirty="0" smtClean="0"/>
              <a:t>?</a:t>
            </a:r>
            <a:r>
              <a:rPr lang="zh-TW" altLang="en-US" dirty="0" smtClean="0"/>
              <a:t>騎單車被撞擦傷 少年拒協助</a:t>
            </a:r>
            <a:endParaRPr lang="en-US" altLang="zh-TW" dirty="0" smtClean="0"/>
          </a:p>
          <a:p>
            <a:r>
              <a:rPr lang="zh-TW" altLang="en-US" dirty="0" smtClean="0"/>
              <a:t>新聞連結：</a:t>
            </a:r>
            <a:r>
              <a:rPr lang="en-US" altLang="zh-TW" dirty="0" smtClean="0"/>
              <a:t>https://www.youtube.com/watch?v=N_4N5UwrWB0</a:t>
            </a:r>
          </a:p>
          <a:p>
            <a:endParaRPr lang="en-US" altLang="zh-TW" dirty="0" smtClean="0"/>
          </a:p>
          <a:p>
            <a:r>
              <a:rPr lang="zh-TW" altLang="en-US" dirty="0" smtClean="0"/>
              <a:t>播放影片觀看事故新聞，並請</a:t>
            </a:r>
            <a:r>
              <a:rPr lang="en-US" altLang="zh-TW" dirty="0" smtClean="0"/>
              <a:t>1</a:t>
            </a:r>
            <a:r>
              <a:rPr lang="zh-TW" altLang="en-US" dirty="0" smtClean="0"/>
              <a:t>位同學回答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8463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85049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新聞影片：國中女學生放學車禍 被撞卡車底腳骨折</a:t>
            </a:r>
            <a:endParaRPr lang="en-US" altLang="zh-TW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新聞連結：</a:t>
            </a:r>
            <a:r>
              <a:rPr lang="en-US" altLang="zh-TW" dirty="0" smtClean="0"/>
              <a:t>https://www.youtube.com/watch?v=NiXq7bpNtkE</a:t>
            </a:r>
          </a:p>
          <a:p>
            <a:endParaRPr lang="en-US" altLang="zh-TW" dirty="0" smtClean="0"/>
          </a:p>
          <a:p>
            <a:r>
              <a:rPr lang="zh-TW" altLang="en-US" dirty="0" smtClean="0"/>
              <a:t>播放影片觀看事故新聞，並請</a:t>
            </a:r>
            <a:r>
              <a:rPr lang="en-US" altLang="zh-TW" dirty="0" smtClean="0"/>
              <a:t>1</a:t>
            </a:r>
            <a:r>
              <a:rPr lang="zh-TW" altLang="en-US" dirty="0" smtClean="0"/>
              <a:t>位同學回答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59582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31833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95308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23082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20962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3CC193-629C-43C1-8852-2891726BAD88}" type="slidenum">
              <a:rPr lang="zh-TW" altLang="en-US" smtClean="0"/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0549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F283-D4A1-44A3-AF32-75D20B86BF9A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AC8A1-7D57-43E6-8813-1EA384AE089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3044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F283-D4A1-44A3-AF32-75D20B86BF9A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AC8A1-7D57-43E6-8813-1EA384AE089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8781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F283-D4A1-44A3-AF32-75D20B86BF9A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AC8A1-7D57-43E6-8813-1EA384AE089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0296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F283-D4A1-44A3-AF32-75D20B86BF9A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AC8A1-7D57-43E6-8813-1EA384AE089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6475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F283-D4A1-44A3-AF32-75D20B86BF9A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AC8A1-7D57-43E6-8813-1EA384AE089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0908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F283-D4A1-44A3-AF32-75D20B86BF9A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AC8A1-7D57-43E6-8813-1EA384AE089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9844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F283-D4A1-44A3-AF32-75D20B86BF9A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AC8A1-7D57-43E6-8813-1EA384AE089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4474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F283-D4A1-44A3-AF32-75D20B86BF9A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AC8A1-7D57-43E6-8813-1EA384AE089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8960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F283-D4A1-44A3-AF32-75D20B86BF9A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AC8A1-7D57-43E6-8813-1EA384AE089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8799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F283-D4A1-44A3-AF32-75D20B86BF9A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AC8A1-7D57-43E6-8813-1EA384AE089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3800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F283-D4A1-44A3-AF32-75D20B86BF9A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AC8A1-7D57-43E6-8813-1EA384AE089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8924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DF283-D4A1-44A3-AF32-75D20B86BF9A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AC8A1-7D57-43E6-8813-1EA384AE089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3371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odlDAF29_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23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_4N5UwrWB0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emf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iXq7bpNtkE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emf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552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216063" y="2235366"/>
            <a:ext cx="9000000" cy="3012908"/>
          </a:xfrm>
          <a:prstGeom prst="rect">
            <a:avLst/>
          </a:prstGeom>
          <a:solidFill>
            <a:srgbClr val="F9C13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6000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遇到交通事故該怎麼辦？</a:t>
            </a:r>
            <a:endParaRPr lang="zh-TW" altLang="en-US" sz="6000" b="1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929177" y="62364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TW" altLang="en-US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7326694" y="4659077"/>
            <a:ext cx="4320000" cy="455409"/>
            <a:chOff x="7095468" y="4680097"/>
            <a:chExt cx="4320000" cy="455409"/>
          </a:xfrm>
        </p:grpSpPr>
        <p:sp>
          <p:nvSpPr>
            <p:cNvPr id="11" name="矩形 10"/>
            <p:cNvSpPr/>
            <p:nvPr/>
          </p:nvSpPr>
          <p:spPr>
            <a:xfrm>
              <a:off x="7095468" y="4691801"/>
              <a:ext cx="4320000" cy="432000"/>
            </a:xfrm>
            <a:prstGeom prst="rect">
              <a:avLst/>
            </a:prstGeom>
            <a:solidFill>
              <a:srgbClr val="F9C134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b="1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財團法人靖娟兒童安全文教基金會</a:t>
              </a:r>
            </a:p>
          </p:txBody>
        </p:sp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1897" y="4680097"/>
              <a:ext cx="504138" cy="455409"/>
            </a:xfrm>
            <a:prstGeom prst="rect">
              <a:avLst/>
            </a:prstGeom>
          </p:spPr>
        </p:pic>
      </p:grpSp>
      <p:grpSp>
        <p:nvGrpSpPr>
          <p:cNvPr id="3" name="群組 2"/>
          <p:cNvGrpSpPr/>
          <p:nvPr/>
        </p:nvGrpSpPr>
        <p:grpSpPr>
          <a:xfrm>
            <a:off x="4021542" y="4682486"/>
            <a:ext cx="2897520" cy="432000"/>
            <a:chOff x="3950197" y="4680097"/>
            <a:chExt cx="2897520" cy="432000"/>
          </a:xfrm>
        </p:grpSpPr>
        <p:sp>
          <p:nvSpPr>
            <p:cNvPr id="9" name="矩形 8"/>
            <p:cNvSpPr/>
            <p:nvPr/>
          </p:nvSpPr>
          <p:spPr>
            <a:xfrm>
              <a:off x="4378232" y="4680097"/>
              <a:ext cx="2469485" cy="432000"/>
            </a:xfrm>
            <a:prstGeom prst="rect">
              <a:avLst/>
            </a:prstGeom>
            <a:solidFill>
              <a:srgbClr val="D5AA47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b="1" dirty="0">
                  <a:solidFill>
                    <a:srgbClr val="3B3838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教育部國民及學教育署</a:t>
              </a:r>
            </a:p>
          </p:txBody>
        </p:sp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0197" y="4680097"/>
              <a:ext cx="417734" cy="43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8320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60400" y="0"/>
            <a:ext cx="8931600" cy="6858000"/>
          </a:xfrm>
          <a:prstGeom prst="rect">
            <a:avLst/>
          </a:prstGeom>
          <a:solidFill>
            <a:srgbClr val="F9C13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6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940" y="3056377"/>
            <a:ext cx="2493614" cy="1979854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3508857" y="1816804"/>
            <a:ext cx="7529183" cy="2397625"/>
            <a:chOff x="2035022" y="411677"/>
            <a:chExt cx="7364688" cy="2147003"/>
          </a:xfrm>
        </p:grpSpPr>
        <p:sp>
          <p:nvSpPr>
            <p:cNvPr id="8" name="矩形圖說文字 7"/>
            <p:cNvSpPr/>
            <p:nvPr/>
          </p:nvSpPr>
          <p:spPr>
            <a:xfrm>
              <a:off x="2172645" y="531577"/>
              <a:ext cx="7227065" cy="2027103"/>
            </a:xfrm>
            <a:prstGeom prst="wedgeRectCallout">
              <a:avLst>
                <a:gd name="adj1" fmla="val -58854"/>
                <a:gd name="adj2" fmla="val 41683"/>
              </a:avLst>
            </a:prstGeom>
            <a:solidFill>
              <a:srgbClr val="F0F4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矩形圖說文字 11"/>
            <p:cNvSpPr/>
            <p:nvPr/>
          </p:nvSpPr>
          <p:spPr>
            <a:xfrm>
              <a:off x="2035022" y="411677"/>
              <a:ext cx="7227065" cy="2027103"/>
            </a:xfrm>
            <a:prstGeom prst="wedgeRectCallout">
              <a:avLst>
                <a:gd name="adj1" fmla="val -57372"/>
                <a:gd name="adj2" fmla="val 43946"/>
              </a:avLst>
            </a:prstGeom>
            <a:solidFill>
              <a:schemeClr val="bg1"/>
            </a:solidFill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54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曾經看過或</a:t>
              </a:r>
              <a:r>
                <a:rPr lang="zh-TW" altLang="en-US" sz="5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經歷過</a:t>
              </a:r>
            </a:p>
            <a:p>
              <a:pPr algn="ctr"/>
              <a:r>
                <a:rPr lang="zh-TW" altLang="en-US" sz="5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交通事故的經驗嗎？</a:t>
              </a: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10758422" y="5970101"/>
            <a:ext cx="540000" cy="540000"/>
            <a:chOff x="10758422" y="5970101"/>
            <a:chExt cx="540000" cy="540000"/>
          </a:xfrm>
        </p:grpSpPr>
        <p:sp>
          <p:nvSpPr>
            <p:cNvPr id="10" name="矩形 9"/>
            <p:cNvSpPr/>
            <p:nvPr/>
          </p:nvSpPr>
          <p:spPr>
            <a:xfrm rot="1131161">
              <a:off x="10758422" y="5970101"/>
              <a:ext cx="540000" cy="540000"/>
            </a:xfrm>
            <a:prstGeom prst="rect">
              <a:avLst/>
            </a:prstGeom>
            <a:solidFill>
              <a:srgbClr val="DD4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文字方塊 10"/>
            <p:cNvSpPr txBox="1"/>
            <p:nvPr/>
          </p:nvSpPr>
          <p:spPr>
            <a:xfrm>
              <a:off x="10869564" y="6032638"/>
              <a:ext cx="3369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0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</a:t>
              </a:r>
              <a:endParaRPr lang="en-US" altLang="zh-TW" sz="2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8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3783101" y="790031"/>
            <a:ext cx="48315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當交通事故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發生時</a:t>
            </a:r>
          </a:p>
        </p:txBody>
      </p:sp>
      <p:grpSp>
        <p:nvGrpSpPr>
          <p:cNvPr id="6" name="群組 5"/>
          <p:cNvGrpSpPr/>
          <p:nvPr/>
        </p:nvGrpSpPr>
        <p:grpSpPr>
          <a:xfrm>
            <a:off x="2027401" y="1716657"/>
            <a:ext cx="7764088" cy="4367300"/>
            <a:chOff x="2027401" y="1716657"/>
            <a:chExt cx="7764088" cy="4367300"/>
          </a:xfrm>
        </p:grpSpPr>
        <p:pic>
          <p:nvPicPr>
            <p:cNvPr id="2" name="圖片 1">
              <a:hlinkClick r:id="rId3"/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27401" y="1716657"/>
              <a:ext cx="7764088" cy="4367300"/>
            </a:xfrm>
            <a:prstGeom prst="rect">
              <a:avLst/>
            </a:prstGeom>
          </p:spPr>
        </p:pic>
        <p:pic>
          <p:nvPicPr>
            <p:cNvPr id="5" name="圖片 4">
              <a:hlinkClick r:id="rId3"/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94494" y="3359011"/>
              <a:ext cx="1080080" cy="1082592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 rot="1131161">
            <a:off x="10758422" y="5079496"/>
            <a:ext cx="540000" cy="54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7" name="群組 6"/>
          <p:cNvGrpSpPr/>
          <p:nvPr/>
        </p:nvGrpSpPr>
        <p:grpSpPr>
          <a:xfrm>
            <a:off x="10758422" y="5970101"/>
            <a:ext cx="540000" cy="540000"/>
            <a:chOff x="10758422" y="5970101"/>
            <a:chExt cx="540000" cy="540000"/>
          </a:xfrm>
        </p:grpSpPr>
        <p:sp>
          <p:nvSpPr>
            <p:cNvPr id="18" name="矩形 17"/>
            <p:cNvSpPr/>
            <p:nvPr/>
          </p:nvSpPr>
          <p:spPr>
            <a:xfrm rot="1131161">
              <a:off x="10758422" y="5970101"/>
              <a:ext cx="540000" cy="540000"/>
            </a:xfrm>
            <a:prstGeom prst="rect">
              <a:avLst/>
            </a:prstGeom>
            <a:solidFill>
              <a:srgbClr val="F9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10870167" y="6040046"/>
              <a:ext cx="3369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</a:t>
              </a:r>
              <a:endPara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520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783101" y="790031"/>
            <a:ext cx="48315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當交通事故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發生時</a:t>
            </a:r>
          </a:p>
        </p:txBody>
      </p:sp>
      <p:grpSp>
        <p:nvGrpSpPr>
          <p:cNvPr id="11" name="群組 10"/>
          <p:cNvGrpSpPr/>
          <p:nvPr/>
        </p:nvGrpSpPr>
        <p:grpSpPr>
          <a:xfrm flipH="1">
            <a:off x="2060870" y="2081910"/>
            <a:ext cx="7376428" cy="2252637"/>
            <a:chOff x="-6155959" y="1589178"/>
            <a:chExt cx="1342114" cy="623847"/>
          </a:xfrm>
        </p:grpSpPr>
        <p:sp>
          <p:nvSpPr>
            <p:cNvPr id="13" name="矩形圖說文字 12"/>
            <p:cNvSpPr/>
            <p:nvPr/>
          </p:nvSpPr>
          <p:spPr>
            <a:xfrm>
              <a:off x="-6155959" y="1670881"/>
              <a:ext cx="1281022" cy="542144"/>
            </a:xfrm>
            <a:prstGeom prst="wedgeRectCallout">
              <a:avLst>
                <a:gd name="adj1" fmla="val -37164"/>
                <a:gd name="adj2" fmla="val 68226"/>
              </a:avLst>
            </a:prstGeom>
            <a:solidFill>
              <a:srgbClr val="F0F4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矩形圖說文字 13"/>
            <p:cNvSpPr/>
            <p:nvPr/>
          </p:nvSpPr>
          <p:spPr>
            <a:xfrm>
              <a:off x="-6109512" y="1589178"/>
              <a:ext cx="1295667" cy="548831"/>
            </a:xfrm>
            <a:prstGeom prst="wedgeRectCallout">
              <a:avLst>
                <a:gd name="adj1" fmla="val -42928"/>
                <a:gd name="adj2" fmla="val 76910"/>
              </a:avLst>
            </a:prstGeom>
            <a:solidFill>
              <a:srgbClr val="F9C134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rtlCol="0" anchor="ctr"/>
            <a:lstStyle/>
            <a:p>
              <a:r>
                <a:rPr lang="zh-TW" altLang="en-US" sz="40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未滿</a:t>
              </a:r>
              <a:r>
                <a:rPr lang="en-US" altLang="zh-TW" sz="40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18</a:t>
              </a:r>
              <a:r>
                <a:rPr lang="zh-TW" altLang="en-US" sz="40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歲切勿不</a:t>
              </a:r>
              <a:r>
                <a:rPr lang="zh-TW" altLang="en-US" sz="40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可以私下和解先報警由警察做處理，後續由家長</a:t>
              </a:r>
              <a:r>
                <a:rPr lang="zh-TW" altLang="en-US" sz="40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陪同</a:t>
              </a:r>
              <a:r>
                <a:rPr lang="zh-TW" altLang="en-US" sz="40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進行</a:t>
              </a:r>
              <a:r>
                <a:rPr lang="zh-TW" altLang="en-US" sz="40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和解！</a:t>
              </a:r>
              <a:endParaRPr lang="zh-TW" altLang="en-US" sz="4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859" y="4003278"/>
            <a:ext cx="2576149" cy="2045385"/>
          </a:xfrm>
          <a:prstGeom prst="rect">
            <a:avLst/>
          </a:prstGeom>
        </p:spPr>
      </p:pic>
      <p:sp>
        <p:nvSpPr>
          <p:cNvPr id="21" name="文字方塊 20"/>
          <p:cNvSpPr txBox="1"/>
          <p:nvPr/>
        </p:nvSpPr>
        <p:spPr>
          <a:xfrm>
            <a:off x="10859946" y="6040046"/>
            <a:ext cx="3369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4583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60400" y="0"/>
            <a:ext cx="8931600" cy="6858000"/>
          </a:xfrm>
          <a:prstGeom prst="rect">
            <a:avLst/>
          </a:prstGeom>
          <a:solidFill>
            <a:srgbClr val="F9C13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6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86" y="2740181"/>
            <a:ext cx="2493614" cy="1979854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2840733" y="1608317"/>
            <a:ext cx="7461489" cy="2397625"/>
            <a:chOff x="2035022" y="411677"/>
            <a:chExt cx="7364688" cy="2147003"/>
          </a:xfrm>
        </p:grpSpPr>
        <p:sp>
          <p:nvSpPr>
            <p:cNvPr id="8" name="矩形圖說文字 7"/>
            <p:cNvSpPr/>
            <p:nvPr/>
          </p:nvSpPr>
          <p:spPr>
            <a:xfrm>
              <a:off x="2172645" y="531577"/>
              <a:ext cx="7227065" cy="2027103"/>
            </a:xfrm>
            <a:prstGeom prst="wedgeRectCallout">
              <a:avLst>
                <a:gd name="adj1" fmla="val -58854"/>
                <a:gd name="adj2" fmla="val 41683"/>
              </a:avLst>
            </a:prstGeom>
            <a:solidFill>
              <a:srgbClr val="F0F4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矩形圖說文字 11"/>
            <p:cNvSpPr/>
            <p:nvPr/>
          </p:nvSpPr>
          <p:spPr>
            <a:xfrm>
              <a:off x="2035022" y="411677"/>
              <a:ext cx="7227065" cy="2027103"/>
            </a:xfrm>
            <a:prstGeom prst="wedgeRectCallout">
              <a:avLst>
                <a:gd name="adj1" fmla="val -57372"/>
                <a:gd name="adj2" fmla="val 43946"/>
              </a:avLst>
            </a:prstGeom>
            <a:solidFill>
              <a:schemeClr val="bg1"/>
            </a:solidFill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52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交通</a:t>
              </a:r>
              <a:r>
                <a:rPr lang="zh-TW" altLang="en-US" sz="52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事故發生了</a:t>
              </a:r>
              <a:r>
                <a:rPr lang="zh-TW" altLang="en-US" sz="52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，知道</a:t>
              </a:r>
              <a:r>
                <a:rPr lang="zh-TW" altLang="en-US" sz="52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怎麼做</a:t>
              </a:r>
              <a:r>
                <a:rPr lang="zh-TW" altLang="en-US" sz="52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的請舉手</a:t>
              </a:r>
              <a:r>
                <a:rPr lang="zh-TW" altLang="en-US" sz="52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？</a:t>
              </a: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10758422" y="5970101"/>
            <a:ext cx="540000" cy="540000"/>
            <a:chOff x="10758422" y="5970101"/>
            <a:chExt cx="540000" cy="540000"/>
          </a:xfrm>
        </p:grpSpPr>
        <p:sp>
          <p:nvSpPr>
            <p:cNvPr id="10" name="矩形 9"/>
            <p:cNvSpPr/>
            <p:nvPr/>
          </p:nvSpPr>
          <p:spPr>
            <a:xfrm rot="1131161">
              <a:off x="10758422" y="5970101"/>
              <a:ext cx="540000" cy="540000"/>
            </a:xfrm>
            <a:prstGeom prst="rect">
              <a:avLst/>
            </a:prstGeom>
            <a:solidFill>
              <a:srgbClr val="DD4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文字方塊 10"/>
            <p:cNvSpPr txBox="1"/>
            <p:nvPr/>
          </p:nvSpPr>
          <p:spPr>
            <a:xfrm>
              <a:off x="10869564" y="6032638"/>
              <a:ext cx="3369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0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</a:t>
              </a:r>
              <a:endParaRPr lang="en-US" altLang="zh-TW" sz="2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255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4006234" y="752428"/>
            <a:ext cx="41795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交通事故發生時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9" name="直線接點 8"/>
          <p:cNvCxnSpPr/>
          <p:nvPr/>
        </p:nvCxnSpPr>
        <p:spPr>
          <a:xfrm flipV="1">
            <a:off x="2489203" y="4263528"/>
            <a:ext cx="7920000" cy="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943168" y="2957998"/>
            <a:ext cx="25988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打電話報警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59" name="直線接點 58"/>
          <p:cNvCxnSpPr/>
          <p:nvPr/>
        </p:nvCxnSpPr>
        <p:spPr>
          <a:xfrm>
            <a:off x="6273835" y="2463528"/>
            <a:ext cx="0" cy="360000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/>
          <p:cNvSpPr/>
          <p:nvPr/>
        </p:nvSpPr>
        <p:spPr>
          <a:xfrm>
            <a:off x="6961899" y="2712557"/>
            <a:ext cx="25988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拍照、錄影、發限動</a:t>
            </a:r>
          </a:p>
        </p:txBody>
      </p:sp>
      <p:sp>
        <p:nvSpPr>
          <p:cNvPr id="63" name="矩形 62"/>
          <p:cNvSpPr/>
          <p:nvPr/>
        </p:nvSpPr>
        <p:spPr>
          <a:xfrm>
            <a:off x="2512615" y="4805295"/>
            <a:ext cx="35773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打電話叫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救護車</a:t>
            </a:r>
          </a:p>
        </p:txBody>
      </p:sp>
      <p:sp>
        <p:nvSpPr>
          <p:cNvPr id="64" name="矩形 63"/>
          <p:cNvSpPr/>
          <p:nvPr/>
        </p:nvSpPr>
        <p:spPr>
          <a:xfrm>
            <a:off x="6961899" y="4592775"/>
            <a:ext cx="26694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假裝沒看到默默離開</a:t>
            </a:r>
          </a:p>
        </p:txBody>
      </p:sp>
      <p:sp>
        <p:nvSpPr>
          <p:cNvPr id="14" name="矩形 13"/>
          <p:cNvSpPr/>
          <p:nvPr/>
        </p:nvSpPr>
        <p:spPr>
          <a:xfrm>
            <a:off x="3167666" y="1752886"/>
            <a:ext cx="2016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正確行為</a:t>
            </a:r>
          </a:p>
        </p:txBody>
      </p:sp>
      <p:sp>
        <p:nvSpPr>
          <p:cNvPr id="15" name="矩形 14"/>
          <p:cNvSpPr/>
          <p:nvPr/>
        </p:nvSpPr>
        <p:spPr>
          <a:xfrm>
            <a:off x="7054628" y="1741977"/>
            <a:ext cx="2484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不建議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行為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0859946" y="6040046"/>
            <a:ext cx="3369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67037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2" grpId="0"/>
      <p:bldP spid="63" grpId="0"/>
      <p:bldP spid="64" grpId="0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783101" y="790031"/>
            <a:ext cx="48315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目睹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交通事故發生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3" name="群組 12"/>
          <p:cNvGrpSpPr/>
          <p:nvPr/>
        </p:nvGrpSpPr>
        <p:grpSpPr>
          <a:xfrm flipH="1">
            <a:off x="3088785" y="2381274"/>
            <a:ext cx="5799274" cy="2252637"/>
            <a:chOff x="-6155959" y="1589178"/>
            <a:chExt cx="1342114" cy="623847"/>
          </a:xfrm>
        </p:grpSpPr>
        <p:sp>
          <p:nvSpPr>
            <p:cNvPr id="14" name="矩形圖說文字 13"/>
            <p:cNvSpPr/>
            <p:nvPr/>
          </p:nvSpPr>
          <p:spPr>
            <a:xfrm>
              <a:off x="-6155959" y="1670881"/>
              <a:ext cx="1281022" cy="542144"/>
            </a:xfrm>
            <a:prstGeom prst="wedgeRectCallout">
              <a:avLst>
                <a:gd name="adj1" fmla="val -37164"/>
                <a:gd name="adj2" fmla="val 68226"/>
              </a:avLst>
            </a:prstGeom>
            <a:solidFill>
              <a:srgbClr val="F0F4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圖說文字 14"/>
            <p:cNvSpPr/>
            <p:nvPr/>
          </p:nvSpPr>
          <p:spPr>
            <a:xfrm>
              <a:off x="-6109512" y="1589178"/>
              <a:ext cx="1295667" cy="548831"/>
            </a:xfrm>
            <a:prstGeom prst="wedgeRectCallout">
              <a:avLst>
                <a:gd name="adj1" fmla="val -42928"/>
                <a:gd name="adj2" fmla="val 76910"/>
              </a:avLst>
            </a:prstGeom>
            <a:solidFill>
              <a:srgbClr val="F9C134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40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可依照自己能力所及與現場狀況提供協助！</a:t>
              </a: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0752" y="3978928"/>
            <a:ext cx="2244463" cy="1779700"/>
          </a:xfrm>
          <a:prstGeom prst="rect">
            <a:avLst/>
          </a:prstGeom>
        </p:spPr>
      </p:pic>
      <p:sp>
        <p:nvSpPr>
          <p:cNvPr id="16" name="文字方塊 15"/>
          <p:cNvSpPr txBox="1"/>
          <p:nvPr/>
        </p:nvSpPr>
        <p:spPr>
          <a:xfrm>
            <a:off x="10859946" y="6040046"/>
            <a:ext cx="3369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7734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680246" y="790031"/>
            <a:ext cx="48315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交通事故處理流程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233" y="1855444"/>
            <a:ext cx="10361534" cy="3691644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10859946" y="6040046"/>
            <a:ext cx="3369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7744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60400" y="0"/>
            <a:ext cx="8931600" cy="6858000"/>
          </a:xfrm>
          <a:prstGeom prst="rect">
            <a:avLst/>
          </a:prstGeom>
          <a:solidFill>
            <a:srgbClr val="F9C13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6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70" y="3056377"/>
            <a:ext cx="2493614" cy="1979854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3388087" y="1816804"/>
            <a:ext cx="8205815" cy="2397625"/>
            <a:chOff x="2035022" y="411677"/>
            <a:chExt cx="7364688" cy="2147003"/>
          </a:xfrm>
        </p:grpSpPr>
        <p:sp>
          <p:nvSpPr>
            <p:cNvPr id="8" name="矩形圖說文字 7"/>
            <p:cNvSpPr/>
            <p:nvPr/>
          </p:nvSpPr>
          <p:spPr>
            <a:xfrm>
              <a:off x="2172645" y="531577"/>
              <a:ext cx="7227065" cy="2027103"/>
            </a:xfrm>
            <a:prstGeom prst="wedgeRectCallout">
              <a:avLst>
                <a:gd name="adj1" fmla="val -58854"/>
                <a:gd name="adj2" fmla="val 41683"/>
              </a:avLst>
            </a:prstGeom>
            <a:solidFill>
              <a:srgbClr val="F0F4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矩形圖說文字 11"/>
            <p:cNvSpPr/>
            <p:nvPr/>
          </p:nvSpPr>
          <p:spPr>
            <a:xfrm>
              <a:off x="2035022" y="411677"/>
              <a:ext cx="7227065" cy="2027103"/>
            </a:xfrm>
            <a:prstGeom prst="wedgeRectCallout">
              <a:avLst>
                <a:gd name="adj1" fmla="val -57372"/>
                <a:gd name="adj2" fmla="val 43946"/>
              </a:avLst>
            </a:prstGeom>
            <a:solidFill>
              <a:schemeClr val="bg1"/>
            </a:solidFill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54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如果在騎車</a:t>
              </a:r>
              <a:r>
                <a:rPr lang="zh-TW" altLang="en-US" sz="5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時發生</a:t>
              </a:r>
              <a:r>
                <a:rPr lang="zh-TW" altLang="en-US" sz="54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車禍</a:t>
              </a:r>
              <a:endParaRPr lang="en-US" altLang="zh-TW" sz="5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54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怎麼辦</a:t>
              </a:r>
              <a:r>
                <a:rPr lang="zh-TW" altLang="en-US" sz="5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？</a:t>
              </a: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10758422" y="5970101"/>
            <a:ext cx="540000" cy="540000"/>
            <a:chOff x="10758422" y="5970101"/>
            <a:chExt cx="540000" cy="540000"/>
          </a:xfrm>
        </p:grpSpPr>
        <p:sp>
          <p:nvSpPr>
            <p:cNvPr id="10" name="矩形 9"/>
            <p:cNvSpPr/>
            <p:nvPr/>
          </p:nvSpPr>
          <p:spPr>
            <a:xfrm rot="1131161">
              <a:off x="10758422" y="5970101"/>
              <a:ext cx="540000" cy="540000"/>
            </a:xfrm>
            <a:prstGeom prst="rect">
              <a:avLst/>
            </a:prstGeom>
            <a:solidFill>
              <a:srgbClr val="DD4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文字方塊 10"/>
            <p:cNvSpPr txBox="1"/>
            <p:nvPr/>
          </p:nvSpPr>
          <p:spPr>
            <a:xfrm>
              <a:off x="10859946" y="6031233"/>
              <a:ext cx="3369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0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8</a:t>
              </a:r>
              <a:endParaRPr lang="en-US" altLang="zh-TW" sz="2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995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邊形 5"/>
          <p:cNvSpPr/>
          <p:nvPr/>
        </p:nvSpPr>
        <p:spPr>
          <a:xfrm>
            <a:off x="443579" y="1716658"/>
            <a:ext cx="5716589" cy="688418"/>
          </a:xfrm>
          <a:prstGeom prst="homePlate">
            <a:avLst/>
          </a:prstGeom>
          <a:solidFill>
            <a:srgbClr val="F0F4C1"/>
          </a:solidFill>
          <a:ln w="19050">
            <a:solidFill>
              <a:srgbClr val="DD4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1990808" y="739239"/>
            <a:ext cx="82103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如果自己發生交通事故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無受傷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2316" y="1758744"/>
            <a:ext cx="5627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事故處理五步驟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42407" y="2989192"/>
            <a:ext cx="1080000" cy="108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放</a:t>
            </a:r>
            <a:endParaRPr lang="zh-TW" altLang="en-US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028949" y="3181943"/>
            <a:ext cx="92603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在事故車輛後方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5-100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公尺處擺放警告標誌牌</a:t>
            </a:r>
          </a:p>
        </p:txBody>
      </p:sp>
      <p:cxnSp>
        <p:nvCxnSpPr>
          <p:cNvPr id="20" name="直線接點 19"/>
          <p:cNvCxnSpPr/>
          <p:nvPr/>
        </p:nvCxnSpPr>
        <p:spPr>
          <a:xfrm flipV="1">
            <a:off x="1990808" y="4051607"/>
            <a:ext cx="9180000" cy="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2379316" y="4320297"/>
            <a:ext cx="87675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放置後不要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站在事故車輛後方的車道上，儘量站在相對安全的位置，避免二次事故</a:t>
            </a:r>
          </a:p>
        </p:txBody>
      </p:sp>
      <p:grpSp>
        <p:nvGrpSpPr>
          <p:cNvPr id="21" name="群組 20"/>
          <p:cNvGrpSpPr/>
          <p:nvPr/>
        </p:nvGrpSpPr>
        <p:grpSpPr>
          <a:xfrm>
            <a:off x="1474845" y="4521891"/>
            <a:ext cx="627390" cy="631274"/>
            <a:chOff x="2505349" y="4780963"/>
            <a:chExt cx="886643" cy="892132"/>
          </a:xfrm>
        </p:grpSpPr>
        <p:sp>
          <p:nvSpPr>
            <p:cNvPr id="22" name="等腰三角形 21"/>
            <p:cNvSpPr/>
            <p:nvPr/>
          </p:nvSpPr>
          <p:spPr>
            <a:xfrm>
              <a:off x="2505349" y="4780963"/>
              <a:ext cx="886643" cy="764347"/>
            </a:xfrm>
            <a:prstGeom prst="triangle">
              <a:avLst/>
            </a:prstGeom>
            <a:noFill/>
            <a:ln w="152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796270" y="5637095"/>
              <a:ext cx="288000" cy="36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4" name="文字方塊 23"/>
          <p:cNvSpPr txBox="1"/>
          <p:nvPr/>
        </p:nvSpPr>
        <p:spPr>
          <a:xfrm>
            <a:off x="10859946" y="6040046"/>
            <a:ext cx="3369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1960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邊形 5"/>
          <p:cNvSpPr/>
          <p:nvPr/>
        </p:nvSpPr>
        <p:spPr>
          <a:xfrm>
            <a:off x="443579" y="1716658"/>
            <a:ext cx="5716589" cy="688418"/>
          </a:xfrm>
          <a:prstGeom prst="homePlate">
            <a:avLst/>
          </a:prstGeom>
          <a:solidFill>
            <a:srgbClr val="F0F4C1"/>
          </a:solidFill>
          <a:ln w="19050">
            <a:solidFill>
              <a:srgbClr val="DD4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1990808" y="739239"/>
            <a:ext cx="82103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如果自己發生交通事故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無受傷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2316" y="1758744"/>
            <a:ext cx="5627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事故處理五步驟</a:t>
            </a:r>
            <a:r>
              <a:rPr lang="en-US" altLang="zh-TW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放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316" y="4801659"/>
            <a:ext cx="5040001" cy="1788750"/>
          </a:xfrm>
          <a:prstGeom prst="rect">
            <a:avLst/>
          </a:prstGeom>
        </p:spPr>
      </p:pic>
      <p:grpSp>
        <p:nvGrpSpPr>
          <p:cNvPr id="25" name="群組 24"/>
          <p:cNvGrpSpPr/>
          <p:nvPr/>
        </p:nvGrpSpPr>
        <p:grpSpPr>
          <a:xfrm flipH="1">
            <a:off x="2717805" y="2755689"/>
            <a:ext cx="7323010" cy="1691313"/>
            <a:chOff x="-6139255" y="1589178"/>
            <a:chExt cx="1325410" cy="600225"/>
          </a:xfrm>
        </p:grpSpPr>
        <p:sp>
          <p:nvSpPr>
            <p:cNvPr id="26" name="矩形圖說文字 25"/>
            <p:cNvSpPr/>
            <p:nvPr/>
          </p:nvSpPr>
          <p:spPr>
            <a:xfrm>
              <a:off x="-6139255" y="1647259"/>
              <a:ext cx="1281022" cy="542144"/>
            </a:xfrm>
            <a:prstGeom prst="wedgeRectCallout">
              <a:avLst>
                <a:gd name="adj1" fmla="val 6298"/>
                <a:gd name="adj2" fmla="val 77131"/>
              </a:avLst>
            </a:prstGeom>
            <a:solidFill>
              <a:srgbClr val="F0F4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7" name="矩形圖說文字 26"/>
            <p:cNvSpPr/>
            <p:nvPr/>
          </p:nvSpPr>
          <p:spPr>
            <a:xfrm>
              <a:off x="-6109512" y="1589178"/>
              <a:ext cx="1295667" cy="548831"/>
            </a:xfrm>
            <a:prstGeom prst="wedgeRectCallout">
              <a:avLst>
                <a:gd name="adj1" fmla="val 5275"/>
                <a:gd name="adj2" fmla="val 79100"/>
              </a:avLst>
            </a:prstGeom>
            <a:solidFill>
              <a:srgbClr val="F9C134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4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沒有警告</a:t>
              </a:r>
              <a:r>
                <a:rPr lang="zh-TW" altLang="en-US" sz="40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標誌時可以怎麼辦？</a:t>
              </a:r>
              <a:endParaRPr lang="zh-TW" altLang="en-US" sz="4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 rot="530561">
            <a:off x="6744361" y="4592051"/>
            <a:ext cx="11079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b="1" dirty="0" smtClean="0">
                <a:solidFill>
                  <a:srgbClr val="D964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zh-TW" altLang="en-US" sz="7200" b="1" dirty="0">
              <a:solidFill>
                <a:srgbClr val="D9645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10783804" y="6030353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80782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邊形 5"/>
          <p:cNvSpPr/>
          <p:nvPr/>
        </p:nvSpPr>
        <p:spPr>
          <a:xfrm>
            <a:off x="443579" y="1716658"/>
            <a:ext cx="5716589" cy="688418"/>
          </a:xfrm>
          <a:prstGeom prst="homePlate">
            <a:avLst/>
          </a:prstGeom>
          <a:solidFill>
            <a:srgbClr val="F0F4C1"/>
          </a:solidFill>
          <a:ln w="19050">
            <a:solidFill>
              <a:srgbClr val="DD4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1990808" y="739239"/>
            <a:ext cx="82103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如果自己發生交通事故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無受傷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2316" y="1758744"/>
            <a:ext cx="5627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事故處理五步驟</a:t>
            </a:r>
            <a:r>
              <a:rPr lang="en-US" altLang="zh-TW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放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0" name="直線接點 19"/>
          <p:cNvCxnSpPr/>
          <p:nvPr/>
        </p:nvCxnSpPr>
        <p:spPr>
          <a:xfrm>
            <a:off x="4064000" y="2540438"/>
            <a:ext cx="0" cy="345600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884875" y="4716082"/>
            <a:ext cx="30995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附近有三角錐或停車告示牌可借用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575657" y="4700742"/>
            <a:ext cx="28039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將傘打開並用安全帽或重物壓住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154795" y="4620063"/>
            <a:ext cx="37098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將雨衣疊成適當大小放置於安全帽上，將反光條處露出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6" name="直線接點 25"/>
          <p:cNvCxnSpPr/>
          <p:nvPr/>
        </p:nvCxnSpPr>
        <p:spPr>
          <a:xfrm>
            <a:off x="7893945" y="2549058"/>
            <a:ext cx="0" cy="345600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群組 30"/>
          <p:cNvGrpSpPr/>
          <p:nvPr/>
        </p:nvGrpSpPr>
        <p:grpSpPr>
          <a:xfrm>
            <a:off x="884875" y="2957745"/>
            <a:ext cx="2770837" cy="1497696"/>
            <a:chOff x="842013" y="3036445"/>
            <a:chExt cx="2770837" cy="1497696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27825" y="3047567"/>
              <a:ext cx="1485025" cy="1486574"/>
            </a:xfrm>
            <a:prstGeom prst="rect">
              <a:avLst/>
            </a:prstGeom>
          </p:spPr>
        </p:pic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2013" y="3036445"/>
              <a:ext cx="1281871" cy="1497696"/>
            </a:xfrm>
            <a:prstGeom prst="rect">
              <a:avLst/>
            </a:prstGeom>
          </p:spPr>
        </p:pic>
      </p:grpSp>
      <p:grpSp>
        <p:nvGrpSpPr>
          <p:cNvPr id="30" name="群組 29"/>
          <p:cNvGrpSpPr/>
          <p:nvPr/>
        </p:nvGrpSpPr>
        <p:grpSpPr>
          <a:xfrm>
            <a:off x="4488674" y="2953527"/>
            <a:ext cx="2959181" cy="1512885"/>
            <a:chOff x="4445164" y="3129939"/>
            <a:chExt cx="2725243" cy="1393284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45164" y="3129939"/>
              <a:ext cx="1467395" cy="1393284"/>
            </a:xfrm>
            <a:prstGeom prst="rect">
              <a:avLst/>
            </a:prstGeom>
          </p:spPr>
        </p:pic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12558" y="3146993"/>
              <a:ext cx="1257849" cy="1365107"/>
            </a:xfrm>
            <a:prstGeom prst="rect">
              <a:avLst/>
            </a:prstGeom>
          </p:spPr>
        </p:pic>
      </p:grpSp>
      <p:pic>
        <p:nvPicPr>
          <p:cNvPr id="28" name="圖片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12832" y="2884930"/>
            <a:ext cx="1570172" cy="1476275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5044548" y="6332795"/>
            <a:ext cx="58124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圖片來源：教育部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國民及學前教育</a:t>
            </a:r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署交通安全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補充教材手冊高中篇-機車騎乘安全篇</a:t>
            </a:r>
          </a:p>
        </p:txBody>
      </p:sp>
      <p:sp>
        <p:nvSpPr>
          <p:cNvPr id="23" name="文字方塊 22"/>
          <p:cNvSpPr txBox="1"/>
          <p:nvPr/>
        </p:nvSpPr>
        <p:spPr>
          <a:xfrm>
            <a:off x="10783804" y="6040046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88964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邊形 5"/>
          <p:cNvSpPr/>
          <p:nvPr/>
        </p:nvSpPr>
        <p:spPr>
          <a:xfrm>
            <a:off x="443579" y="1716658"/>
            <a:ext cx="5716589" cy="688418"/>
          </a:xfrm>
          <a:prstGeom prst="homePlate">
            <a:avLst/>
          </a:prstGeom>
          <a:solidFill>
            <a:srgbClr val="F0F4C1"/>
          </a:solidFill>
          <a:ln w="19050">
            <a:solidFill>
              <a:srgbClr val="DD4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552316" y="1758744"/>
            <a:ext cx="5627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事故處理五步驟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48055" y="2949959"/>
            <a:ext cx="1080000" cy="108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撥</a:t>
            </a:r>
          </a:p>
        </p:txBody>
      </p:sp>
      <p:sp>
        <p:nvSpPr>
          <p:cNvPr id="19" name="矩形 18"/>
          <p:cNvSpPr/>
          <p:nvPr/>
        </p:nvSpPr>
        <p:spPr>
          <a:xfrm>
            <a:off x="2822721" y="3142710"/>
            <a:ext cx="23041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撥打電話</a:t>
            </a:r>
          </a:p>
        </p:txBody>
      </p:sp>
      <p:cxnSp>
        <p:nvCxnSpPr>
          <p:cNvPr id="20" name="直線接點 19"/>
          <p:cNvCxnSpPr/>
          <p:nvPr/>
        </p:nvCxnSpPr>
        <p:spPr>
          <a:xfrm flipV="1">
            <a:off x="2348311" y="4001669"/>
            <a:ext cx="7920000" cy="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2822721" y="4381739"/>
            <a:ext cx="744559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有人傷亡，優先撥打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119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，再撥打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；無人傷亡則撥打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</a:p>
        </p:txBody>
      </p:sp>
      <p:sp>
        <p:nvSpPr>
          <p:cNvPr id="22" name="矩形 21"/>
          <p:cNvSpPr/>
          <p:nvPr/>
        </p:nvSpPr>
        <p:spPr>
          <a:xfrm>
            <a:off x="1990808" y="739239"/>
            <a:ext cx="82103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如果自己發生交通事故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無受傷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10783804" y="6040046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50497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邊形 5"/>
          <p:cNvSpPr/>
          <p:nvPr/>
        </p:nvSpPr>
        <p:spPr>
          <a:xfrm>
            <a:off x="443579" y="1716658"/>
            <a:ext cx="5716589" cy="688418"/>
          </a:xfrm>
          <a:prstGeom prst="homePlate">
            <a:avLst/>
          </a:prstGeom>
          <a:solidFill>
            <a:srgbClr val="F0F4C1"/>
          </a:solidFill>
          <a:ln w="19050">
            <a:solidFill>
              <a:srgbClr val="DD4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552316" y="1758744"/>
            <a:ext cx="5627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事故處理五步驟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75171" y="2957745"/>
            <a:ext cx="1440000" cy="108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劃</a:t>
            </a:r>
            <a:r>
              <a:rPr lang="en-US" altLang="zh-TW" sz="4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4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拍</a:t>
            </a:r>
            <a:endParaRPr lang="zh-TW" altLang="en-US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315171" y="3150496"/>
            <a:ext cx="57918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將事故的位置標示出來</a:t>
            </a:r>
          </a:p>
        </p:txBody>
      </p:sp>
      <p:cxnSp>
        <p:nvCxnSpPr>
          <p:cNvPr id="20" name="直線接點 19"/>
          <p:cNvCxnSpPr/>
          <p:nvPr/>
        </p:nvCxnSpPr>
        <p:spPr>
          <a:xfrm flipV="1">
            <a:off x="1840762" y="4009455"/>
            <a:ext cx="5220000" cy="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2315172" y="4175009"/>
            <a:ext cx="45566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標繪汽車四個車角或輪胎，並以三角形標明車輛行進方向</a:t>
            </a:r>
          </a:p>
        </p:txBody>
      </p:sp>
      <p:sp>
        <p:nvSpPr>
          <p:cNvPr id="52" name="矩形 51"/>
          <p:cNvSpPr/>
          <p:nvPr/>
        </p:nvSpPr>
        <p:spPr>
          <a:xfrm>
            <a:off x="1990808" y="739239"/>
            <a:ext cx="82103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如果自己發生交通事故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無受傷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8022" y="3423041"/>
            <a:ext cx="1988258" cy="2082341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7350" y="3423040"/>
            <a:ext cx="1940548" cy="2088401"/>
          </a:xfrm>
          <a:prstGeom prst="rect">
            <a:avLst/>
          </a:prstGeom>
        </p:spPr>
      </p:pic>
      <p:sp>
        <p:nvSpPr>
          <p:cNvPr id="49" name="矩形 48"/>
          <p:cNvSpPr/>
          <p:nvPr/>
        </p:nvSpPr>
        <p:spPr>
          <a:xfrm>
            <a:off x="8888142" y="5576934"/>
            <a:ext cx="22323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車胎定位法</a:t>
            </a: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824144" y="5576934"/>
            <a:ext cx="22323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車角定位法</a:t>
            </a: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1" name="矩形圖說文字 50"/>
          <p:cNvSpPr/>
          <p:nvPr/>
        </p:nvSpPr>
        <p:spPr>
          <a:xfrm>
            <a:off x="6627141" y="1795489"/>
            <a:ext cx="4945481" cy="1340744"/>
          </a:xfrm>
          <a:prstGeom prst="wedgeRectCallout">
            <a:avLst>
              <a:gd name="adj1" fmla="val -802"/>
              <a:gd name="adj2" fmla="val 72806"/>
            </a:avLst>
          </a:prstGeom>
          <a:solidFill>
            <a:srgbClr val="BADFDB"/>
          </a:solidFill>
          <a:ln>
            <a:solidFill>
              <a:srgbClr val="588C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駕駛可隨身攜帶「道路記號筆」，方便畫記</a:t>
            </a:r>
            <a:r>
              <a:rPr lang="zh-TW" altLang="en-US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。或就地取材</a:t>
            </a:r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，尋找可以劃出線條的</a:t>
            </a:r>
            <a:r>
              <a:rPr lang="zh-TW" altLang="en-US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物品</a:t>
            </a:r>
            <a:r>
              <a:rPr lang="en-US" altLang="zh-TW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例如：路</a:t>
            </a:r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邊的</a:t>
            </a:r>
            <a:r>
              <a:rPr lang="zh-TW" altLang="en-US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石頭</a:t>
            </a:r>
            <a:r>
              <a:rPr lang="en-US" altLang="zh-TW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10783804" y="6040046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81749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邊形 5"/>
          <p:cNvSpPr/>
          <p:nvPr/>
        </p:nvSpPr>
        <p:spPr>
          <a:xfrm>
            <a:off x="443579" y="1716658"/>
            <a:ext cx="5716589" cy="688418"/>
          </a:xfrm>
          <a:prstGeom prst="homePlate">
            <a:avLst/>
          </a:prstGeom>
          <a:solidFill>
            <a:srgbClr val="F0F4C1"/>
          </a:solidFill>
          <a:ln w="19050">
            <a:solidFill>
              <a:srgbClr val="DD4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552316" y="1758744"/>
            <a:ext cx="5627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事故處理五步驟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822720" y="3142710"/>
            <a:ext cx="57918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將事故的位置標示出來</a:t>
            </a:r>
          </a:p>
        </p:txBody>
      </p:sp>
      <p:cxnSp>
        <p:nvCxnSpPr>
          <p:cNvPr id="20" name="直線接點 19"/>
          <p:cNvCxnSpPr/>
          <p:nvPr/>
        </p:nvCxnSpPr>
        <p:spPr>
          <a:xfrm flipV="1">
            <a:off x="2348311" y="4001669"/>
            <a:ext cx="5220000" cy="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2653754" y="4182739"/>
            <a:ext cx="49662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標繪機車、自行車兩個輪胎半圓與手把的位置</a:t>
            </a:r>
          </a:p>
        </p:txBody>
      </p:sp>
      <p:grpSp>
        <p:nvGrpSpPr>
          <p:cNvPr id="57" name="群組 56"/>
          <p:cNvGrpSpPr/>
          <p:nvPr/>
        </p:nvGrpSpPr>
        <p:grpSpPr>
          <a:xfrm rot="15256616">
            <a:off x="9503571" y="3533025"/>
            <a:ext cx="1825556" cy="1425601"/>
            <a:chOff x="6720866" y="4474277"/>
            <a:chExt cx="2339717" cy="1700308"/>
          </a:xfrm>
        </p:grpSpPr>
        <p:pic>
          <p:nvPicPr>
            <p:cNvPr id="58" name="圖片 5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20866" y="4474277"/>
              <a:ext cx="2261250" cy="1687500"/>
            </a:xfrm>
            <a:prstGeom prst="rect">
              <a:avLst/>
            </a:prstGeom>
          </p:spPr>
        </p:pic>
        <p:sp>
          <p:nvSpPr>
            <p:cNvPr id="59" name="弧形 58"/>
            <p:cNvSpPr/>
            <p:nvPr/>
          </p:nvSpPr>
          <p:spPr>
            <a:xfrm rot="8131418">
              <a:off x="6745656" y="5376985"/>
              <a:ext cx="997476" cy="797600"/>
            </a:xfrm>
            <a:prstGeom prst="arc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0" name="弧形 59"/>
            <p:cNvSpPr/>
            <p:nvPr/>
          </p:nvSpPr>
          <p:spPr>
            <a:xfrm rot="8131418">
              <a:off x="8063109" y="5350693"/>
              <a:ext cx="997474" cy="797600"/>
            </a:xfrm>
            <a:prstGeom prst="arc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1" name="直線接點 60"/>
            <p:cNvCxnSpPr/>
            <p:nvPr/>
          </p:nvCxnSpPr>
          <p:spPr>
            <a:xfrm>
              <a:off x="6979203" y="4544279"/>
              <a:ext cx="222633" cy="11096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線接點 61"/>
            <p:cNvCxnSpPr/>
            <p:nvPr/>
          </p:nvCxnSpPr>
          <p:spPr>
            <a:xfrm>
              <a:off x="7644609" y="4801869"/>
              <a:ext cx="240630" cy="10248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矩形圖說文字 6"/>
          <p:cNvSpPr/>
          <p:nvPr/>
        </p:nvSpPr>
        <p:spPr>
          <a:xfrm>
            <a:off x="3022389" y="5471641"/>
            <a:ext cx="6698589" cy="884148"/>
          </a:xfrm>
          <a:prstGeom prst="wedgeRectCallout">
            <a:avLst>
              <a:gd name="adj1" fmla="val 54532"/>
              <a:gd name="adj2" fmla="val -46903"/>
            </a:avLst>
          </a:prstGeom>
          <a:solidFill>
            <a:srgbClr val="BADFDB"/>
          </a:solidFill>
          <a:ln>
            <a:solidFill>
              <a:srgbClr val="588C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也可以採拍照的方式記錄現場相關跡證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！</a:t>
            </a:r>
            <a:endParaRPr lang="zh-TW" altLang="en-US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990808" y="739239"/>
            <a:ext cx="82103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如果自己發生交通事故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無受傷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6866" y="3399777"/>
            <a:ext cx="1974112" cy="1692096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1300343" y="2940812"/>
            <a:ext cx="1440000" cy="108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劃</a:t>
            </a:r>
            <a:r>
              <a:rPr lang="en-US" altLang="zh-TW" sz="4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4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拍</a:t>
            </a:r>
            <a:endParaRPr lang="zh-TW" altLang="en-US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10783804" y="6040046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93548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邊形 5"/>
          <p:cNvSpPr/>
          <p:nvPr/>
        </p:nvSpPr>
        <p:spPr>
          <a:xfrm>
            <a:off x="443579" y="1716658"/>
            <a:ext cx="5716589" cy="688418"/>
          </a:xfrm>
          <a:prstGeom prst="homePlate">
            <a:avLst/>
          </a:prstGeom>
          <a:solidFill>
            <a:srgbClr val="F0F4C1"/>
          </a:solidFill>
          <a:ln w="19050">
            <a:solidFill>
              <a:srgbClr val="DD4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552316" y="1758744"/>
            <a:ext cx="5627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事故處理五步驟</a:t>
            </a:r>
            <a:r>
              <a:rPr lang="en-US" altLang="zh-TW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拍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990808" y="739239"/>
            <a:ext cx="82103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如果自己發生交通事故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無受傷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2" name="圖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316" y="4801659"/>
            <a:ext cx="5040001" cy="1788750"/>
          </a:xfrm>
          <a:prstGeom prst="rect">
            <a:avLst/>
          </a:prstGeom>
        </p:spPr>
      </p:pic>
      <p:grpSp>
        <p:nvGrpSpPr>
          <p:cNvPr id="23" name="群組 22"/>
          <p:cNvGrpSpPr/>
          <p:nvPr/>
        </p:nvGrpSpPr>
        <p:grpSpPr>
          <a:xfrm flipH="1">
            <a:off x="2717806" y="2755689"/>
            <a:ext cx="6971545" cy="1691313"/>
            <a:chOff x="-6139255" y="1589178"/>
            <a:chExt cx="1325410" cy="600225"/>
          </a:xfrm>
        </p:grpSpPr>
        <p:sp>
          <p:nvSpPr>
            <p:cNvPr id="24" name="矩形圖說文字 23"/>
            <p:cNvSpPr/>
            <p:nvPr/>
          </p:nvSpPr>
          <p:spPr>
            <a:xfrm>
              <a:off x="-6139255" y="1647259"/>
              <a:ext cx="1281022" cy="542144"/>
            </a:xfrm>
            <a:prstGeom prst="wedgeRectCallout">
              <a:avLst>
                <a:gd name="adj1" fmla="val 6298"/>
                <a:gd name="adj2" fmla="val 77131"/>
              </a:avLst>
            </a:prstGeom>
            <a:solidFill>
              <a:srgbClr val="F0F4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矩形圖說文字 24"/>
            <p:cNvSpPr/>
            <p:nvPr/>
          </p:nvSpPr>
          <p:spPr>
            <a:xfrm>
              <a:off x="-6109512" y="1589178"/>
              <a:ext cx="1295667" cy="548831"/>
            </a:xfrm>
            <a:prstGeom prst="wedgeRectCallout">
              <a:avLst>
                <a:gd name="adj1" fmla="val 5275"/>
                <a:gd name="adj2" fmla="val 79100"/>
              </a:avLst>
            </a:prstGeom>
            <a:solidFill>
              <a:srgbClr val="F9C134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4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需</a:t>
              </a:r>
              <a:r>
                <a:rPr lang="zh-TW" altLang="en-US" sz="40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要拍那些照片呢？</a:t>
              </a:r>
              <a:endParaRPr lang="zh-TW" altLang="en-US" sz="4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6" name="文字方塊 25"/>
          <p:cNvSpPr txBox="1"/>
          <p:nvPr/>
        </p:nvSpPr>
        <p:spPr>
          <a:xfrm rot="530561">
            <a:off x="6744361" y="4592051"/>
            <a:ext cx="11079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b="1" dirty="0" smtClean="0">
                <a:solidFill>
                  <a:srgbClr val="D964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zh-TW" altLang="en-US" sz="7200" b="1" dirty="0">
              <a:solidFill>
                <a:srgbClr val="D9645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0783804" y="6040046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8595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邊形 5"/>
          <p:cNvSpPr/>
          <p:nvPr/>
        </p:nvSpPr>
        <p:spPr>
          <a:xfrm>
            <a:off x="443579" y="1716658"/>
            <a:ext cx="5716589" cy="688418"/>
          </a:xfrm>
          <a:prstGeom prst="homePlate">
            <a:avLst/>
          </a:prstGeom>
          <a:solidFill>
            <a:srgbClr val="F0F4C1"/>
          </a:solidFill>
          <a:ln w="19050">
            <a:solidFill>
              <a:srgbClr val="DD4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1990808" y="739239"/>
            <a:ext cx="82103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如果自己發生交通事故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無受傷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2316" y="1758744"/>
            <a:ext cx="5627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事故處理五步驟</a:t>
            </a:r>
            <a:r>
              <a:rPr lang="en-US" altLang="zh-TW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拍</a:t>
            </a:r>
          </a:p>
        </p:txBody>
      </p:sp>
      <p:cxnSp>
        <p:nvCxnSpPr>
          <p:cNvPr id="20" name="直線接點 19"/>
          <p:cNvCxnSpPr/>
          <p:nvPr/>
        </p:nvCxnSpPr>
        <p:spPr>
          <a:xfrm flipH="1" flipV="1">
            <a:off x="1500019" y="3455447"/>
            <a:ext cx="4320000" cy="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401646" y="3785818"/>
            <a:ext cx="50362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拍攝全景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，包含道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路標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線、前後方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將事故車輛與周邊設施（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如號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誌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、電線桿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等不易變動的物品）攝入</a:t>
            </a:r>
          </a:p>
        </p:txBody>
      </p:sp>
      <p:sp>
        <p:nvSpPr>
          <p:cNvPr id="29" name="矩形 28"/>
          <p:cNvSpPr/>
          <p:nvPr/>
        </p:nvSpPr>
        <p:spPr>
          <a:xfrm>
            <a:off x="5044548" y="6332795"/>
            <a:ext cx="58124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圖片來源：教育部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國民及學前教育</a:t>
            </a:r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署交通安全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補充教材手冊高中篇-機車騎乘安全篇</a:t>
            </a:r>
          </a:p>
        </p:txBody>
      </p:sp>
      <p:sp>
        <p:nvSpPr>
          <p:cNvPr id="23" name="矩形 22"/>
          <p:cNvSpPr/>
          <p:nvPr/>
        </p:nvSpPr>
        <p:spPr>
          <a:xfrm>
            <a:off x="3028489" y="2763462"/>
            <a:ext cx="1263061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遠景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018" y="2960900"/>
            <a:ext cx="4187951" cy="3129458"/>
          </a:xfrm>
          <a:prstGeom prst="rect">
            <a:avLst/>
          </a:prstGeom>
        </p:spPr>
      </p:pic>
      <p:sp>
        <p:nvSpPr>
          <p:cNvPr id="16" name="文字方塊 15"/>
          <p:cNvSpPr txBox="1"/>
          <p:nvPr/>
        </p:nvSpPr>
        <p:spPr>
          <a:xfrm>
            <a:off x="10783804" y="6040046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57446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邊形 5"/>
          <p:cNvSpPr/>
          <p:nvPr/>
        </p:nvSpPr>
        <p:spPr>
          <a:xfrm>
            <a:off x="443579" y="1716658"/>
            <a:ext cx="5716589" cy="688418"/>
          </a:xfrm>
          <a:prstGeom prst="homePlate">
            <a:avLst/>
          </a:prstGeom>
          <a:solidFill>
            <a:srgbClr val="F0F4C1"/>
          </a:solidFill>
          <a:ln w="19050">
            <a:solidFill>
              <a:srgbClr val="DD4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1990808" y="739239"/>
            <a:ext cx="82103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如果自己發生交通事故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無受傷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2316" y="1758744"/>
            <a:ext cx="5627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事故處理五步驟</a:t>
            </a:r>
            <a:r>
              <a:rPr lang="en-US" altLang="zh-TW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拍</a:t>
            </a:r>
          </a:p>
        </p:txBody>
      </p:sp>
      <p:sp>
        <p:nvSpPr>
          <p:cNvPr id="24" name="矩形 23"/>
          <p:cNvSpPr/>
          <p:nvPr/>
        </p:nvSpPr>
        <p:spPr>
          <a:xfrm>
            <a:off x="2135614" y="3946128"/>
            <a:ext cx="28039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拍攝車禍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現場車輛相對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位置</a:t>
            </a:r>
          </a:p>
        </p:txBody>
      </p:sp>
      <p:sp>
        <p:nvSpPr>
          <p:cNvPr id="29" name="矩形 28"/>
          <p:cNvSpPr/>
          <p:nvPr/>
        </p:nvSpPr>
        <p:spPr>
          <a:xfrm>
            <a:off x="5044548" y="6332795"/>
            <a:ext cx="58124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圖片來源：教育部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國民及學前教育</a:t>
            </a:r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署交通安全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補充教材手冊高中篇-機車騎乘安全篇</a:t>
            </a:r>
          </a:p>
        </p:txBody>
      </p:sp>
      <p:sp>
        <p:nvSpPr>
          <p:cNvPr id="32" name="矩形 31"/>
          <p:cNvSpPr/>
          <p:nvPr/>
        </p:nvSpPr>
        <p:spPr>
          <a:xfrm>
            <a:off x="2714578" y="2770514"/>
            <a:ext cx="1263061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景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1" name="直線接點 20"/>
          <p:cNvCxnSpPr/>
          <p:nvPr/>
        </p:nvCxnSpPr>
        <p:spPr>
          <a:xfrm flipH="1">
            <a:off x="1906108" y="3465861"/>
            <a:ext cx="2880000" cy="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9176" y="2741073"/>
            <a:ext cx="4348744" cy="3204000"/>
          </a:xfrm>
          <a:prstGeom prst="rect">
            <a:avLst/>
          </a:prstGeom>
        </p:spPr>
      </p:pic>
      <p:sp>
        <p:nvSpPr>
          <p:cNvPr id="16" name="文字方塊 15"/>
          <p:cNvSpPr txBox="1"/>
          <p:nvPr/>
        </p:nvSpPr>
        <p:spPr>
          <a:xfrm>
            <a:off x="10783804" y="6040046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46870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邊形 5"/>
          <p:cNvSpPr/>
          <p:nvPr/>
        </p:nvSpPr>
        <p:spPr>
          <a:xfrm>
            <a:off x="443579" y="1716658"/>
            <a:ext cx="5716589" cy="688418"/>
          </a:xfrm>
          <a:prstGeom prst="homePlate">
            <a:avLst/>
          </a:prstGeom>
          <a:solidFill>
            <a:srgbClr val="F0F4C1"/>
          </a:solidFill>
          <a:ln w="19050">
            <a:solidFill>
              <a:srgbClr val="DD4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1990808" y="739239"/>
            <a:ext cx="82103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如果自己發生交通事故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無受傷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2316" y="1758744"/>
            <a:ext cx="5627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事故處理五步驟</a:t>
            </a:r>
            <a:r>
              <a:rPr lang="en-US" altLang="zh-TW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拍</a:t>
            </a:r>
          </a:p>
        </p:txBody>
      </p:sp>
      <p:sp>
        <p:nvSpPr>
          <p:cNvPr id="25" name="矩形 24"/>
          <p:cNvSpPr/>
          <p:nvPr/>
        </p:nvSpPr>
        <p:spPr>
          <a:xfrm>
            <a:off x="1505055" y="3861238"/>
            <a:ext cx="34679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拍攝碰撞點、車損部位及掉落物等照片</a:t>
            </a:r>
          </a:p>
        </p:txBody>
      </p:sp>
      <p:sp>
        <p:nvSpPr>
          <p:cNvPr id="29" name="矩形 28"/>
          <p:cNvSpPr/>
          <p:nvPr/>
        </p:nvSpPr>
        <p:spPr>
          <a:xfrm>
            <a:off x="5044548" y="6332795"/>
            <a:ext cx="58124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圖片來源：教育部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國民及學前教育</a:t>
            </a:r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署交通安全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補充教材手冊高中篇-機車騎乘安全篇</a:t>
            </a:r>
          </a:p>
        </p:txBody>
      </p:sp>
      <p:sp>
        <p:nvSpPr>
          <p:cNvPr id="21" name="矩形 20"/>
          <p:cNvSpPr/>
          <p:nvPr/>
        </p:nvSpPr>
        <p:spPr>
          <a:xfrm>
            <a:off x="2493525" y="2800866"/>
            <a:ext cx="1263061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近景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2" name="直線接點 21"/>
          <p:cNvCxnSpPr/>
          <p:nvPr/>
        </p:nvCxnSpPr>
        <p:spPr>
          <a:xfrm flipH="1">
            <a:off x="1505055" y="3497945"/>
            <a:ext cx="3240000" cy="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2646" y="2790291"/>
            <a:ext cx="4688546" cy="3096000"/>
          </a:xfrm>
          <a:prstGeom prst="rect">
            <a:avLst/>
          </a:prstGeom>
        </p:spPr>
      </p:pic>
      <p:sp>
        <p:nvSpPr>
          <p:cNvPr id="16" name="文字方塊 15"/>
          <p:cNvSpPr txBox="1"/>
          <p:nvPr/>
        </p:nvSpPr>
        <p:spPr>
          <a:xfrm>
            <a:off x="10783804" y="6040046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44952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邊形 5"/>
          <p:cNvSpPr/>
          <p:nvPr/>
        </p:nvSpPr>
        <p:spPr>
          <a:xfrm>
            <a:off x="443579" y="1716658"/>
            <a:ext cx="5716589" cy="688418"/>
          </a:xfrm>
          <a:prstGeom prst="homePlate">
            <a:avLst/>
          </a:prstGeom>
          <a:solidFill>
            <a:srgbClr val="F0F4C1"/>
          </a:solidFill>
          <a:ln w="19050">
            <a:solidFill>
              <a:srgbClr val="DD4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552316" y="1758744"/>
            <a:ext cx="5627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事故處理五步驟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48055" y="2683348"/>
            <a:ext cx="1080000" cy="108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移</a:t>
            </a:r>
          </a:p>
        </p:txBody>
      </p:sp>
      <p:sp>
        <p:nvSpPr>
          <p:cNvPr id="19" name="矩形 18"/>
          <p:cNvSpPr/>
          <p:nvPr/>
        </p:nvSpPr>
        <p:spPr>
          <a:xfrm>
            <a:off x="2822720" y="2886038"/>
            <a:ext cx="57918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移動車輛的條件</a:t>
            </a:r>
          </a:p>
        </p:txBody>
      </p:sp>
      <p:cxnSp>
        <p:nvCxnSpPr>
          <p:cNvPr id="20" name="直線接點 19"/>
          <p:cNvCxnSpPr/>
          <p:nvPr/>
        </p:nvCxnSpPr>
        <p:spPr>
          <a:xfrm flipV="1">
            <a:off x="2348311" y="3744997"/>
            <a:ext cx="7920000" cy="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3295189" y="3836555"/>
            <a:ext cx="1813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可以移動</a:t>
            </a:r>
            <a:endParaRPr lang="zh-TW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7" name="直線接點 26"/>
          <p:cNvCxnSpPr/>
          <p:nvPr/>
        </p:nvCxnSpPr>
        <p:spPr>
          <a:xfrm>
            <a:off x="6198855" y="3753409"/>
            <a:ext cx="0" cy="252000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1988055" y="4999737"/>
            <a:ext cx="4143398" cy="954107"/>
            <a:chOff x="1678219" y="4900815"/>
            <a:chExt cx="4143398" cy="954107"/>
          </a:xfrm>
        </p:grpSpPr>
        <p:sp>
          <p:nvSpPr>
            <p:cNvPr id="28" name="矩形 27"/>
            <p:cNvSpPr/>
            <p:nvPr/>
          </p:nvSpPr>
          <p:spPr>
            <a:xfrm>
              <a:off x="2004693" y="4900815"/>
              <a:ext cx="381692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8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有人受傷但當事人皆同意移車</a:t>
              </a:r>
              <a:endPara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678219" y="5012244"/>
              <a:ext cx="288000" cy="288000"/>
            </a:xfrm>
            <a:prstGeom prst="rect">
              <a:avLst/>
            </a:prstGeom>
            <a:solidFill>
              <a:srgbClr val="F9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1988055" y="4353490"/>
            <a:ext cx="4520636" cy="523220"/>
            <a:chOff x="1678219" y="4900815"/>
            <a:chExt cx="4520636" cy="523220"/>
          </a:xfrm>
        </p:grpSpPr>
        <p:sp>
          <p:nvSpPr>
            <p:cNvPr id="33" name="矩形 32"/>
            <p:cNvSpPr/>
            <p:nvPr/>
          </p:nvSpPr>
          <p:spPr>
            <a:xfrm>
              <a:off x="2004693" y="4900815"/>
              <a:ext cx="419416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8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無人傷亡，車輛能行駛</a:t>
              </a:r>
              <a:endPara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678219" y="5012244"/>
              <a:ext cx="288000" cy="288000"/>
            </a:xfrm>
            <a:prstGeom prst="rect">
              <a:avLst/>
            </a:prstGeom>
            <a:solidFill>
              <a:srgbClr val="F9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5" name="矩形 34"/>
          <p:cNvSpPr/>
          <p:nvPr/>
        </p:nvSpPr>
        <p:spPr>
          <a:xfrm>
            <a:off x="7293233" y="3836555"/>
            <a:ext cx="1813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不可移動</a:t>
            </a:r>
            <a:endParaRPr lang="zh-TW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6" name="群組 35"/>
          <p:cNvGrpSpPr/>
          <p:nvPr/>
        </p:nvGrpSpPr>
        <p:grpSpPr>
          <a:xfrm>
            <a:off x="6532828" y="5707188"/>
            <a:ext cx="4143398" cy="523220"/>
            <a:chOff x="1678219" y="4900815"/>
            <a:chExt cx="4143398" cy="523220"/>
          </a:xfrm>
        </p:grpSpPr>
        <p:sp>
          <p:nvSpPr>
            <p:cNvPr id="37" name="矩形 36"/>
            <p:cNvSpPr/>
            <p:nvPr/>
          </p:nvSpPr>
          <p:spPr>
            <a:xfrm>
              <a:off x="2004693" y="4900815"/>
              <a:ext cx="381692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8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有人死亡</a:t>
              </a:r>
              <a:endPara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678219" y="5012244"/>
              <a:ext cx="288000" cy="288000"/>
            </a:xfrm>
            <a:prstGeom prst="rect">
              <a:avLst/>
            </a:prstGeom>
            <a:solidFill>
              <a:srgbClr val="F9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40" name="群組 39"/>
          <p:cNvGrpSpPr/>
          <p:nvPr/>
        </p:nvGrpSpPr>
        <p:grpSpPr>
          <a:xfrm>
            <a:off x="6530604" y="5029501"/>
            <a:ext cx="5152154" cy="523220"/>
            <a:chOff x="1678219" y="4900815"/>
            <a:chExt cx="5152154" cy="523220"/>
          </a:xfrm>
        </p:grpSpPr>
        <p:sp>
          <p:nvSpPr>
            <p:cNvPr id="41" name="矩形 40"/>
            <p:cNvSpPr/>
            <p:nvPr/>
          </p:nvSpPr>
          <p:spPr>
            <a:xfrm>
              <a:off x="2004692" y="4900815"/>
              <a:ext cx="482568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8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有人受傷但當事人不同意移車</a:t>
              </a:r>
              <a:endPara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678219" y="5012244"/>
              <a:ext cx="288000" cy="288000"/>
            </a:xfrm>
            <a:prstGeom prst="rect">
              <a:avLst/>
            </a:prstGeom>
            <a:solidFill>
              <a:srgbClr val="F9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6500616" y="4351813"/>
            <a:ext cx="4520636" cy="523220"/>
            <a:chOff x="1678219" y="4900815"/>
            <a:chExt cx="4520636" cy="523220"/>
          </a:xfrm>
        </p:grpSpPr>
        <p:sp>
          <p:nvSpPr>
            <p:cNvPr id="47" name="矩形 46"/>
            <p:cNvSpPr/>
            <p:nvPr/>
          </p:nvSpPr>
          <p:spPr>
            <a:xfrm>
              <a:off x="2004693" y="4900815"/>
              <a:ext cx="419416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8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無人傷亡，車輛無法行駛</a:t>
              </a:r>
              <a:endPara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1678219" y="5012244"/>
              <a:ext cx="288000" cy="288000"/>
            </a:xfrm>
            <a:prstGeom prst="rect">
              <a:avLst/>
            </a:prstGeom>
            <a:solidFill>
              <a:srgbClr val="F9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9" name="矩形 38"/>
          <p:cNvSpPr/>
          <p:nvPr/>
        </p:nvSpPr>
        <p:spPr>
          <a:xfrm>
            <a:off x="1990808" y="739239"/>
            <a:ext cx="82103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如果自己發生交通事故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無受傷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10783804" y="6040046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55021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邊形 5"/>
          <p:cNvSpPr/>
          <p:nvPr/>
        </p:nvSpPr>
        <p:spPr>
          <a:xfrm>
            <a:off x="443579" y="1716658"/>
            <a:ext cx="5716589" cy="688418"/>
          </a:xfrm>
          <a:prstGeom prst="homePlate">
            <a:avLst/>
          </a:prstGeom>
          <a:solidFill>
            <a:srgbClr val="F0F4C1"/>
          </a:solidFill>
          <a:ln w="19050">
            <a:solidFill>
              <a:srgbClr val="DD4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552316" y="1758744"/>
            <a:ext cx="5627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事故處理五步驟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48055" y="2949959"/>
            <a:ext cx="1080000" cy="108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</a:t>
            </a:r>
          </a:p>
        </p:txBody>
      </p:sp>
      <p:sp>
        <p:nvSpPr>
          <p:cNvPr id="19" name="矩形 18"/>
          <p:cNvSpPr/>
          <p:nvPr/>
        </p:nvSpPr>
        <p:spPr>
          <a:xfrm>
            <a:off x="2822720" y="3142710"/>
            <a:ext cx="57918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等待警察到來</a:t>
            </a:r>
          </a:p>
        </p:txBody>
      </p:sp>
      <p:cxnSp>
        <p:nvCxnSpPr>
          <p:cNvPr id="20" name="直線接點 19"/>
          <p:cNvCxnSpPr/>
          <p:nvPr/>
        </p:nvCxnSpPr>
        <p:spPr>
          <a:xfrm flipV="1">
            <a:off x="2348311" y="4001669"/>
            <a:ext cx="7920000" cy="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2653754" y="4182739"/>
            <a:ext cx="71118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仔細確認填寫事項再簽名，並索取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道路交通事故當事人登記聯單</a:t>
            </a:r>
          </a:p>
        </p:txBody>
      </p:sp>
      <p:sp>
        <p:nvSpPr>
          <p:cNvPr id="22" name="矩形 21"/>
          <p:cNvSpPr/>
          <p:nvPr/>
        </p:nvSpPr>
        <p:spPr>
          <a:xfrm>
            <a:off x="1990808" y="739239"/>
            <a:ext cx="82103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如果自己發生交通事故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無受傷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10783804" y="6040046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90063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60400" y="0"/>
            <a:ext cx="8931600" cy="6858000"/>
          </a:xfrm>
          <a:prstGeom prst="rect">
            <a:avLst/>
          </a:prstGeom>
          <a:solidFill>
            <a:srgbClr val="F9C13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6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940" y="3056377"/>
            <a:ext cx="2493614" cy="1979854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3508857" y="1816804"/>
            <a:ext cx="7529183" cy="2397625"/>
            <a:chOff x="2035022" y="411677"/>
            <a:chExt cx="7364688" cy="2147003"/>
          </a:xfrm>
        </p:grpSpPr>
        <p:sp>
          <p:nvSpPr>
            <p:cNvPr id="8" name="矩形圖說文字 7"/>
            <p:cNvSpPr/>
            <p:nvPr/>
          </p:nvSpPr>
          <p:spPr>
            <a:xfrm>
              <a:off x="2172645" y="531577"/>
              <a:ext cx="7227065" cy="2027103"/>
            </a:xfrm>
            <a:prstGeom prst="wedgeRectCallout">
              <a:avLst>
                <a:gd name="adj1" fmla="val -58854"/>
                <a:gd name="adj2" fmla="val 41683"/>
              </a:avLst>
            </a:prstGeom>
            <a:solidFill>
              <a:srgbClr val="F0F4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矩形圖說文字 11"/>
            <p:cNvSpPr/>
            <p:nvPr/>
          </p:nvSpPr>
          <p:spPr>
            <a:xfrm>
              <a:off x="2035022" y="411677"/>
              <a:ext cx="7227065" cy="2027103"/>
            </a:xfrm>
            <a:prstGeom prst="wedgeRectCallout">
              <a:avLst>
                <a:gd name="adj1" fmla="val -57372"/>
                <a:gd name="adj2" fmla="val 43946"/>
              </a:avLst>
            </a:prstGeom>
            <a:solidFill>
              <a:schemeClr val="bg1"/>
            </a:solidFill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5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打</a:t>
              </a:r>
              <a:r>
                <a:rPr lang="en-US" altLang="zh-TW" sz="5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110</a:t>
              </a:r>
              <a:r>
                <a:rPr lang="zh-TW" altLang="en-US" sz="5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</a:t>
              </a:r>
              <a:r>
                <a:rPr lang="en-US" altLang="zh-TW" sz="5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119</a:t>
              </a:r>
              <a:r>
                <a:rPr lang="zh-TW" altLang="en-US" sz="5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</a:t>
              </a:r>
              <a:r>
                <a:rPr lang="zh-TW" altLang="en-US" sz="54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判斷</a:t>
              </a:r>
              <a:endParaRPr lang="en-US" altLang="zh-TW" sz="5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54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</a:t>
              </a:r>
              <a:r>
                <a:rPr lang="zh-TW" altLang="en-US" sz="5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什麼？</a:t>
              </a:r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10758422" y="5970101"/>
            <a:ext cx="540000" cy="540000"/>
            <a:chOff x="10758422" y="5970101"/>
            <a:chExt cx="540000" cy="540000"/>
          </a:xfrm>
        </p:grpSpPr>
        <p:sp>
          <p:nvSpPr>
            <p:cNvPr id="11" name="矩形 10"/>
            <p:cNvSpPr/>
            <p:nvPr/>
          </p:nvSpPr>
          <p:spPr>
            <a:xfrm rot="1131161">
              <a:off x="10758422" y="5970101"/>
              <a:ext cx="540000" cy="540000"/>
            </a:xfrm>
            <a:prstGeom prst="rect">
              <a:avLst/>
            </a:prstGeom>
            <a:solidFill>
              <a:srgbClr val="DD4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文字方塊 12"/>
            <p:cNvSpPr txBox="1"/>
            <p:nvPr/>
          </p:nvSpPr>
          <p:spPr>
            <a:xfrm>
              <a:off x="10783804" y="6040046"/>
              <a:ext cx="48923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0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405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856637" y="752428"/>
            <a:ext cx="46938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110 vs 119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59" name="直線接點 58"/>
          <p:cNvCxnSpPr/>
          <p:nvPr/>
        </p:nvCxnSpPr>
        <p:spPr>
          <a:xfrm>
            <a:off x="6317223" y="2024760"/>
            <a:ext cx="0" cy="360000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/>
          <p:cNvSpPr/>
          <p:nvPr/>
        </p:nvSpPr>
        <p:spPr>
          <a:xfrm>
            <a:off x="2414579" y="1986309"/>
            <a:ext cx="2520000" cy="646331"/>
          </a:xfrm>
          <a:prstGeom prst="rect">
            <a:avLst/>
          </a:prstGeom>
          <a:solidFill>
            <a:srgbClr val="DD4E00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TW" sz="36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  <a:r>
              <a:rPr lang="zh-TW" altLang="en-US" sz="36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報警</a:t>
            </a:r>
            <a:endParaRPr lang="zh-TW" altLang="en-US" sz="36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699866" y="2024760"/>
            <a:ext cx="2520000" cy="646331"/>
          </a:xfrm>
          <a:prstGeom prst="rect">
            <a:avLst/>
          </a:prstGeom>
          <a:solidFill>
            <a:srgbClr val="DD4E00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TW" sz="36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119</a:t>
            </a:r>
            <a:r>
              <a:rPr lang="zh-TW" altLang="en-US" sz="36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救護</a:t>
            </a:r>
            <a:endParaRPr lang="zh-TW" altLang="en-US" sz="36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504950" y="3097080"/>
            <a:ext cx="43392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不需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判斷，當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交通事故發生時</a:t>
            </a:r>
            <a:r>
              <a:rPr lang="zh-TW" altLang="en-US" sz="32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報警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是必備的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6660043" y="3097080"/>
            <a:ext cx="43683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看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現場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有無傷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者，若是輕傷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則可詢問是否有需要叫救護車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10783804" y="6040046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93028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60400" y="0"/>
            <a:ext cx="8931600" cy="6858000"/>
          </a:xfrm>
          <a:prstGeom prst="rect">
            <a:avLst/>
          </a:prstGeom>
          <a:solidFill>
            <a:srgbClr val="F9C13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6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170" y="3056377"/>
            <a:ext cx="2493614" cy="1979854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3388087" y="1816804"/>
            <a:ext cx="8205815" cy="2397625"/>
            <a:chOff x="2035022" y="411677"/>
            <a:chExt cx="7364688" cy="2147003"/>
          </a:xfrm>
        </p:grpSpPr>
        <p:sp>
          <p:nvSpPr>
            <p:cNvPr id="8" name="矩形圖說文字 7"/>
            <p:cNvSpPr/>
            <p:nvPr/>
          </p:nvSpPr>
          <p:spPr>
            <a:xfrm>
              <a:off x="2172645" y="531577"/>
              <a:ext cx="7227065" cy="2027103"/>
            </a:xfrm>
            <a:prstGeom prst="wedgeRectCallout">
              <a:avLst>
                <a:gd name="adj1" fmla="val -58854"/>
                <a:gd name="adj2" fmla="val 41683"/>
              </a:avLst>
            </a:prstGeom>
            <a:solidFill>
              <a:srgbClr val="F0F4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矩形圖說文字 11"/>
            <p:cNvSpPr/>
            <p:nvPr/>
          </p:nvSpPr>
          <p:spPr>
            <a:xfrm>
              <a:off x="2035022" y="411677"/>
              <a:ext cx="7227065" cy="2027103"/>
            </a:xfrm>
            <a:prstGeom prst="wedgeRectCallout">
              <a:avLst>
                <a:gd name="adj1" fmla="val -57372"/>
                <a:gd name="adj2" fmla="val 43946"/>
              </a:avLst>
            </a:prstGeom>
            <a:solidFill>
              <a:schemeClr val="bg1"/>
            </a:solidFill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5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報警的時候該怎麼說呢？</a:t>
              </a: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10758422" y="5970101"/>
            <a:ext cx="540000" cy="540000"/>
            <a:chOff x="10758422" y="5970101"/>
            <a:chExt cx="540000" cy="540000"/>
          </a:xfrm>
        </p:grpSpPr>
        <p:sp>
          <p:nvSpPr>
            <p:cNvPr id="10" name="矩形 9"/>
            <p:cNvSpPr/>
            <p:nvPr/>
          </p:nvSpPr>
          <p:spPr>
            <a:xfrm rot="1131161">
              <a:off x="10758422" y="5970101"/>
              <a:ext cx="540000" cy="540000"/>
            </a:xfrm>
            <a:prstGeom prst="rect">
              <a:avLst/>
            </a:prstGeom>
            <a:solidFill>
              <a:srgbClr val="DD4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文字方塊 10"/>
            <p:cNvSpPr txBox="1"/>
            <p:nvPr/>
          </p:nvSpPr>
          <p:spPr>
            <a:xfrm>
              <a:off x="10792564" y="6032638"/>
              <a:ext cx="48923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0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538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邊形 5"/>
          <p:cNvSpPr/>
          <p:nvPr/>
        </p:nvSpPr>
        <p:spPr>
          <a:xfrm>
            <a:off x="443579" y="1716658"/>
            <a:ext cx="5716589" cy="688418"/>
          </a:xfrm>
          <a:prstGeom prst="homePlate">
            <a:avLst/>
          </a:prstGeom>
          <a:solidFill>
            <a:srgbClr val="F0F4C1"/>
          </a:solidFill>
          <a:ln w="19050">
            <a:solidFill>
              <a:srgbClr val="DD4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783101" y="790031"/>
            <a:ext cx="48315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目睹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交通事故發生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2316" y="1758744"/>
            <a:ext cx="5627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善用「人事時地物」守則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48055" y="2949959"/>
            <a:ext cx="1080000" cy="108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endParaRPr lang="zh-TW" altLang="en-US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879871" y="3098817"/>
            <a:ext cx="70416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報案人姓名、事故現場傷者人數等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0" name="直線接點 19"/>
          <p:cNvCxnSpPr/>
          <p:nvPr/>
        </p:nvCxnSpPr>
        <p:spPr>
          <a:xfrm flipV="1">
            <a:off x="2348311" y="4001669"/>
            <a:ext cx="7920000" cy="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2940421" y="4191263"/>
            <a:ext cx="71019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透過外貌、性別或身分做描述，幫助救護人員掌握現場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情況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例：小孩、老人、孕婦、行動不便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10783804" y="6040046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22798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邊形 5"/>
          <p:cNvSpPr/>
          <p:nvPr/>
        </p:nvSpPr>
        <p:spPr>
          <a:xfrm>
            <a:off x="443579" y="1716658"/>
            <a:ext cx="5716589" cy="688418"/>
          </a:xfrm>
          <a:prstGeom prst="homePlate">
            <a:avLst/>
          </a:prstGeom>
          <a:solidFill>
            <a:srgbClr val="F0F4C1"/>
          </a:solidFill>
          <a:ln w="19050">
            <a:solidFill>
              <a:srgbClr val="DD4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783101" y="790031"/>
            <a:ext cx="48315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目睹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交通事故發生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2316" y="1758744"/>
            <a:ext cx="5627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善用「人事時地物」守則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48055" y="2949959"/>
            <a:ext cx="1080000" cy="108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</a:t>
            </a:r>
          </a:p>
        </p:txBody>
      </p:sp>
      <p:sp>
        <p:nvSpPr>
          <p:cNvPr id="19" name="矩形 18"/>
          <p:cNvSpPr/>
          <p:nvPr/>
        </p:nvSpPr>
        <p:spPr>
          <a:xfrm>
            <a:off x="2879871" y="3098817"/>
            <a:ext cx="70416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事故陳述</a:t>
            </a:r>
          </a:p>
        </p:txBody>
      </p:sp>
      <p:cxnSp>
        <p:nvCxnSpPr>
          <p:cNvPr id="20" name="直線接點 19"/>
          <p:cNvCxnSpPr/>
          <p:nvPr/>
        </p:nvCxnSpPr>
        <p:spPr>
          <a:xfrm flipV="1">
            <a:off x="2348311" y="4001669"/>
            <a:ext cx="7920000" cy="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2940421" y="4191263"/>
            <a:ext cx="71019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大卡車轉彎撞到自行車騎士，騎士被捲入車底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10783804" y="6040046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46747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邊形 5"/>
          <p:cNvSpPr/>
          <p:nvPr/>
        </p:nvSpPr>
        <p:spPr>
          <a:xfrm>
            <a:off x="443579" y="1716658"/>
            <a:ext cx="5716589" cy="688418"/>
          </a:xfrm>
          <a:prstGeom prst="homePlate">
            <a:avLst/>
          </a:prstGeom>
          <a:solidFill>
            <a:srgbClr val="F0F4C1"/>
          </a:solidFill>
          <a:ln w="19050">
            <a:solidFill>
              <a:srgbClr val="DD4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783101" y="790031"/>
            <a:ext cx="48315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目睹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交通事故發生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2316" y="1758744"/>
            <a:ext cx="5627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善用「人事時地物」守則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48055" y="2949959"/>
            <a:ext cx="1080000" cy="108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</a:t>
            </a:r>
            <a:endParaRPr lang="zh-TW" altLang="en-US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879871" y="3098817"/>
            <a:ext cx="70416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事故時間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0" name="直線接點 19"/>
          <p:cNvCxnSpPr/>
          <p:nvPr/>
        </p:nvCxnSpPr>
        <p:spPr>
          <a:xfrm flipV="1">
            <a:off x="2348311" y="4001669"/>
            <a:ext cx="7920000" cy="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2940421" y="4191263"/>
            <a:ext cx="71019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下午約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16:00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學生放學時間發生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10783804" y="6040046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55652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邊形 5"/>
          <p:cNvSpPr/>
          <p:nvPr/>
        </p:nvSpPr>
        <p:spPr>
          <a:xfrm>
            <a:off x="443579" y="1716658"/>
            <a:ext cx="5716589" cy="688418"/>
          </a:xfrm>
          <a:prstGeom prst="homePlate">
            <a:avLst/>
          </a:prstGeom>
          <a:solidFill>
            <a:srgbClr val="F0F4C1"/>
          </a:solidFill>
          <a:ln w="19050">
            <a:solidFill>
              <a:srgbClr val="DD4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783101" y="790031"/>
            <a:ext cx="48315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目睹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交通事故發生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2316" y="1758744"/>
            <a:ext cx="5627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善用「人事時地物」守則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353643" y="2713522"/>
            <a:ext cx="1080000" cy="108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</a:t>
            </a:r>
          </a:p>
        </p:txBody>
      </p:sp>
      <p:sp>
        <p:nvSpPr>
          <p:cNvPr id="19" name="矩形 18"/>
          <p:cNvSpPr/>
          <p:nvPr/>
        </p:nvSpPr>
        <p:spPr>
          <a:xfrm>
            <a:off x="2675874" y="3005806"/>
            <a:ext cx="20578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位置資訊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0" name="直線接點 19"/>
          <p:cNvCxnSpPr/>
          <p:nvPr/>
        </p:nvCxnSpPr>
        <p:spPr>
          <a:xfrm flipV="1">
            <a:off x="1705014" y="3776804"/>
            <a:ext cx="3780000" cy="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701877" y="3933990"/>
            <a:ext cx="38453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地址、路名、門牌號碼等可清楚說明事故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位置的資訊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10783804" y="6040046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27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422" y="3147129"/>
            <a:ext cx="4715073" cy="3143382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02162">
            <a:off x="7590476" y="5002097"/>
            <a:ext cx="360827" cy="444255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B1928F"/>
              </a:clrFrom>
              <a:clrTo>
                <a:srgbClr val="B1928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8483" b="59133" l="27787" r="633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072" t="28125" r="37973" b="41336"/>
          <a:stretch/>
        </p:blipFill>
        <p:spPr>
          <a:xfrm>
            <a:off x="10095724" y="4464913"/>
            <a:ext cx="503729" cy="311212"/>
          </a:xfrm>
          <a:prstGeom prst="rect">
            <a:avLst/>
          </a:prstGeom>
        </p:spPr>
      </p:pic>
      <p:pic>
        <p:nvPicPr>
          <p:cNvPr id="29" name="圖片 2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98" t="39348" r="40720" b="29544"/>
          <a:stretch/>
        </p:blipFill>
        <p:spPr>
          <a:xfrm>
            <a:off x="6221868" y="3328971"/>
            <a:ext cx="979866" cy="1117660"/>
          </a:xfrm>
          <a:prstGeom prst="rect">
            <a:avLst/>
          </a:prstGeom>
        </p:spPr>
      </p:pic>
      <p:pic>
        <p:nvPicPr>
          <p:cNvPr id="31" name="圖片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9736" y="4938629"/>
            <a:ext cx="986723" cy="544192"/>
          </a:xfrm>
          <a:prstGeom prst="rect">
            <a:avLst/>
          </a:prstGeom>
        </p:spPr>
      </p:pic>
      <p:sp>
        <p:nvSpPr>
          <p:cNvPr id="8" name="爆炸 2 7"/>
          <p:cNvSpPr/>
          <p:nvPr/>
        </p:nvSpPr>
        <p:spPr>
          <a:xfrm>
            <a:off x="7685688" y="5117358"/>
            <a:ext cx="464005" cy="402152"/>
          </a:xfrm>
          <a:prstGeom prst="irregularSeal2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矩形圖說文字 26"/>
          <p:cNvSpPr/>
          <p:nvPr/>
        </p:nvSpPr>
        <p:spPr>
          <a:xfrm>
            <a:off x="7070232" y="2328446"/>
            <a:ext cx="2084971" cy="770151"/>
          </a:xfrm>
          <a:prstGeom prst="wedgeRectCallout">
            <a:avLst>
              <a:gd name="adj1" fmla="val -51707"/>
              <a:gd name="adj2" fmla="val 89178"/>
            </a:avLst>
          </a:prstGeom>
          <a:solidFill>
            <a:srgbClr val="BADFDB"/>
          </a:solidFill>
          <a:ln>
            <a:solidFill>
              <a:srgbClr val="588C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後港路前港路交叉路口處</a:t>
            </a:r>
            <a:endParaRPr lang="zh-TW" altLang="en-US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矩形圖說文字 27"/>
          <p:cNvSpPr/>
          <p:nvPr/>
        </p:nvSpPr>
        <p:spPr>
          <a:xfrm>
            <a:off x="8599407" y="5567299"/>
            <a:ext cx="1914872" cy="638733"/>
          </a:xfrm>
          <a:prstGeom prst="wedgeRectCallout">
            <a:avLst>
              <a:gd name="adj1" fmla="val 39331"/>
              <a:gd name="adj2" fmla="val -178672"/>
            </a:avLst>
          </a:prstGeom>
          <a:solidFill>
            <a:srgbClr val="BADFDB"/>
          </a:solidFill>
          <a:ln>
            <a:solidFill>
              <a:srgbClr val="588C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前港街</a:t>
            </a:r>
            <a:r>
              <a:rPr lang="en-US" altLang="zh-TW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38</a:t>
            </a:r>
            <a:r>
              <a:rPr lang="zh-TW" altLang="en-US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號</a:t>
            </a:r>
            <a:endParaRPr lang="zh-TW" altLang="en-US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302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邊形 5"/>
          <p:cNvSpPr/>
          <p:nvPr/>
        </p:nvSpPr>
        <p:spPr>
          <a:xfrm>
            <a:off x="443579" y="1716658"/>
            <a:ext cx="5716589" cy="688418"/>
          </a:xfrm>
          <a:prstGeom prst="homePlate">
            <a:avLst/>
          </a:prstGeom>
          <a:solidFill>
            <a:srgbClr val="F0F4C1"/>
          </a:solidFill>
          <a:ln w="19050">
            <a:solidFill>
              <a:srgbClr val="DD4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783101" y="790031"/>
            <a:ext cx="48315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目睹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交通事故發生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2316" y="1758744"/>
            <a:ext cx="5627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善用「人事時地物」守則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568700" y="2724456"/>
            <a:ext cx="1080000" cy="108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</a:t>
            </a:r>
          </a:p>
        </p:txBody>
      </p:sp>
      <p:sp>
        <p:nvSpPr>
          <p:cNvPr id="19" name="矩形 18"/>
          <p:cNvSpPr/>
          <p:nvPr/>
        </p:nvSpPr>
        <p:spPr>
          <a:xfrm>
            <a:off x="3366008" y="3005574"/>
            <a:ext cx="2048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位置資訊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0" name="直線接點 19"/>
          <p:cNvCxnSpPr/>
          <p:nvPr/>
        </p:nvCxnSpPr>
        <p:spPr>
          <a:xfrm flipV="1">
            <a:off x="2523317" y="3786644"/>
            <a:ext cx="3780000" cy="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2386833" y="3961641"/>
            <a:ext cx="57093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不知道明確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地點</a:t>
            </a:r>
            <a:r>
              <a:rPr lang="en-US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：山區道路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14" name="矩形 13"/>
          <p:cNvSpPr/>
          <p:nvPr/>
        </p:nvSpPr>
        <p:spPr>
          <a:xfrm>
            <a:off x="2386833" y="4562844"/>
            <a:ext cx="57093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電力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座標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電線杆、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變電箱編號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）路燈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編號、手機定位經緯度、公路里程</a:t>
            </a:r>
          </a:p>
        </p:txBody>
      </p:sp>
      <p:sp>
        <p:nvSpPr>
          <p:cNvPr id="21" name="文字方塊 20"/>
          <p:cNvSpPr txBox="1"/>
          <p:nvPr/>
        </p:nvSpPr>
        <p:spPr>
          <a:xfrm>
            <a:off x="10783804" y="6040046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28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7" t="29687" r="25852" b="18467"/>
          <a:stretch/>
        </p:blipFill>
        <p:spPr>
          <a:xfrm>
            <a:off x="8342160" y="4074384"/>
            <a:ext cx="1488622" cy="1386090"/>
          </a:xfrm>
          <a:prstGeom prst="rect">
            <a:avLst/>
          </a:prstGeom>
          <a:ln>
            <a:solidFill>
              <a:srgbClr val="DD4E00"/>
            </a:solidFill>
          </a:ln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" r="6089"/>
          <a:stretch/>
        </p:blipFill>
        <p:spPr>
          <a:xfrm>
            <a:off x="9913661" y="2628008"/>
            <a:ext cx="1503620" cy="1299557"/>
          </a:xfrm>
          <a:prstGeom prst="rect">
            <a:avLst/>
          </a:prstGeom>
          <a:ln>
            <a:solidFill>
              <a:srgbClr val="DD4E00"/>
            </a:solidFill>
          </a:ln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2"/>
          <a:stretch/>
        </p:blipFill>
        <p:spPr>
          <a:xfrm>
            <a:off x="10178885" y="4115793"/>
            <a:ext cx="1054527" cy="1638839"/>
          </a:xfrm>
          <a:prstGeom prst="rect">
            <a:avLst/>
          </a:prstGeom>
          <a:ln>
            <a:solidFill>
              <a:srgbClr val="DD4E00"/>
            </a:solidFill>
          </a:ln>
        </p:spPr>
      </p:pic>
      <p:grpSp>
        <p:nvGrpSpPr>
          <p:cNvPr id="25" name="群組 24"/>
          <p:cNvGrpSpPr/>
          <p:nvPr/>
        </p:nvGrpSpPr>
        <p:grpSpPr>
          <a:xfrm>
            <a:off x="8323110" y="2628008"/>
            <a:ext cx="1507672" cy="1299557"/>
            <a:chOff x="7009978" y="2535449"/>
            <a:chExt cx="1507672" cy="1299557"/>
          </a:xfrm>
        </p:grpSpPr>
        <p:grpSp>
          <p:nvGrpSpPr>
            <p:cNvPr id="22" name="群組 21"/>
            <p:cNvGrpSpPr/>
            <p:nvPr/>
          </p:nvGrpSpPr>
          <p:grpSpPr>
            <a:xfrm>
              <a:off x="7009978" y="2535449"/>
              <a:ext cx="1507672" cy="1299557"/>
              <a:chOff x="7009978" y="2535449"/>
              <a:chExt cx="1507672" cy="1299557"/>
            </a:xfrm>
          </p:grpSpPr>
          <p:pic>
            <p:nvPicPr>
              <p:cNvPr id="9" name="圖片 8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097" t="20862" r="28032" b="22158"/>
              <a:stretch/>
            </p:blipFill>
            <p:spPr>
              <a:xfrm>
                <a:off x="7009978" y="2535449"/>
                <a:ext cx="1507672" cy="1299557"/>
              </a:xfrm>
              <a:prstGeom prst="rect">
                <a:avLst/>
              </a:prstGeom>
              <a:ln>
                <a:solidFill>
                  <a:srgbClr val="DD4E00"/>
                </a:solidFill>
              </a:ln>
            </p:spPr>
          </p:pic>
          <p:sp>
            <p:nvSpPr>
              <p:cNvPr id="11" name="矩形 10"/>
              <p:cNvSpPr/>
              <p:nvPr/>
            </p:nvSpPr>
            <p:spPr>
              <a:xfrm>
                <a:off x="7134225" y="2583709"/>
                <a:ext cx="190500" cy="540491"/>
              </a:xfrm>
              <a:prstGeom prst="rect">
                <a:avLst/>
              </a:prstGeom>
              <a:noFill/>
              <a:ln>
                <a:solidFill>
                  <a:srgbClr val="DD4E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7029028" y="3503737"/>
              <a:ext cx="371897" cy="118130"/>
            </a:xfrm>
            <a:prstGeom prst="rect">
              <a:avLst/>
            </a:prstGeom>
            <a:noFill/>
            <a:ln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5128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邊形 5"/>
          <p:cNvSpPr/>
          <p:nvPr/>
        </p:nvSpPr>
        <p:spPr>
          <a:xfrm>
            <a:off x="443579" y="1716658"/>
            <a:ext cx="5716589" cy="688418"/>
          </a:xfrm>
          <a:prstGeom prst="homePlate">
            <a:avLst/>
          </a:prstGeom>
          <a:solidFill>
            <a:srgbClr val="F0F4C1"/>
          </a:solidFill>
          <a:ln w="19050">
            <a:solidFill>
              <a:srgbClr val="DD4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783101" y="790031"/>
            <a:ext cx="48315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目睹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交通事故發生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2316" y="1758744"/>
            <a:ext cx="5627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善用「人事時地物」守則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48055" y="2949959"/>
            <a:ext cx="1080000" cy="108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物</a:t>
            </a:r>
          </a:p>
        </p:txBody>
      </p:sp>
      <p:sp>
        <p:nvSpPr>
          <p:cNvPr id="19" name="矩形 18"/>
          <p:cNvSpPr/>
          <p:nvPr/>
        </p:nvSpPr>
        <p:spPr>
          <a:xfrm>
            <a:off x="2879871" y="3098817"/>
            <a:ext cx="70416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事故相關的事證</a:t>
            </a:r>
          </a:p>
        </p:txBody>
      </p:sp>
      <p:cxnSp>
        <p:nvCxnSpPr>
          <p:cNvPr id="20" name="直線接點 19"/>
          <p:cNvCxnSpPr/>
          <p:nvPr/>
        </p:nvCxnSpPr>
        <p:spPr>
          <a:xfrm flipV="1">
            <a:off x="2348311" y="4001669"/>
            <a:ext cx="4320000" cy="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2528055" y="4158855"/>
            <a:ext cx="43251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其他和事故有相關的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資訊，例如：肇事車種、車牌號碼等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2" name="圖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24484" y="3203950"/>
            <a:ext cx="1862619" cy="966433"/>
          </a:xfrm>
          <a:prstGeom prst="rect">
            <a:avLst/>
          </a:prstGeom>
        </p:spPr>
      </p:pic>
      <p:grpSp>
        <p:nvGrpSpPr>
          <p:cNvPr id="25" name="群組 24"/>
          <p:cNvGrpSpPr/>
          <p:nvPr/>
        </p:nvGrpSpPr>
        <p:grpSpPr>
          <a:xfrm>
            <a:off x="9201431" y="4635448"/>
            <a:ext cx="2071609" cy="836656"/>
            <a:chOff x="5144877" y="3492345"/>
            <a:chExt cx="4378731" cy="1762699"/>
          </a:xfrm>
        </p:grpSpPr>
        <p:sp>
          <p:nvSpPr>
            <p:cNvPr id="27" name="圓角矩形 26"/>
            <p:cNvSpPr/>
            <p:nvPr/>
          </p:nvSpPr>
          <p:spPr>
            <a:xfrm>
              <a:off x="5144877" y="3492345"/>
              <a:ext cx="4378731" cy="1762699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8" name="文字方塊 27"/>
            <p:cNvSpPr txBox="1"/>
            <p:nvPr/>
          </p:nvSpPr>
          <p:spPr>
            <a:xfrm>
              <a:off x="5311746" y="3601985"/>
              <a:ext cx="4211862" cy="1491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4000" b="1" dirty="0" smtClean="0">
                  <a:latin typeface="Agency FB" panose="020B0503020202020204" pitchFamily="34" charset="0"/>
                </a:rPr>
                <a:t>ABC-0000</a:t>
              </a:r>
              <a:endParaRPr lang="zh-TW" altLang="en-US" sz="4000" b="1" dirty="0">
                <a:latin typeface="Agency FB" panose="020B0503020202020204" pitchFamily="34" charset="0"/>
              </a:endParaRPr>
            </a:p>
          </p:txBody>
        </p:sp>
        <p:sp>
          <p:nvSpPr>
            <p:cNvPr id="29" name="圓角矩形 28"/>
            <p:cNvSpPr/>
            <p:nvPr/>
          </p:nvSpPr>
          <p:spPr>
            <a:xfrm>
              <a:off x="6103346" y="3627662"/>
              <a:ext cx="288000" cy="7200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0" name="圓角矩形 29"/>
            <p:cNvSpPr/>
            <p:nvPr/>
          </p:nvSpPr>
          <p:spPr>
            <a:xfrm>
              <a:off x="7952344" y="3627662"/>
              <a:ext cx="288000" cy="7200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31" name="圖片 30"/>
            <p:cNvPicPr>
              <a:picLocks noChangeAspect="1"/>
            </p:cNvPicPr>
            <p:nvPr/>
          </p:nvPicPr>
          <p:blipFill rotWithShape="1">
            <a:blip r:embed="rId4"/>
            <a:srcRect l="23350" t="78447" r="68083" b="10043"/>
            <a:stretch/>
          </p:blipFill>
          <p:spPr>
            <a:xfrm>
              <a:off x="6101471" y="4888064"/>
              <a:ext cx="396607" cy="231355"/>
            </a:xfrm>
            <a:prstGeom prst="rect">
              <a:avLst/>
            </a:prstGeom>
          </p:spPr>
        </p:pic>
        <p:pic>
          <p:nvPicPr>
            <p:cNvPr id="32" name="圖片 31"/>
            <p:cNvPicPr>
              <a:picLocks noChangeAspect="1"/>
            </p:cNvPicPr>
            <p:nvPr/>
          </p:nvPicPr>
          <p:blipFill rotWithShape="1">
            <a:blip r:embed="rId4"/>
            <a:srcRect l="23350" t="78447" r="68083" b="10043"/>
            <a:stretch/>
          </p:blipFill>
          <p:spPr>
            <a:xfrm>
              <a:off x="7158857" y="4888063"/>
              <a:ext cx="396607" cy="231355"/>
            </a:xfrm>
            <a:prstGeom prst="rect">
              <a:avLst/>
            </a:prstGeom>
          </p:spPr>
        </p:pic>
        <p:pic>
          <p:nvPicPr>
            <p:cNvPr id="33" name="圖片 32"/>
            <p:cNvPicPr>
              <a:picLocks noChangeAspect="1"/>
            </p:cNvPicPr>
            <p:nvPr/>
          </p:nvPicPr>
          <p:blipFill rotWithShape="1">
            <a:blip r:embed="rId4"/>
            <a:srcRect l="23350" t="78447" r="68083" b="10043"/>
            <a:stretch/>
          </p:blipFill>
          <p:spPr>
            <a:xfrm>
              <a:off x="8140412" y="4888064"/>
              <a:ext cx="396607" cy="231355"/>
            </a:xfrm>
            <a:prstGeom prst="rect">
              <a:avLst/>
            </a:prstGeom>
          </p:spPr>
        </p:pic>
      </p:grpSp>
      <p:sp>
        <p:nvSpPr>
          <p:cNvPr id="34" name="矩形 33"/>
          <p:cNvSpPr/>
          <p:nvPr/>
        </p:nvSpPr>
        <p:spPr>
          <a:xfrm>
            <a:off x="7651214" y="3168496"/>
            <a:ext cx="1008000" cy="1008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肇事車種</a:t>
            </a:r>
          </a:p>
        </p:txBody>
      </p:sp>
      <p:sp>
        <p:nvSpPr>
          <p:cNvPr id="35" name="矩形 34"/>
          <p:cNvSpPr/>
          <p:nvPr/>
        </p:nvSpPr>
        <p:spPr>
          <a:xfrm>
            <a:off x="7651213" y="4481835"/>
            <a:ext cx="1008000" cy="1008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車牌號碼</a:t>
            </a:r>
          </a:p>
        </p:txBody>
      </p:sp>
      <p:sp>
        <p:nvSpPr>
          <p:cNvPr id="26" name="文字方塊 25"/>
          <p:cNvSpPr txBox="1"/>
          <p:nvPr/>
        </p:nvSpPr>
        <p:spPr>
          <a:xfrm>
            <a:off x="10783804" y="6040046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149415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783101" y="790031"/>
            <a:ext cx="48315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目睹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交通事故發生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1" name="群組 10"/>
          <p:cNvGrpSpPr/>
          <p:nvPr/>
        </p:nvGrpSpPr>
        <p:grpSpPr>
          <a:xfrm flipH="1">
            <a:off x="1958790" y="1889101"/>
            <a:ext cx="8212365" cy="2630079"/>
            <a:chOff x="-6139255" y="1589178"/>
            <a:chExt cx="1325410" cy="600225"/>
          </a:xfrm>
        </p:grpSpPr>
        <p:sp>
          <p:nvSpPr>
            <p:cNvPr id="13" name="矩形圖說文字 12"/>
            <p:cNvSpPr/>
            <p:nvPr/>
          </p:nvSpPr>
          <p:spPr>
            <a:xfrm>
              <a:off x="-6139255" y="1647259"/>
              <a:ext cx="1281022" cy="542144"/>
            </a:xfrm>
            <a:prstGeom prst="wedgeRectCallout">
              <a:avLst>
                <a:gd name="adj1" fmla="val -38686"/>
                <a:gd name="adj2" fmla="val 66047"/>
              </a:avLst>
            </a:prstGeom>
            <a:solidFill>
              <a:srgbClr val="F0F4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矩形圖說文字 13"/>
            <p:cNvSpPr/>
            <p:nvPr/>
          </p:nvSpPr>
          <p:spPr>
            <a:xfrm>
              <a:off x="-6109512" y="1589178"/>
              <a:ext cx="1295667" cy="548831"/>
            </a:xfrm>
            <a:prstGeom prst="wedgeRectCallout">
              <a:avLst>
                <a:gd name="adj1" fmla="val -42928"/>
                <a:gd name="adj2" fmla="val 76910"/>
              </a:avLst>
            </a:prstGeom>
            <a:solidFill>
              <a:srgbClr val="F9C134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4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最重要的是不緊張，</a:t>
              </a:r>
              <a:endParaRPr lang="en-US" altLang="zh-TW" sz="4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4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無論是報警或叫救護車，都要保持冷靜回答警察或救護人員的問題！</a:t>
              </a:r>
            </a:p>
          </p:txBody>
        </p:sp>
      </p:grpSp>
      <p:pic>
        <p:nvPicPr>
          <p:cNvPr id="15" name="圖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7116" y="3851954"/>
            <a:ext cx="2576149" cy="2045385"/>
          </a:xfrm>
          <a:prstGeom prst="rect">
            <a:avLst/>
          </a:prstGeom>
        </p:spPr>
      </p:pic>
      <p:sp>
        <p:nvSpPr>
          <p:cNvPr id="16" name="文字方塊 15"/>
          <p:cNvSpPr txBox="1"/>
          <p:nvPr/>
        </p:nvSpPr>
        <p:spPr>
          <a:xfrm>
            <a:off x="10783804" y="6040046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290437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60400" y="0"/>
            <a:ext cx="8931600" cy="6858000"/>
          </a:xfrm>
          <a:prstGeom prst="rect">
            <a:avLst/>
          </a:prstGeom>
          <a:solidFill>
            <a:srgbClr val="F9C13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6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70" y="3056377"/>
            <a:ext cx="2493614" cy="1979854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3260400" y="1857564"/>
            <a:ext cx="8637136" cy="2432131"/>
            <a:chOff x="2035022" y="411677"/>
            <a:chExt cx="7364688" cy="2177903"/>
          </a:xfrm>
        </p:grpSpPr>
        <p:sp>
          <p:nvSpPr>
            <p:cNvPr id="8" name="矩形圖說文字 7"/>
            <p:cNvSpPr/>
            <p:nvPr/>
          </p:nvSpPr>
          <p:spPr>
            <a:xfrm>
              <a:off x="2172645" y="562477"/>
              <a:ext cx="7227065" cy="2027103"/>
            </a:xfrm>
            <a:prstGeom prst="wedgeRectCallout">
              <a:avLst>
                <a:gd name="adj1" fmla="val -58854"/>
                <a:gd name="adj2" fmla="val 41683"/>
              </a:avLst>
            </a:prstGeom>
            <a:solidFill>
              <a:srgbClr val="F0F4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矩形圖說文字 11"/>
            <p:cNvSpPr/>
            <p:nvPr/>
          </p:nvSpPr>
          <p:spPr>
            <a:xfrm>
              <a:off x="2035022" y="411677"/>
              <a:ext cx="7227065" cy="2027103"/>
            </a:xfrm>
            <a:prstGeom prst="wedgeRectCallout">
              <a:avLst>
                <a:gd name="adj1" fmla="val -57372"/>
                <a:gd name="adj2" fmla="val 43946"/>
              </a:avLst>
            </a:prstGeom>
            <a:solidFill>
              <a:schemeClr val="bg1"/>
            </a:solidFill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5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除了報警還可以做些什麼</a:t>
              </a:r>
              <a:r>
                <a:rPr lang="zh-TW" altLang="en-US" sz="54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？</a:t>
              </a:r>
              <a:endParaRPr lang="zh-TW" altLang="en-US" sz="5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10758422" y="5970101"/>
            <a:ext cx="540000" cy="540000"/>
            <a:chOff x="10758422" y="5970101"/>
            <a:chExt cx="540000" cy="540000"/>
          </a:xfrm>
        </p:grpSpPr>
        <p:sp>
          <p:nvSpPr>
            <p:cNvPr id="10" name="矩形 9"/>
            <p:cNvSpPr/>
            <p:nvPr/>
          </p:nvSpPr>
          <p:spPr>
            <a:xfrm rot="1131161">
              <a:off x="10758422" y="5970101"/>
              <a:ext cx="540000" cy="540000"/>
            </a:xfrm>
            <a:prstGeom prst="rect">
              <a:avLst/>
            </a:prstGeom>
            <a:solidFill>
              <a:srgbClr val="DD4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文字方塊 10"/>
            <p:cNvSpPr txBox="1"/>
            <p:nvPr/>
          </p:nvSpPr>
          <p:spPr>
            <a:xfrm>
              <a:off x="10792564" y="6032638"/>
              <a:ext cx="48923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0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117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783101" y="790031"/>
            <a:ext cx="48315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目睹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交通事故發生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9" name="直線接點 8"/>
          <p:cNvCxnSpPr/>
          <p:nvPr/>
        </p:nvCxnSpPr>
        <p:spPr>
          <a:xfrm flipV="1">
            <a:off x="2218922" y="3782311"/>
            <a:ext cx="7740000" cy="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接點 58"/>
          <p:cNvCxnSpPr/>
          <p:nvPr/>
        </p:nvCxnSpPr>
        <p:spPr>
          <a:xfrm>
            <a:off x="6177582" y="2081910"/>
            <a:ext cx="0" cy="169200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2527349" y="2205878"/>
            <a:ext cx="32566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記住肇逃車輛車號及車型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884075" y="2482876"/>
            <a:ext cx="30490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事故現場拍照</a:t>
            </a:r>
          </a:p>
        </p:txBody>
      </p:sp>
      <p:sp>
        <p:nvSpPr>
          <p:cNvPr id="23" name="矩形 22"/>
          <p:cNvSpPr/>
          <p:nvPr/>
        </p:nvSpPr>
        <p:spPr>
          <a:xfrm>
            <a:off x="3035282" y="4052613"/>
            <a:ext cx="21078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緊急救護</a:t>
            </a:r>
          </a:p>
        </p:txBody>
      </p:sp>
      <p:sp>
        <p:nvSpPr>
          <p:cNvPr id="7" name="矩形 6"/>
          <p:cNvSpPr/>
          <p:nvPr/>
        </p:nvSpPr>
        <p:spPr>
          <a:xfrm>
            <a:off x="3018448" y="4667383"/>
            <a:ext cx="63182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rgbClr val="DD4E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若沒有足夠救護能力，切勿貿然救護，以免造成更嚴重傷害或衍伸爭議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10783804" y="6040046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235794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60400" y="0"/>
            <a:ext cx="8931600" cy="6858000"/>
          </a:xfrm>
          <a:prstGeom prst="rect">
            <a:avLst/>
          </a:prstGeom>
          <a:solidFill>
            <a:srgbClr val="D96459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6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73509" y="1992572"/>
            <a:ext cx="10260000" cy="2880000"/>
            <a:chOff x="803657" y="881063"/>
            <a:chExt cx="6236060" cy="2845128"/>
          </a:xfrm>
        </p:grpSpPr>
        <p:sp>
          <p:nvSpPr>
            <p:cNvPr id="10" name="矩形 9"/>
            <p:cNvSpPr/>
            <p:nvPr/>
          </p:nvSpPr>
          <p:spPr>
            <a:xfrm>
              <a:off x="834398" y="969855"/>
              <a:ext cx="6205319" cy="2756336"/>
            </a:xfrm>
            <a:prstGeom prst="rect">
              <a:avLst/>
            </a:prstGeom>
            <a:solidFill>
              <a:srgbClr val="F2AE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803657" y="881063"/>
              <a:ext cx="6124576" cy="262890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54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挑戰時間</a:t>
              </a:r>
              <a:endParaRPr lang="en-US" altLang="zh-TW" sz="5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10758422" y="5970101"/>
            <a:ext cx="540000" cy="540000"/>
            <a:chOff x="10758422" y="5970101"/>
            <a:chExt cx="540000" cy="540000"/>
          </a:xfrm>
        </p:grpSpPr>
        <p:sp>
          <p:nvSpPr>
            <p:cNvPr id="7" name="矩形 6"/>
            <p:cNvSpPr/>
            <p:nvPr/>
          </p:nvSpPr>
          <p:spPr>
            <a:xfrm rot="1131161">
              <a:off x="10758422" y="5970101"/>
              <a:ext cx="540000" cy="540000"/>
            </a:xfrm>
            <a:prstGeom prst="rect">
              <a:avLst/>
            </a:prstGeom>
            <a:solidFill>
              <a:srgbClr val="F2AE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10792564" y="6032638"/>
              <a:ext cx="48923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96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2AE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964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964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2A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1974161" y="1176878"/>
            <a:ext cx="87114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如果你要幫少年報案可以怎麼說？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2676059" y="2167186"/>
            <a:ext cx="7087786" cy="3986880"/>
            <a:chOff x="2819331" y="1910459"/>
            <a:chExt cx="6768495" cy="3807279"/>
          </a:xfrm>
        </p:grpSpPr>
        <p:pic>
          <p:nvPicPr>
            <p:cNvPr id="6" name="圖片 5">
              <a:hlinkClick r:id="rId3"/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9331" y="1910459"/>
              <a:ext cx="6768495" cy="3807279"/>
            </a:xfrm>
            <a:prstGeom prst="rect">
              <a:avLst/>
            </a:prstGeom>
          </p:spPr>
        </p:pic>
        <p:pic>
          <p:nvPicPr>
            <p:cNvPr id="7" name="圖片 6">
              <a:hlinkClick r:id="rId3"/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18453" y="3434612"/>
              <a:ext cx="962503" cy="964741"/>
            </a:xfrm>
            <a:prstGeom prst="rect">
              <a:avLst/>
            </a:prstGeom>
          </p:spPr>
        </p:pic>
      </p:grpSp>
      <p:grpSp>
        <p:nvGrpSpPr>
          <p:cNvPr id="9" name="群組 8"/>
          <p:cNvGrpSpPr/>
          <p:nvPr/>
        </p:nvGrpSpPr>
        <p:grpSpPr>
          <a:xfrm>
            <a:off x="401538" y="488460"/>
            <a:ext cx="1954096" cy="688418"/>
            <a:chOff x="401538" y="488460"/>
            <a:chExt cx="1954096" cy="688418"/>
          </a:xfrm>
        </p:grpSpPr>
        <p:sp>
          <p:nvSpPr>
            <p:cNvPr id="22" name="五邊形 21"/>
            <p:cNvSpPr/>
            <p:nvPr/>
          </p:nvSpPr>
          <p:spPr>
            <a:xfrm>
              <a:off x="443579" y="488460"/>
              <a:ext cx="1912055" cy="688418"/>
            </a:xfrm>
            <a:prstGeom prst="homePlate">
              <a:avLst/>
            </a:prstGeom>
            <a:solidFill>
              <a:srgbClr val="F0F4C1"/>
            </a:solidFill>
            <a:ln w="19050">
              <a:solidFill>
                <a:srgbClr val="D964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401538" y="530547"/>
              <a:ext cx="178098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第一題</a:t>
              </a:r>
              <a:endPara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10792564" y="6032638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301206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圓角矩形 8"/>
          <p:cNvSpPr/>
          <p:nvPr/>
        </p:nvSpPr>
        <p:spPr>
          <a:xfrm>
            <a:off x="1705596" y="3058889"/>
            <a:ext cx="3290453" cy="180000"/>
          </a:xfrm>
          <a:prstGeom prst="roundRect">
            <a:avLst/>
          </a:prstGeom>
          <a:solidFill>
            <a:srgbClr val="D9645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2AE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964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964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2A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903825" y="911638"/>
            <a:ext cx="541011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報案可以怎麼說？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圓角矩形 21"/>
          <p:cNvSpPr/>
          <p:nvPr/>
        </p:nvSpPr>
        <p:spPr>
          <a:xfrm>
            <a:off x="6426436" y="3058889"/>
            <a:ext cx="1792278" cy="153856"/>
          </a:xfrm>
          <a:prstGeom prst="roundRect">
            <a:avLst/>
          </a:prstGeom>
          <a:solidFill>
            <a:srgbClr val="DD4E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圓角矩形 22"/>
          <p:cNvSpPr/>
          <p:nvPr/>
        </p:nvSpPr>
        <p:spPr>
          <a:xfrm>
            <a:off x="8503333" y="3045817"/>
            <a:ext cx="1794554" cy="166928"/>
          </a:xfrm>
          <a:prstGeom prst="roundRect">
            <a:avLst/>
          </a:prstGeom>
          <a:solidFill>
            <a:srgbClr val="2F9FB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圓角矩形 23"/>
          <p:cNvSpPr/>
          <p:nvPr/>
        </p:nvSpPr>
        <p:spPr>
          <a:xfrm>
            <a:off x="1705596" y="3806150"/>
            <a:ext cx="3639290" cy="184120"/>
          </a:xfrm>
          <a:prstGeom prst="roundRect">
            <a:avLst/>
          </a:prstGeom>
          <a:solidFill>
            <a:srgbClr val="2F9FB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圓角矩形 24"/>
          <p:cNvSpPr/>
          <p:nvPr/>
        </p:nvSpPr>
        <p:spPr>
          <a:xfrm>
            <a:off x="5785126" y="3823284"/>
            <a:ext cx="4512762" cy="166986"/>
          </a:xfrm>
          <a:prstGeom prst="roundRect">
            <a:avLst/>
          </a:prstGeom>
          <a:solidFill>
            <a:srgbClr val="D9645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圓角矩形 25"/>
          <p:cNvSpPr/>
          <p:nvPr/>
        </p:nvSpPr>
        <p:spPr>
          <a:xfrm>
            <a:off x="3046269" y="4457291"/>
            <a:ext cx="6456960" cy="176919"/>
          </a:xfrm>
          <a:prstGeom prst="roundRect">
            <a:avLst/>
          </a:prstGeom>
          <a:solidFill>
            <a:srgbClr val="588C7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1527280" y="2688856"/>
            <a:ext cx="9038520" cy="2602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000"/>
              </a:lnSpc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</a:t>
            </a:r>
            <a:r>
              <a:rPr lang="en-US" altLang="zh-TW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OOO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報案，剛剛約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16:57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在高雄科工館附近的覺民路上，機車擦撞騎自行車的高中生，自行車騎士手腳擦傷，意識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清楚，自行車有車損。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圓角矩形 27"/>
          <p:cNvSpPr/>
          <p:nvPr/>
        </p:nvSpPr>
        <p:spPr>
          <a:xfrm>
            <a:off x="1705596" y="4457291"/>
            <a:ext cx="1037604" cy="176919"/>
          </a:xfrm>
          <a:prstGeom prst="roundRect">
            <a:avLst/>
          </a:prstGeom>
          <a:solidFill>
            <a:srgbClr val="D9645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橢圓形圖說文字 28"/>
          <p:cNvSpPr/>
          <p:nvPr/>
        </p:nvSpPr>
        <p:spPr>
          <a:xfrm>
            <a:off x="909431" y="2039179"/>
            <a:ext cx="805384" cy="724471"/>
          </a:xfrm>
          <a:prstGeom prst="wedgeEllipseCallout">
            <a:avLst>
              <a:gd name="adj1" fmla="val 33232"/>
              <a:gd name="adj2" fmla="val 64003"/>
            </a:avLst>
          </a:prstGeom>
          <a:solidFill>
            <a:srgbClr val="D96459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endParaRPr lang="zh-TW" alt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橢圓形圖說文字 29"/>
          <p:cNvSpPr/>
          <p:nvPr/>
        </p:nvSpPr>
        <p:spPr>
          <a:xfrm>
            <a:off x="5988422" y="1972744"/>
            <a:ext cx="805384" cy="724471"/>
          </a:xfrm>
          <a:prstGeom prst="wedgeEllipseCallout">
            <a:avLst>
              <a:gd name="adj1" fmla="val 33232"/>
              <a:gd name="adj2" fmla="val 64003"/>
            </a:avLst>
          </a:prstGeom>
          <a:solidFill>
            <a:srgbClr val="DD4E0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</a:t>
            </a:r>
          </a:p>
        </p:txBody>
      </p:sp>
      <p:sp>
        <p:nvSpPr>
          <p:cNvPr id="31" name="橢圓形圖說文字 30"/>
          <p:cNvSpPr/>
          <p:nvPr/>
        </p:nvSpPr>
        <p:spPr>
          <a:xfrm>
            <a:off x="8041507" y="1936280"/>
            <a:ext cx="805384" cy="724471"/>
          </a:xfrm>
          <a:prstGeom prst="wedgeEllipseCallout">
            <a:avLst>
              <a:gd name="adj1" fmla="val 33232"/>
              <a:gd name="adj2" fmla="val 64003"/>
            </a:avLst>
          </a:prstGeom>
          <a:solidFill>
            <a:srgbClr val="2F9FB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地</a:t>
            </a:r>
          </a:p>
        </p:txBody>
      </p:sp>
      <p:sp>
        <p:nvSpPr>
          <p:cNvPr id="32" name="橢圓形圖說文字 31"/>
          <p:cNvSpPr/>
          <p:nvPr/>
        </p:nvSpPr>
        <p:spPr>
          <a:xfrm>
            <a:off x="9313943" y="4645805"/>
            <a:ext cx="805384" cy="724471"/>
          </a:xfrm>
          <a:prstGeom prst="wedgeEllipseCallout">
            <a:avLst>
              <a:gd name="adj1" fmla="val -69491"/>
              <a:gd name="adj2" fmla="val -51695"/>
            </a:avLst>
          </a:prstGeom>
          <a:solidFill>
            <a:srgbClr val="588C73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事</a:t>
            </a:r>
          </a:p>
        </p:txBody>
      </p:sp>
      <p:grpSp>
        <p:nvGrpSpPr>
          <p:cNvPr id="34" name="群組 33"/>
          <p:cNvGrpSpPr/>
          <p:nvPr/>
        </p:nvGrpSpPr>
        <p:grpSpPr>
          <a:xfrm>
            <a:off x="401538" y="488460"/>
            <a:ext cx="1954096" cy="688418"/>
            <a:chOff x="401538" y="488460"/>
            <a:chExt cx="1954096" cy="688418"/>
          </a:xfrm>
        </p:grpSpPr>
        <p:sp>
          <p:nvSpPr>
            <p:cNvPr id="35" name="五邊形 34"/>
            <p:cNvSpPr/>
            <p:nvPr/>
          </p:nvSpPr>
          <p:spPr>
            <a:xfrm>
              <a:off x="443579" y="488460"/>
              <a:ext cx="1912055" cy="688418"/>
            </a:xfrm>
            <a:prstGeom prst="homePlate">
              <a:avLst/>
            </a:prstGeom>
            <a:solidFill>
              <a:srgbClr val="F0F4C1"/>
            </a:solidFill>
            <a:ln w="19050">
              <a:solidFill>
                <a:srgbClr val="D964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401538" y="530547"/>
              <a:ext cx="178098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第一題</a:t>
              </a:r>
              <a:endPara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7" name="文字方塊 26"/>
          <p:cNvSpPr txBox="1"/>
          <p:nvPr/>
        </p:nvSpPr>
        <p:spPr>
          <a:xfrm>
            <a:off x="10792564" y="6032638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370566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2AE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964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964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2A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2082867" y="1225227"/>
            <a:ext cx="87114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如果你要幫忙報案可以怎麼說？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2498465" y="2244380"/>
            <a:ext cx="6979913" cy="3926200"/>
            <a:chOff x="2664829" y="1978756"/>
            <a:chExt cx="6979913" cy="3926200"/>
          </a:xfrm>
        </p:grpSpPr>
        <p:pic>
          <p:nvPicPr>
            <p:cNvPr id="5" name="圖片 4">
              <a:hlinkClick r:id="rId3"/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64829" y="1978756"/>
              <a:ext cx="6979913" cy="3926200"/>
            </a:xfrm>
            <a:prstGeom prst="rect">
              <a:avLst/>
            </a:prstGeom>
          </p:spPr>
        </p:pic>
        <p:pic>
          <p:nvPicPr>
            <p:cNvPr id="13" name="圖片 12">
              <a:hlinkClick r:id="rId3"/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53176" y="3436730"/>
              <a:ext cx="1007907" cy="1010251"/>
            </a:xfrm>
            <a:prstGeom prst="rect">
              <a:avLst/>
            </a:prstGeom>
          </p:spPr>
        </p:pic>
      </p:grpSp>
      <p:grpSp>
        <p:nvGrpSpPr>
          <p:cNvPr id="15" name="群組 14"/>
          <p:cNvGrpSpPr/>
          <p:nvPr/>
        </p:nvGrpSpPr>
        <p:grpSpPr>
          <a:xfrm>
            <a:off x="401538" y="488460"/>
            <a:ext cx="1954096" cy="688418"/>
            <a:chOff x="401538" y="488460"/>
            <a:chExt cx="1954096" cy="688418"/>
          </a:xfrm>
        </p:grpSpPr>
        <p:sp>
          <p:nvSpPr>
            <p:cNvPr id="16" name="五邊形 15"/>
            <p:cNvSpPr/>
            <p:nvPr/>
          </p:nvSpPr>
          <p:spPr>
            <a:xfrm>
              <a:off x="443579" y="488460"/>
              <a:ext cx="1912055" cy="688418"/>
            </a:xfrm>
            <a:prstGeom prst="homePlate">
              <a:avLst/>
            </a:prstGeom>
            <a:solidFill>
              <a:srgbClr val="F0F4C1"/>
            </a:solidFill>
            <a:ln w="19050">
              <a:solidFill>
                <a:srgbClr val="D964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401538" y="530547"/>
              <a:ext cx="178098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第</a:t>
              </a:r>
              <a:r>
                <a:rPr lang="zh-TW" altLang="en-US" sz="3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二</a:t>
              </a:r>
              <a:r>
                <a:rPr lang="zh-TW" altLang="en-US" sz="3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題</a:t>
              </a:r>
              <a:endPara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10792564" y="6032638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20535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圓角矩形 8"/>
          <p:cNvSpPr/>
          <p:nvPr/>
        </p:nvSpPr>
        <p:spPr>
          <a:xfrm>
            <a:off x="1705596" y="3058889"/>
            <a:ext cx="3290453" cy="180000"/>
          </a:xfrm>
          <a:prstGeom prst="roundRect">
            <a:avLst/>
          </a:prstGeom>
          <a:solidFill>
            <a:srgbClr val="D9645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2AE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964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964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2A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903825" y="911638"/>
            <a:ext cx="459950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報案可以怎麼說？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圓角矩形 21"/>
          <p:cNvSpPr/>
          <p:nvPr/>
        </p:nvSpPr>
        <p:spPr>
          <a:xfrm>
            <a:off x="6426436" y="3058889"/>
            <a:ext cx="1792278" cy="153856"/>
          </a:xfrm>
          <a:prstGeom prst="roundRect">
            <a:avLst/>
          </a:prstGeom>
          <a:solidFill>
            <a:srgbClr val="DD4E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圓角矩形 22"/>
          <p:cNvSpPr/>
          <p:nvPr/>
        </p:nvSpPr>
        <p:spPr>
          <a:xfrm>
            <a:off x="8503333" y="3045817"/>
            <a:ext cx="1794554" cy="166928"/>
          </a:xfrm>
          <a:prstGeom prst="roundRect">
            <a:avLst/>
          </a:prstGeom>
          <a:solidFill>
            <a:srgbClr val="2F9FB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圓角矩形 23"/>
          <p:cNvSpPr/>
          <p:nvPr/>
        </p:nvSpPr>
        <p:spPr>
          <a:xfrm>
            <a:off x="1705596" y="3806150"/>
            <a:ext cx="3639290" cy="184120"/>
          </a:xfrm>
          <a:prstGeom prst="roundRect">
            <a:avLst/>
          </a:prstGeom>
          <a:solidFill>
            <a:srgbClr val="2F9FB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圓角矩形 24"/>
          <p:cNvSpPr/>
          <p:nvPr/>
        </p:nvSpPr>
        <p:spPr>
          <a:xfrm>
            <a:off x="5785126" y="3823284"/>
            <a:ext cx="4512762" cy="166986"/>
          </a:xfrm>
          <a:prstGeom prst="roundRect">
            <a:avLst/>
          </a:prstGeom>
          <a:solidFill>
            <a:srgbClr val="D9645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圓角矩形 25"/>
          <p:cNvSpPr/>
          <p:nvPr/>
        </p:nvSpPr>
        <p:spPr>
          <a:xfrm>
            <a:off x="3046269" y="4457291"/>
            <a:ext cx="7251618" cy="176919"/>
          </a:xfrm>
          <a:prstGeom prst="roundRect">
            <a:avLst/>
          </a:prstGeom>
          <a:solidFill>
            <a:srgbClr val="588C7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1631768" y="2669412"/>
            <a:ext cx="9038520" cy="2657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000"/>
              </a:lnSpc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</a:t>
            </a:r>
            <a:r>
              <a:rPr lang="en-US" altLang="zh-TW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OOO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報案，剛剛約</a:t>
            </a:r>
            <a:r>
              <a:rPr lang="en-US" altLang="zh-TW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16:00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在嘉義市忠孝北街及忠孝路口，大卡車撞到過馬路的國中生，國中生被卡在大卡車下動彈不得，目前意識清楚。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圓角矩形 27"/>
          <p:cNvSpPr/>
          <p:nvPr/>
        </p:nvSpPr>
        <p:spPr>
          <a:xfrm>
            <a:off x="1705596" y="4457291"/>
            <a:ext cx="1037604" cy="176919"/>
          </a:xfrm>
          <a:prstGeom prst="roundRect">
            <a:avLst/>
          </a:prstGeom>
          <a:solidFill>
            <a:srgbClr val="D9645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橢圓形圖說文字 28"/>
          <p:cNvSpPr/>
          <p:nvPr/>
        </p:nvSpPr>
        <p:spPr>
          <a:xfrm>
            <a:off x="909431" y="2039179"/>
            <a:ext cx="805384" cy="724471"/>
          </a:xfrm>
          <a:prstGeom prst="wedgeEllipseCallout">
            <a:avLst>
              <a:gd name="adj1" fmla="val 33232"/>
              <a:gd name="adj2" fmla="val 64003"/>
            </a:avLst>
          </a:prstGeom>
          <a:solidFill>
            <a:srgbClr val="D96459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endParaRPr lang="zh-TW" alt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橢圓形圖說文字 29"/>
          <p:cNvSpPr/>
          <p:nvPr/>
        </p:nvSpPr>
        <p:spPr>
          <a:xfrm>
            <a:off x="5988422" y="1972744"/>
            <a:ext cx="805384" cy="724471"/>
          </a:xfrm>
          <a:prstGeom prst="wedgeEllipseCallout">
            <a:avLst>
              <a:gd name="adj1" fmla="val 33232"/>
              <a:gd name="adj2" fmla="val 64003"/>
            </a:avLst>
          </a:prstGeom>
          <a:solidFill>
            <a:srgbClr val="DD4E0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</a:t>
            </a:r>
          </a:p>
        </p:txBody>
      </p:sp>
      <p:sp>
        <p:nvSpPr>
          <p:cNvPr id="31" name="橢圓形圖說文字 30"/>
          <p:cNvSpPr/>
          <p:nvPr/>
        </p:nvSpPr>
        <p:spPr>
          <a:xfrm>
            <a:off x="8041507" y="1936280"/>
            <a:ext cx="805384" cy="724471"/>
          </a:xfrm>
          <a:prstGeom prst="wedgeEllipseCallout">
            <a:avLst>
              <a:gd name="adj1" fmla="val 33232"/>
              <a:gd name="adj2" fmla="val 64003"/>
            </a:avLst>
          </a:prstGeom>
          <a:solidFill>
            <a:srgbClr val="2F9FB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地</a:t>
            </a:r>
          </a:p>
        </p:txBody>
      </p:sp>
      <p:sp>
        <p:nvSpPr>
          <p:cNvPr id="32" name="橢圓形圖說文字 31"/>
          <p:cNvSpPr/>
          <p:nvPr/>
        </p:nvSpPr>
        <p:spPr>
          <a:xfrm>
            <a:off x="9313943" y="4645805"/>
            <a:ext cx="805384" cy="724471"/>
          </a:xfrm>
          <a:prstGeom prst="wedgeEllipseCallout">
            <a:avLst>
              <a:gd name="adj1" fmla="val -69491"/>
              <a:gd name="adj2" fmla="val -51695"/>
            </a:avLst>
          </a:prstGeom>
          <a:solidFill>
            <a:srgbClr val="588C73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事</a:t>
            </a:r>
          </a:p>
        </p:txBody>
      </p:sp>
      <p:sp>
        <p:nvSpPr>
          <p:cNvPr id="27" name="圓角矩形 26"/>
          <p:cNvSpPr/>
          <p:nvPr/>
        </p:nvSpPr>
        <p:spPr>
          <a:xfrm>
            <a:off x="1719077" y="5104082"/>
            <a:ext cx="2653226" cy="180000"/>
          </a:xfrm>
          <a:prstGeom prst="roundRect">
            <a:avLst/>
          </a:prstGeom>
          <a:solidFill>
            <a:srgbClr val="588C7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3" name="群組 32"/>
          <p:cNvGrpSpPr/>
          <p:nvPr/>
        </p:nvGrpSpPr>
        <p:grpSpPr>
          <a:xfrm>
            <a:off x="401538" y="488460"/>
            <a:ext cx="1954096" cy="688418"/>
            <a:chOff x="401538" y="488460"/>
            <a:chExt cx="1954096" cy="688418"/>
          </a:xfrm>
        </p:grpSpPr>
        <p:sp>
          <p:nvSpPr>
            <p:cNvPr id="34" name="五邊形 33"/>
            <p:cNvSpPr/>
            <p:nvPr/>
          </p:nvSpPr>
          <p:spPr>
            <a:xfrm>
              <a:off x="443579" y="488460"/>
              <a:ext cx="1912055" cy="688418"/>
            </a:xfrm>
            <a:prstGeom prst="homePlate">
              <a:avLst/>
            </a:prstGeom>
            <a:solidFill>
              <a:srgbClr val="F0F4C1"/>
            </a:solidFill>
            <a:ln w="19050">
              <a:solidFill>
                <a:srgbClr val="D964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401538" y="530547"/>
              <a:ext cx="178098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第</a:t>
              </a:r>
              <a:r>
                <a:rPr lang="zh-TW" altLang="en-US" sz="3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二</a:t>
              </a:r>
              <a:r>
                <a:rPr lang="zh-TW" altLang="en-US" sz="3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題</a:t>
              </a:r>
              <a:endPara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6" name="文字方塊 35"/>
          <p:cNvSpPr txBox="1"/>
          <p:nvPr/>
        </p:nvSpPr>
        <p:spPr>
          <a:xfrm>
            <a:off x="10792564" y="6032638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1142844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2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2AE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964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964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2A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1624354" y="2071037"/>
            <a:ext cx="954095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阿</a:t>
            </a:r>
            <a:r>
              <a:rPr lang="zh-TW" altLang="en-US" sz="4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文是位騎微型電動二輪車上學的高一生，某日上學途中，後方機車超車時不慎</a:t>
            </a: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擦</a:t>
            </a:r>
            <a:r>
              <a:rPr lang="zh-TW" altLang="en-US" sz="4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撞</a:t>
            </a: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阿</a:t>
            </a:r>
            <a:r>
              <a:rPr lang="zh-TW" altLang="en-US" sz="4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文，好在雙方僅小擦挫傷與車損，但對方說上班趕時間，給</a:t>
            </a:r>
            <a:r>
              <a:rPr lang="en-US" altLang="zh-TW" sz="4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1,000</a:t>
            </a:r>
            <a:r>
              <a:rPr lang="zh-TW" altLang="en-US" sz="4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元要給阿文，就準備移車了，這時阿文該怎麼辦</a:t>
            </a:r>
            <a:r>
              <a:rPr lang="en-US" altLang="zh-TW" sz="4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endParaRPr lang="zh-TW" altLang="en-US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401538" y="488460"/>
            <a:ext cx="1954096" cy="688418"/>
            <a:chOff x="401538" y="488460"/>
            <a:chExt cx="1954096" cy="688418"/>
          </a:xfrm>
        </p:grpSpPr>
        <p:sp>
          <p:nvSpPr>
            <p:cNvPr id="14" name="五邊形 13"/>
            <p:cNvSpPr/>
            <p:nvPr/>
          </p:nvSpPr>
          <p:spPr>
            <a:xfrm>
              <a:off x="443579" y="488460"/>
              <a:ext cx="1912055" cy="688418"/>
            </a:xfrm>
            <a:prstGeom prst="homePlate">
              <a:avLst/>
            </a:prstGeom>
            <a:solidFill>
              <a:srgbClr val="F0F4C1"/>
            </a:solidFill>
            <a:ln w="19050">
              <a:solidFill>
                <a:srgbClr val="D964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01538" y="530547"/>
              <a:ext cx="178098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第三題</a:t>
              </a:r>
              <a:endPara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3933113" y="854516"/>
            <a:ext cx="432577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事故處理情境題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0792564" y="6032638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185495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2AE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964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964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2A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1" name="群組 10"/>
          <p:cNvGrpSpPr/>
          <p:nvPr/>
        </p:nvGrpSpPr>
        <p:grpSpPr>
          <a:xfrm>
            <a:off x="401538" y="488460"/>
            <a:ext cx="1954096" cy="688418"/>
            <a:chOff x="401538" y="488460"/>
            <a:chExt cx="1954096" cy="688418"/>
          </a:xfrm>
        </p:grpSpPr>
        <p:sp>
          <p:nvSpPr>
            <p:cNvPr id="14" name="五邊形 13"/>
            <p:cNvSpPr/>
            <p:nvPr/>
          </p:nvSpPr>
          <p:spPr>
            <a:xfrm>
              <a:off x="443579" y="488460"/>
              <a:ext cx="1912055" cy="688418"/>
            </a:xfrm>
            <a:prstGeom prst="homePlate">
              <a:avLst/>
            </a:prstGeom>
            <a:solidFill>
              <a:srgbClr val="F0F4C1"/>
            </a:solidFill>
            <a:ln w="19050">
              <a:solidFill>
                <a:srgbClr val="D964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01538" y="530547"/>
              <a:ext cx="178098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第三題</a:t>
              </a:r>
              <a:endPara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13" name="圖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316" y="4801659"/>
            <a:ext cx="5040001" cy="178875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1141592" y="3274722"/>
            <a:ext cx="2658724" cy="720000"/>
          </a:xfrm>
          <a:prstGeom prst="rect">
            <a:avLst/>
          </a:prstGeom>
          <a:solidFill>
            <a:srgbClr val="E59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打</a:t>
            </a:r>
            <a:r>
              <a:rPr lang="en-US" altLang="zh-TW" sz="3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  <a:r>
              <a:rPr lang="zh-TW" altLang="en-US" sz="3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報警</a:t>
            </a:r>
            <a:endParaRPr lang="zh-TW" alt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612211" y="4517202"/>
            <a:ext cx="3459210" cy="1080000"/>
          </a:xfrm>
          <a:prstGeom prst="rect">
            <a:avLst/>
          </a:prstGeom>
          <a:solidFill>
            <a:srgbClr val="E59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找路邊是否有三角錐或告示牌放車後</a:t>
            </a:r>
            <a:endParaRPr lang="zh-TW" alt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437525" y="3454722"/>
            <a:ext cx="2194118" cy="1080000"/>
          </a:xfrm>
          <a:prstGeom prst="rect">
            <a:avLst/>
          </a:prstGeom>
          <a:solidFill>
            <a:srgbClr val="E59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拍照</a:t>
            </a:r>
            <a:r>
              <a:rPr lang="zh-TW" altLang="en-US" sz="3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記錄事故現場</a:t>
            </a:r>
            <a:endParaRPr lang="zh-TW" alt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311184" y="2818655"/>
            <a:ext cx="3060000" cy="720000"/>
          </a:xfrm>
          <a:prstGeom prst="rect">
            <a:avLst/>
          </a:prstGeom>
          <a:solidFill>
            <a:srgbClr val="E59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雙方同意後移車</a:t>
            </a:r>
          </a:p>
        </p:txBody>
      </p:sp>
      <p:sp>
        <p:nvSpPr>
          <p:cNvPr id="26" name="矩形 25"/>
          <p:cNvSpPr/>
          <p:nvPr/>
        </p:nvSpPr>
        <p:spPr>
          <a:xfrm>
            <a:off x="8556956" y="4267784"/>
            <a:ext cx="2602439" cy="1080000"/>
          </a:xfrm>
          <a:prstGeom prst="rect">
            <a:avLst/>
          </a:prstGeom>
          <a:solidFill>
            <a:srgbClr val="E59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到安全區域等警察到場</a:t>
            </a:r>
            <a:endParaRPr lang="zh-TW" alt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952102" y="1195651"/>
            <a:ext cx="3028601" cy="720000"/>
          </a:xfrm>
          <a:prstGeom prst="rect">
            <a:avLst/>
          </a:prstGeom>
          <a:solidFill>
            <a:srgbClr val="E59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錄影發限時動態</a:t>
            </a:r>
            <a:endParaRPr lang="zh-TW" alt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356751" y="2174626"/>
            <a:ext cx="2564570" cy="720000"/>
          </a:xfrm>
          <a:prstGeom prst="rect">
            <a:avLst/>
          </a:prstGeom>
          <a:solidFill>
            <a:srgbClr val="E59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和對方吵架</a:t>
            </a:r>
            <a:endParaRPr lang="zh-TW" alt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560868" y="1641523"/>
            <a:ext cx="2194118" cy="1080000"/>
          </a:xfrm>
          <a:prstGeom prst="rect">
            <a:avLst/>
          </a:prstGeom>
          <a:solidFill>
            <a:srgbClr val="E59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拿錢和解各自離開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10792564" y="6032638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3500174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2E394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2E394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2E394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2E394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2E394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2AE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964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964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2A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1" name="群組 10"/>
          <p:cNvGrpSpPr/>
          <p:nvPr/>
        </p:nvGrpSpPr>
        <p:grpSpPr>
          <a:xfrm>
            <a:off x="401538" y="488460"/>
            <a:ext cx="1954096" cy="688418"/>
            <a:chOff x="401538" y="488460"/>
            <a:chExt cx="1954096" cy="688418"/>
          </a:xfrm>
        </p:grpSpPr>
        <p:sp>
          <p:nvSpPr>
            <p:cNvPr id="14" name="五邊形 13"/>
            <p:cNvSpPr/>
            <p:nvPr/>
          </p:nvSpPr>
          <p:spPr>
            <a:xfrm>
              <a:off x="443579" y="488460"/>
              <a:ext cx="1912055" cy="688418"/>
            </a:xfrm>
            <a:prstGeom prst="homePlate">
              <a:avLst/>
            </a:prstGeom>
            <a:solidFill>
              <a:srgbClr val="F0F4C1"/>
            </a:solidFill>
            <a:ln w="19050">
              <a:solidFill>
                <a:srgbClr val="D964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01538" y="530547"/>
              <a:ext cx="178098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第三題</a:t>
              </a:r>
              <a:endPara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611190" y="2953041"/>
            <a:ext cx="2658724" cy="720000"/>
          </a:xfrm>
          <a:prstGeom prst="rect">
            <a:avLst/>
          </a:prstGeom>
          <a:solidFill>
            <a:srgbClr val="E59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打</a:t>
            </a:r>
            <a:r>
              <a:rPr lang="en-US" altLang="zh-TW" sz="3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  <a:r>
              <a:rPr lang="zh-TW" altLang="en-US" sz="3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報警</a:t>
            </a:r>
            <a:endParaRPr lang="zh-TW" alt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399606" y="5124003"/>
            <a:ext cx="3459210" cy="1080000"/>
          </a:xfrm>
          <a:prstGeom prst="rect">
            <a:avLst/>
          </a:prstGeom>
          <a:solidFill>
            <a:srgbClr val="E59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找路邊是否有三角錐或告示牌放車後</a:t>
            </a:r>
            <a:endParaRPr lang="zh-TW" alt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78932" y="3467183"/>
            <a:ext cx="2194118" cy="1080000"/>
          </a:xfrm>
          <a:prstGeom prst="rect">
            <a:avLst/>
          </a:prstGeom>
          <a:solidFill>
            <a:srgbClr val="E59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拍照</a:t>
            </a:r>
            <a:r>
              <a:rPr lang="zh-TW" altLang="en-US" sz="3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記錄事故現場</a:t>
            </a:r>
            <a:endParaRPr lang="zh-TW" alt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431365" y="3237882"/>
            <a:ext cx="3060000" cy="720000"/>
          </a:xfrm>
          <a:prstGeom prst="rect">
            <a:avLst/>
          </a:prstGeom>
          <a:solidFill>
            <a:srgbClr val="E59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雙方同意後移車</a:t>
            </a:r>
          </a:p>
        </p:txBody>
      </p:sp>
      <p:sp>
        <p:nvSpPr>
          <p:cNvPr id="26" name="矩形 25"/>
          <p:cNvSpPr/>
          <p:nvPr/>
        </p:nvSpPr>
        <p:spPr>
          <a:xfrm>
            <a:off x="7438354" y="5190932"/>
            <a:ext cx="2602439" cy="1080000"/>
          </a:xfrm>
          <a:prstGeom prst="rect">
            <a:avLst/>
          </a:prstGeom>
          <a:solidFill>
            <a:srgbClr val="E59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到安全區域等警察到場</a:t>
            </a:r>
            <a:endParaRPr lang="zh-TW" alt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9" name="群組 18"/>
          <p:cNvGrpSpPr/>
          <p:nvPr/>
        </p:nvGrpSpPr>
        <p:grpSpPr>
          <a:xfrm flipH="1">
            <a:off x="2584658" y="440183"/>
            <a:ext cx="6971545" cy="1281323"/>
            <a:chOff x="-6139255" y="1589178"/>
            <a:chExt cx="1325410" cy="600225"/>
          </a:xfrm>
        </p:grpSpPr>
        <p:sp>
          <p:nvSpPr>
            <p:cNvPr id="20" name="矩形圖說文字 19"/>
            <p:cNvSpPr/>
            <p:nvPr/>
          </p:nvSpPr>
          <p:spPr>
            <a:xfrm>
              <a:off x="-6139255" y="1647259"/>
              <a:ext cx="1281022" cy="542144"/>
            </a:xfrm>
            <a:prstGeom prst="wedgeRectCallout">
              <a:avLst>
                <a:gd name="adj1" fmla="val -55365"/>
                <a:gd name="adj2" fmla="val 18325"/>
              </a:avLst>
            </a:prstGeom>
            <a:solidFill>
              <a:srgbClr val="F0F4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矩形圖說文字 20"/>
            <p:cNvSpPr/>
            <p:nvPr/>
          </p:nvSpPr>
          <p:spPr>
            <a:xfrm>
              <a:off x="-6109512" y="1589178"/>
              <a:ext cx="1295667" cy="548831"/>
            </a:xfrm>
            <a:prstGeom prst="wedgeRectCallout">
              <a:avLst>
                <a:gd name="adj1" fmla="val -58280"/>
                <a:gd name="adj2" fmla="val 23085"/>
              </a:avLst>
            </a:prstGeom>
            <a:solidFill>
              <a:srgbClr val="F9C134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40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處理事項如何排序最適合呢？</a:t>
              </a:r>
              <a:endParaRPr lang="zh-TW" altLang="en-US" sz="4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28" name="圖片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8883" y="539874"/>
            <a:ext cx="2043755" cy="1622680"/>
          </a:xfrm>
          <a:prstGeom prst="rect">
            <a:avLst/>
          </a:prstGeom>
        </p:spPr>
      </p:pic>
      <p:sp>
        <p:nvSpPr>
          <p:cNvPr id="30" name="橢圓形圖說文字 29"/>
          <p:cNvSpPr/>
          <p:nvPr/>
        </p:nvSpPr>
        <p:spPr>
          <a:xfrm>
            <a:off x="2520235" y="4130191"/>
            <a:ext cx="1080000" cy="1080000"/>
          </a:xfrm>
          <a:prstGeom prst="wedgeEllipseCallout">
            <a:avLst>
              <a:gd name="adj1" fmla="val 3354"/>
              <a:gd name="adj2" fmla="val 24145"/>
            </a:avLst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sz="4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橢圓形圖說文字 31"/>
          <p:cNvSpPr/>
          <p:nvPr/>
        </p:nvSpPr>
        <p:spPr>
          <a:xfrm>
            <a:off x="2436891" y="1980447"/>
            <a:ext cx="1080000" cy="1080000"/>
          </a:xfrm>
          <a:prstGeom prst="wedgeEllipseCallout">
            <a:avLst>
              <a:gd name="adj1" fmla="val 3354"/>
              <a:gd name="adj2" fmla="val 24145"/>
            </a:avLst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TW" altLang="en-US" sz="4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橢圓形圖說文字 32"/>
          <p:cNvSpPr/>
          <p:nvPr/>
        </p:nvSpPr>
        <p:spPr>
          <a:xfrm>
            <a:off x="5773007" y="2412363"/>
            <a:ext cx="1080000" cy="1080000"/>
          </a:xfrm>
          <a:prstGeom prst="wedgeEllipseCallout">
            <a:avLst>
              <a:gd name="adj1" fmla="val 3354"/>
              <a:gd name="adj2" fmla="val 24145"/>
            </a:avLst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4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橢圓形圖說文字 33"/>
          <p:cNvSpPr/>
          <p:nvPr/>
        </p:nvSpPr>
        <p:spPr>
          <a:xfrm>
            <a:off x="9436100" y="2240636"/>
            <a:ext cx="1080000" cy="1080000"/>
          </a:xfrm>
          <a:prstGeom prst="wedgeEllipseCallout">
            <a:avLst>
              <a:gd name="adj1" fmla="val 3354"/>
              <a:gd name="adj2" fmla="val 24145"/>
            </a:avLst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endParaRPr lang="zh-TW" altLang="en-US" sz="4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橢圓形圖說文字 34"/>
          <p:cNvSpPr/>
          <p:nvPr/>
        </p:nvSpPr>
        <p:spPr>
          <a:xfrm>
            <a:off x="8254765" y="4184138"/>
            <a:ext cx="1080000" cy="1080000"/>
          </a:xfrm>
          <a:prstGeom prst="wedgeEllipseCallout">
            <a:avLst>
              <a:gd name="adj1" fmla="val 3354"/>
              <a:gd name="adj2" fmla="val 24145"/>
            </a:avLst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endParaRPr lang="zh-TW" altLang="en-US" sz="4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橢圓形圖說文字 35"/>
          <p:cNvSpPr/>
          <p:nvPr/>
        </p:nvSpPr>
        <p:spPr>
          <a:xfrm>
            <a:off x="2500945" y="4130191"/>
            <a:ext cx="1080000" cy="1080000"/>
          </a:xfrm>
          <a:prstGeom prst="wedgeEllipseCallout">
            <a:avLst>
              <a:gd name="adj1" fmla="val 3354"/>
              <a:gd name="adj2" fmla="val 24145"/>
            </a:avLst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放</a:t>
            </a:r>
          </a:p>
        </p:txBody>
      </p:sp>
      <p:sp>
        <p:nvSpPr>
          <p:cNvPr id="37" name="橢圓形圖說文字 36"/>
          <p:cNvSpPr/>
          <p:nvPr/>
        </p:nvSpPr>
        <p:spPr>
          <a:xfrm>
            <a:off x="2436891" y="1981099"/>
            <a:ext cx="1080000" cy="1080000"/>
          </a:xfrm>
          <a:prstGeom prst="wedgeEllipseCallout">
            <a:avLst>
              <a:gd name="adj1" fmla="val 3354"/>
              <a:gd name="adj2" fmla="val 24145"/>
            </a:avLst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撥</a:t>
            </a:r>
            <a:endParaRPr lang="zh-TW" altLang="en-US" sz="4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橢圓形圖說文字 37"/>
          <p:cNvSpPr/>
          <p:nvPr/>
        </p:nvSpPr>
        <p:spPr>
          <a:xfrm>
            <a:off x="5773007" y="2387183"/>
            <a:ext cx="1080000" cy="1080000"/>
          </a:xfrm>
          <a:prstGeom prst="wedgeEllipseCallout">
            <a:avLst>
              <a:gd name="adj1" fmla="val 3354"/>
              <a:gd name="adj2" fmla="val 24145"/>
            </a:avLst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劃</a:t>
            </a:r>
            <a:r>
              <a:rPr lang="en-US" altLang="zh-TW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拍</a:t>
            </a:r>
            <a:endParaRPr lang="zh-TW" altLang="en-US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" name="橢圓形圖說文字 38"/>
          <p:cNvSpPr/>
          <p:nvPr/>
        </p:nvSpPr>
        <p:spPr>
          <a:xfrm>
            <a:off x="9436100" y="2240636"/>
            <a:ext cx="1080000" cy="1080000"/>
          </a:xfrm>
          <a:prstGeom prst="wedgeEllipseCallout">
            <a:avLst>
              <a:gd name="adj1" fmla="val 3354"/>
              <a:gd name="adj2" fmla="val 24145"/>
            </a:avLst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移</a:t>
            </a:r>
            <a:endParaRPr lang="zh-TW" altLang="en-US" sz="4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" name="橢圓形圖說文字 39"/>
          <p:cNvSpPr/>
          <p:nvPr/>
        </p:nvSpPr>
        <p:spPr>
          <a:xfrm>
            <a:off x="8252847" y="4167837"/>
            <a:ext cx="1080000" cy="1080000"/>
          </a:xfrm>
          <a:prstGeom prst="wedgeEllipseCallout">
            <a:avLst>
              <a:gd name="adj1" fmla="val 3354"/>
              <a:gd name="adj2" fmla="val 24145"/>
            </a:avLst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</a:t>
            </a:r>
            <a:endParaRPr lang="zh-TW" altLang="en-US" sz="4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10792564" y="6032638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2563854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60400" y="0"/>
            <a:ext cx="8931600" cy="6858000"/>
          </a:xfrm>
          <a:prstGeom prst="rect">
            <a:avLst/>
          </a:prstGeom>
          <a:solidFill>
            <a:srgbClr val="F9C13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6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73509" y="1992572"/>
            <a:ext cx="10260000" cy="2880000"/>
            <a:chOff x="803657" y="881063"/>
            <a:chExt cx="6236060" cy="2845128"/>
          </a:xfrm>
        </p:grpSpPr>
        <p:sp>
          <p:nvSpPr>
            <p:cNvPr id="10" name="矩形 9"/>
            <p:cNvSpPr/>
            <p:nvPr/>
          </p:nvSpPr>
          <p:spPr>
            <a:xfrm>
              <a:off x="834398" y="969855"/>
              <a:ext cx="6205319" cy="2756336"/>
            </a:xfrm>
            <a:prstGeom prst="rect">
              <a:avLst/>
            </a:prstGeom>
            <a:solidFill>
              <a:srgbClr val="F0F4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803657" y="881063"/>
              <a:ext cx="6124576" cy="262890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54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結論</a:t>
              </a:r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10758422" y="5970101"/>
            <a:ext cx="540000" cy="540000"/>
            <a:chOff x="10758422" y="5970101"/>
            <a:chExt cx="540000" cy="540000"/>
          </a:xfrm>
        </p:grpSpPr>
        <p:sp>
          <p:nvSpPr>
            <p:cNvPr id="7" name="矩形 6"/>
            <p:cNvSpPr/>
            <p:nvPr/>
          </p:nvSpPr>
          <p:spPr>
            <a:xfrm rot="1131161">
              <a:off x="10758422" y="5970101"/>
              <a:ext cx="540000" cy="540000"/>
            </a:xfrm>
            <a:prstGeom prst="rect">
              <a:avLst/>
            </a:prstGeom>
            <a:solidFill>
              <a:srgbClr val="DD4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10792564" y="6032638"/>
              <a:ext cx="48923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0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285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228422" y="110408"/>
            <a:ext cx="11735157" cy="6637185"/>
            <a:chOff x="290455" y="86572"/>
            <a:chExt cx="11735157" cy="6637185"/>
          </a:xfrm>
        </p:grpSpPr>
        <p:sp>
          <p:nvSpPr>
            <p:cNvPr id="12" name="矩形 11"/>
            <p:cNvSpPr/>
            <p:nvPr/>
          </p:nvSpPr>
          <p:spPr>
            <a:xfrm>
              <a:off x="505612" y="243757"/>
              <a:ext cx="11520000" cy="6480000"/>
            </a:xfrm>
            <a:prstGeom prst="rect">
              <a:avLst/>
            </a:prstGeom>
            <a:noFill/>
            <a:ln w="28575">
              <a:solidFill>
                <a:srgbClr val="F9C1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90455" y="86572"/>
              <a:ext cx="11520000" cy="6480000"/>
            </a:xfrm>
            <a:prstGeom prst="rect">
              <a:avLst/>
            </a:prstGeom>
            <a:noFill/>
            <a:ln w="28575">
              <a:solidFill>
                <a:srgbClr val="DD4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028422" y="5870408"/>
            <a:ext cx="720000" cy="720000"/>
          </a:xfrm>
          <a:prstGeom prst="rect">
            <a:avLst/>
          </a:prstGeom>
          <a:solidFill>
            <a:srgbClr val="DD4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 rot="1131161">
            <a:off x="10758422" y="5970101"/>
            <a:ext cx="540000" cy="540000"/>
          </a:xfrm>
          <a:prstGeom prst="rect">
            <a:avLst/>
          </a:prstGeom>
          <a:solidFill>
            <a:srgbClr val="F9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783101" y="790031"/>
            <a:ext cx="48315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一定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要記得的事情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9" name="直線接點 8"/>
          <p:cNvCxnSpPr/>
          <p:nvPr/>
        </p:nvCxnSpPr>
        <p:spPr>
          <a:xfrm flipV="1">
            <a:off x="2518180" y="1559472"/>
            <a:ext cx="7740000" cy="0"/>
          </a:xfrm>
          <a:prstGeom prst="line">
            <a:avLst/>
          </a:prstGeom>
          <a:ln w="28575">
            <a:solidFill>
              <a:srgbClr val="DD4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1420895" y="1905819"/>
            <a:ext cx="9607527" cy="646331"/>
            <a:chOff x="1259148" y="1851076"/>
            <a:chExt cx="9607527" cy="646331"/>
          </a:xfrm>
        </p:grpSpPr>
        <p:sp>
          <p:nvSpPr>
            <p:cNvPr id="19" name="矩形 18"/>
            <p:cNvSpPr/>
            <p:nvPr/>
          </p:nvSpPr>
          <p:spPr>
            <a:xfrm>
              <a:off x="1834304" y="1851076"/>
              <a:ext cx="903237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未滿</a:t>
              </a:r>
              <a:r>
                <a:rPr lang="en-US" altLang="zh-TW" sz="3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18</a:t>
              </a:r>
              <a:r>
                <a:rPr lang="zh-TW" altLang="en-US" sz="3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歲同學，事故發生時不可以私下和解</a:t>
              </a:r>
              <a:endPara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259148" y="1963478"/>
              <a:ext cx="360000" cy="360000"/>
            </a:xfrm>
            <a:prstGeom prst="rect">
              <a:avLst/>
            </a:prstGeom>
            <a:solidFill>
              <a:srgbClr val="F9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1420895" y="2759301"/>
            <a:ext cx="9264765" cy="646331"/>
            <a:chOff x="1259148" y="1851076"/>
            <a:chExt cx="9264765" cy="646331"/>
          </a:xfrm>
        </p:grpSpPr>
        <p:sp>
          <p:nvSpPr>
            <p:cNvPr id="20" name="矩形 19"/>
            <p:cNvSpPr/>
            <p:nvPr/>
          </p:nvSpPr>
          <p:spPr>
            <a:xfrm>
              <a:off x="1834305" y="1851076"/>
              <a:ext cx="868960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報案</a:t>
              </a:r>
              <a:r>
                <a:rPr lang="zh-TW" altLang="en-US" sz="3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時運用人事時地物原則，冷靜陳述</a:t>
              </a:r>
              <a:endPara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259148" y="1963478"/>
              <a:ext cx="360000" cy="360000"/>
            </a:xfrm>
            <a:prstGeom prst="rect">
              <a:avLst/>
            </a:prstGeom>
            <a:solidFill>
              <a:srgbClr val="F9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1420895" y="3612783"/>
            <a:ext cx="9264765" cy="646331"/>
            <a:chOff x="1259148" y="1851076"/>
            <a:chExt cx="9264765" cy="646331"/>
          </a:xfrm>
        </p:grpSpPr>
        <p:sp>
          <p:nvSpPr>
            <p:cNvPr id="25" name="矩形 24"/>
            <p:cNvSpPr/>
            <p:nvPr/>
          </p:nvSpPr>
          <p:spPr>
            <a:xfrm>
              <a:off x="1834305" y="1851076"/>
              <a:ext cx="868960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事故處理的五步驟「放撥劃</a:t>
              </a:r>
              <a:r>
                <a:rPr lang="en-US" altLang="zh-TW" sz="3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3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拍</a:t>
              </a:r>
              <a:r>
                <a:rPr lang="en-US" altLang="zh-TW" sz="3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sz="3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移等」</a:t>
              </a:r>
              <a:endPara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259148" y="1963478"/>
              <a:ext cx="360000" cy="360000"/>
            </a:xfrm>
            <a:prstGeom prst="rect">
              <a:avLst/>
            </a:prstGeom>
            <a:solidFill>
              <a:srgbClr val="F9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443579" y="4467888"/>
            <a:ext cx="11304843" cy="1200329"/>
          </a:xfrm>
          <a:prstGeom prst="rect">
            <a:avLst/>
          </a:prstGeom>
          <a:solidFill>
            <a:srgbClr val="F9C134">
              <a:alpha val="72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瞭解事故處理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的方式既可保護自己，也能幫助到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他人，不過希望各位同學都不會有用到的一天！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10792564" y="6032638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319278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4462</TotalTime>
  <Words>1626</Words>
  <Application>Microsoft Office PowerPoint</Application>
  <PresentationFormat>寬螢幕</PresentationFormat>
  <Paragraphs>286</Paragraphs>
  <Slides>43</Slides>
  <Notes>36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43</vt:i4>
      </vt:variant>
    </vt:vector>
  </HeadingPairs>
  <TitlesOfParts>
    <vt:vector size="50" baseType="lpstr">
      <vt:lpstr>微軟正黑體</vt:lpstr>
      <vt:lpstr>新細明體</vt:lpstr>
      <vt:lpstr>Agency FB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成為機車騎士</dc:title>
  <dc:creator>User</dc:creator>
  <cp:lastModifiedBy>User</cp:lastModifiedBy>
  <cp:revision>215</cp:revision>
  <dcterms:created xsi:type="dcterms:W3CDTF">2023-08-24T04:01:32Z</dcterms:created>
  <dcterms:modified xsi:type="dcterms:W3CDTF">2024-01-02T07:38:19Z</dcterms:modified>
</cp:coreProperties>
</file>