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3" r:id="rId3"/>
    <p:sldId id="257" r:id="rId4"/>
    <p:sldId id="335" r:id="rId5"/>
    <p:sldId id="336" r:id="rId6"/>
    <p:sldId id="337" r:id="rId7"/>
    <p:sldId id="312" r:id="rId8"/>
    <p:sldId id="271" r:id="rId9"/>
    <p:sldId id="27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282" r:id="rId18"/>
    <p:sldId id="329" r:id="rId19"/>
    <p:sldId id="346" r:id="rId20"/>
    <p:sldId id="345" r:id="rId21"/>
    <p:sldId id="347" r:id="rId22"/>
    <p:sldId id="349" r:id="rId23"/>
    <p:sldId id="348" r:id="rId24"/>
    <p:sldId id="350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9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3E5"/>
    <a:srgbClr val="FEF5DA"/>
    <a:srgbClr val="F26800"/>
    <a:srgbClr val="26643F"/>
    <a:srgbClr val="FEF7E2"/>
    <a:srgbClr val="F9C944"/>
    <a:srgbClr val="D7A107"/>
    <a:srgbClr val="FAE8DA"/>
    <a:srgbClr val="E9DBF5"/>
    <a:srgbClr val="ECE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0336" autoAdjust="0"/>
  </p:normalViewPr>
  <p:slideViewPr>
    <p:cSldViewPr snapToGrid="0">
      <p:cViewPr varScale="1">
        <p:scale>
          <a:sx n="101" d="100"/>
          <a:sy n="101" d="100"/>
        </p:scale>
        <p:origin x="87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E57-285B-4901-AC9B-A43E2CCB3DBB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4D2B5-C6D1-4E83-BD64-2D6EF62DF0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1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aseline="0" dirty="0"/>
              <a:t> </a:t>
            </a:r>
            <a:r>
              <a:rPr lang="zh-TW" altLang="en-US" baseline="0" dirty="0"/>
              <a:t>播放影片至</a:t>
            </a:r>
            <a:r>
              <a:rPr lang="en-US" altLang="zh-TW" baseline="0" dirty="0"/>
              <a:t>2:55</a:t>
            </a:r>
            <a:r>
              <a:rPr lang="zh-TW" altLang="en-US" baseline="0" dirty="0"/>
              <a:t>，若影片超連結無法順利播放影片可複製</a:t>
            </a:r>
            <a:r>
              <a:rPr lang="zh-TW" altLang="en-US" baseline="0" dirty="0" smtClean="0"/>
              <a:t>網址</a:t>
            </a:r>
            <a:r>
              <a:rPr lang="en-US" altLang="zh-TW" baseline="0" dirty="0" smtClean="0"/>
              <a:t>https://youtu.be/loaHJ7Vce6E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4D2B5-C6D1-4E83-BD64-2D6EF62DF05E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5040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C4D2B5-C6D1-4E83-BD64-2D6EF62DF05E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7018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dirty="0"/>
              <a:t>教師點選播放紐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播放「外國實況主直播 直擊車輛不停讓行人」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baseline="0" dirty="0"/>
              <a:t>https://youtu.be/e04Rs-oV214?si=0_TNDf6mVzPrUeZ0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4D2B5-C6D1-4E83-BD64-2D6EF62DF05E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5325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播放「</a:t>
            </a:r>
            <a:r>
              <a:rPr lang="zh-TW" altLang="en-US" sz="1200" dirty="0">
                <a:solidFill>
                  <a:srgbClr val="4C220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台灣人行道好危險？「跑酷」跨越重重障礙</a:t>
            </a:r>
            <a:r>
              <a:rPr lang="zh-TW" altLang="en-US" dirty="0"/>
              <a:t>」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https://www.youtube.com/watch?v=8bPKBdSrnrw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C4D2B5-C6D1-4E83-BD64-2D6EF62DF05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024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若時間足夠，教師可與學生進一步探究每一題的各選項可能引發的後果。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4D2B5-C6D1-4E83-BD64-2D6EF62DF05E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3196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C4D2B5-C6D1-4E83-BD64-2D6EF62DF05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94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765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999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3345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46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879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946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9055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244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831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8240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E1835-4A18-4E28-870F-A3036CA562A1}" type="datetimeFigureOut">
              <a:rPr lang="zh-TW" altLang="en-US" smtClean="0"/>
              <a:t>2024/2/6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B9C10-65CE-4F85-868C-E2CA4D071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586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youtu.be/loaHJ7Vce6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cna.com.tw/news/firstnews/202008310179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e04Rs-oV214?si=0_TNDf6mVzPrUeZ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8bPKBdSrnrw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96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圓角 4">
            <a:extLst>
              <a:ext uri="{FF2B5EF4-FFF2-40B4-BE49-F238E27FC236}">
                <a16:creationId xmlns:a16="http://schemas.microsoft.com/office/drawing/2014/main" xmlns="" id="{02303BB0-8FC3-F16B-3DA2-E3F35AF51CD0}"/>
              </a:ext>
            </a:extLst>
          </p:cNvPr>
          <p:cNvSpPr/>
          <p:nvPr/>
        </p:nvSpPr>
        <p:spPr>
          <a:xfrm>
            <a:off x="2865863" y="3428998"/>
            <a:ext cx="7080594" cy="1062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圓角矩形圖說文字 1">
            <a:extLst>
              <a:ext uri="{FF2B5EF4-FFF2-40B4-BE49-F238E27FC236}">
                <a16:creationId xmlns:a16="http://schemas.microsoft.com/office/drawing/2014/main" xmlns="" id="{6D3D249B-A47E-27D0-2C7D-531B44DBABA3}"/>
              </a:ext>
            </a:extLst>
          </p:cNvPr>
          <p:cNvSpPr/>
          <p:nvPr/>
        </p:nvSpPr>
        <p:spPr>
          <a:xfrm>
            <a:off x="2077258" y="765742"/>
            <a:ext cx="8133533" cy="1880320"/>
          </a:xfrm>
          <a:prstGeom prst="wedgeRoundRectCallout">
            <a:avLst>
              <a:gd name="adj1" fmla="val 27960"/>
              <a:gd name="adj2" fmla="val 47415"/>
              <a:gd name="adj3" fmla="val 16667"/>
            </a:avLst>
          </a:prstGeom>
          <a:solidFill>
            <a:srgbClr val="FCE9D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b="1" u="sng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小明</a:t>
            </a:r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是個很喜歡騎自行車的國中生，</a:t>
            </a:r>
            <a:endParaRPr lang="en-US" altLang="zh-TW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這天他愉快地騎著自行車，</a:t>
            </a:r>
            <a:endParaRPr lang="en-US" altLang="zh-TW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一起來看看他遇到了什麼樣的狀況吧！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9C330D20-4C87-41BF-D2DF-DFA4B3B33D44}"/>
              </a:ext>
            </a:extLst>
          </p:cNvPr>
          <p:cNvSpPr txBox="1"/>
          <p:nvPr/>
        </p:nvSpPr>
        <p:spPr>
          <a:xfrm>
            <a:off x="3822462" y="3829864"/>
            <a:ext cx="5416351" cy="369332"/>
          </a:xfrm>
          <a:prstGeom prst="rect">
            <a:avLst/>
          </a:prstGeom>
          <a:noFill/>
          <a:ln w="25400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點選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左</a:t>
            </a:r>
            <a:r>
              <a:rPr lang="zh-TW" altLang="en-US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播放鈕播放影片至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02:55</a:t>
            </a:r>
            <a:endParaRPr lang="zh-TW" altLang="en-US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DC81CD1B-49F0-7842-6338-86F4AA533EB0}"/>
              </a:ext>
            </a:extLst>
          </p:cNvPr>
          <p:cNvGrpSpPr/>
          <p:nvPr/>
        </p:nvGrpSpPr>
        <p:grpSpPr>
          <a:xfrm>
            <a:off x="2245543" y="3429000"/>
            <a:ext cx="1576919" cy="1062006"/>
            <a:chOff x="3243094" y="5267994"/>
            <a:chExt cx="914400" cy="615820"/>
          </a:xfrm>
        </p:grpSpPr>
        <p:sp>
          <p:nvSpPr>
            <p:cNvPr id="8" name="Google Shape;94;p1">
              <a:hlinkClick r:id="rId4"/>
              <a:extLst>
                <a:ext uri="{FF2B5EF4-FFF2-40B4-BE49-F238E27FC236}">
                  <a16:creationId xmlns:a16="http://schemas.microsoft.com/office/drawing/2014/main" xmlns="" id="{641EC80D-60BB-AF9C-7E49-DEA56E60D256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defRPr/>
              </a:pPr>
              <a:endParaRPr kern="0" dirty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5;p1">
              <a:hlinkClick r:id="rId4"/>
              <a:extLst>
                <a:ext uri="{FF2B5EF4-FFF2-40B4-BE49-F238E27FC236}">
                  <a16:creationId xmlns:a16="http://schemas.microsoft.com/office/drawing/2014/main" xmlns="" id="{52708539-CBA0-F668-CFB3-4089FCF1CEB4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defRPr/>
              </a:pPr>
              <a:endParaRPr kern="0" dirty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8" t="86514" r="-1428" b="112"/>
          <a:stretch/>
        </p:blipFill>
        <p:spPr>
          <a:xfrm>
            <a:off x="8701044" y="4014530"/>
            <a:ext cx="3019494" cy="28434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538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CAA6B9E4-8174-4297-E708-74FEAD6CFD4C}"/>
              </a:ext>
            </a:extLst>
          </p:cNvPr>
          <p:cNvSpPr/>
          <p:nvPr/>
        </p:nvSpPr>
        <p:spPr>
          <a:xfrm>
            <a:off x="894219" y="509589"/>
            <a:ext cx="10578792" cy="1248937"/>
          </a:xfrm>
          <a:prstGeom prst="roundRect">
            <a:avLst/>
          </a:prstGeom>
          <a:solidFill>
            <a:srgbClr val="26643F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影片中</a:t>
            </a:r>
            <a:r>
              <a:rPr lang="zh-TW" altLang="en-US" sz="4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小明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和老奶奶發生了什麼事情呢？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47D970E2-B689-B8B5-B9C3-E62E3BB58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24" y="2164937"/>
            <a:ext cx="6809678" cy="3830444"/>
          </a:xfrm>
          <a:prstGeom prst="rect">
            <a:avLst/>
          </a:prstGeom>
          <a:effectLst>
            <a:glow rad="127000">
              <a:schemeClr val="accent6">
                <a:alpha val="40000"/>
              </a:schemeClr>
            </a:glow>
          </a:effec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4354834-9D41-B29D-3EE6-DEBB74309289}"/>
              </a:ext>
            </a:extLst>
          </p:cNvPr>
          <p:cNvSpPr/>
          <p:nvPr/>
        </p:nvSpPr>
        <p:spPr>
          <a:xfrm>
            <a:off x="7553648" y="2139184"/>
            <a:ext cx="4156728" cy="2579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lnSpc>
                <a:spcPts val="4500"/>
              </a:lnSpc>
              <a:buFont typeface="+mj-lt"/>
              <a:buAutoNum type="arabicPeriod"/>
            </a:pPr>
            <a:r>
              <a:rPr lang="zh-TW" altLang="en-US" sz="3200" b="1" u="sng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小明</a:t>
            </a:r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騎自行車轉彎時未減速查看。</a:t>
            </a:r>
            <a:endParaRPr lang="en-US" altLang="zh-TW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ts val="4500"/>
              </a:lnSpc>
              <a:buFont typeface="+mj-lt"/>
              <a:buAutoNum type="arabicPeriod"/>
            </a:pPr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煞車不及撞上行動不便的老奶奶。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2" y="4619501"/>
            <a:ext cx="3117578" cy="2495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595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CAA6B9E4-8174-4297-E708-74FEAD6CFD4C}"/>
              </a:ext>
            </a:extLst>
          </p:cNvPr>
          <p:cNvSpPr/>
          <p:nvPr/>
        </p:nvSpPr>
        <p:spPr>
          <a:xfrm>
            <a:off x="894219" y="509589"/>
            <a:ext cx="10578792" cy="1519933"/>
          </a:xfrm>
          <a:prstGeom prst="roundRect">
            <a:avLst/>
          </a:prstGeom>
          <a:solidFill>
            <a:srgbClr val="26643F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對老奶奶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說：「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你怎麼走這麼慢」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你覺得這是發生事故的原因嗎？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37E3C25C-2882-516B-624F-E2CBB5409125}"/>
              </a:ext>
            </a:extLst>
          </p:cNvPr>
          <p:cNvSpPr txBox="1"/>
          <p:nvPr/>
        </p:nvSpPr>
        <p:spPr>
          <a:xfrm>
            <a:off x="1993865" y="2578140"/>
            <a:ext cx="21082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50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8BD9B5C6-856C-8854-61D8-FBF591EE5755}"/>
              </a:ext>
            </a:extLst>
          </p:cNvPr>
          <p:cNvSpPr txBox="1"/>
          <p:nvPr/>
        </p:nvSpPr>
        <p:spPr>
          <a:xfrm>
            <a:off x="7128063" y="2578140"/>
            <a:ext cx="403187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5000" b="1" dirty="0">
                <a:effectLst>
                  <a:glow rad="190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不是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14FE6744-A0AD-684E-6A50-A0C0769C3F64}"/>
              </a:ext>
            </a:extLst>
          </p:cNvPr>
          <p:cNvGrpSpPr/>
          <p:nvPr/>
        </p:nvGrpSpPr>
        <p:grpSpPr>
          <a:xfrm>
            <a:off x="2252637" y="5065450"/>
            <a:ext cx="7686725" cy="1519933"/>
            <a:chOff x="2252637" y="5065450"/>
            <a:chExt cx="7686725" cy="1519933"/>
          </a:xfrm>
        </p:grpSpPr>
        <p:pic>
          <p:nvPicPr>
            <p:cNvPr id="4" name="圖形 3">
              <a:extLst>
                <a:ext uri="{FF2B5EF4-FFF2-40B4-BE49-F238E27FC236}">
                  <a16:creationId xmlns:a16="http://schemas.microsoft.com/office/drawing/2014/main" xmlns="" id="{827605C1-5241-E04A-97ED-92EFC45E6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2252637" y="5065450"/>
              <a:ext cx="7686725" cy="1519933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xmlns="" id="{2A6B41FF-7813-A460-4584-29AC372B8574}"/>
                </a:ext>
              </a:extLst>
            </p:cNvPr>
            <p:cNvSpPr txBox="1"/>
            <p:nvPr/>
          </p:nvSpPr>
          <p:spPr>
            <a:xfrm>
              <a:off x="2881009" y="5255764"/>
              <a:ext cx="657358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請說說看，你認為「是</a:t>
              </a:r>
              <a:r>
                <a:rPr lang="zh-TW" altLang="en-US" sz="3200" b="1" dirty="0" smtClean="0"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」或</a:t>
              </a:r>
              <a:r>
                <a:rPr lang="zh-TW" altLang="en-US" sz="3200" b="1" dirty="0"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「不是</a:t>
              </a:r>
              <a:r>
                <a:rPr lang="zh-TW" altLang="en-US" sz="3200" b="1" dirty="0" smtClean="0"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」發生事故的理由。</a:t>
              </a:r>
              <a:endParaRPr lang="zh-TW" altLang="en-US" sz="32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736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CAA6B9E4-8174-4297-E708-74FEAD6CFD4C}"/>
              </a:ext>
            </a:extLst>
          </p:cNvPr>
          <p:cNvSpPr/>
          <p:nvPr/>
        </p:nvSpPr>
        <p:spPr>
          <a:xfrm>
            <a:off x="1513466" y="1153626"/>
            <a:ext cx="9100519" cy="3020689"/>
          </a:xfrm>
          <a:prstGeom prst="roundRect">
            <a:avLst/>
          </a:prstGeom>
          <a:solidFill>
            <a:srgbClr val="26643F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/>
            <a:r>
              <a:rPr lang="zh-TW" altLang="en-US" sz="4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你是否曾像老奶奶一樣，</a:t>
            </a:r>
            <a:endParaRPr lang="en-US" altLang="zh-TW" sz="4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4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步行時有差點被撞到的經驗呢？</a:t>
            </a:r>
            <a:endParaRPr lang="en-US" altLang="zh-TW" sz="4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請分享讓大家知道。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542ECB5D-4D0E-A7CA-CC40-036BFF696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772" y="2937932"/>
            <a:ext cx="1633870" cy="39200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A8E55459-78D9-4A7F-8F8F-3969A9296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68600" y="4108466"/>
            <a:ext cx="1426588" cy="27495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451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CAA6B9E4-8174-4297-E708-74FEAD6CFD4C}"/>
              </a:ext>
            </a:extLst>
          </p:cNvPr>
          <p:cNvSpPr/>
          <p:nvPr/>
        </p:nvSpPr>
        <p:spPr>
          <a:xfrm>
            <a:off x="767341" y="1519652"/>
            <a:ext cx="10657317" cy="2579632"/>
          </a:xfrm>
          <a:prstGeom prst="roundRect">
            <a:avLst/>
          </a:prstGeom>
          <a:solidFill>
            <a:srgbClr val="26643F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除了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駕駛不停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讓</a:t>
            </a:r>
            <a:r>
              <a:rPr lang="zh-TW" altLang="en-US" sz="4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造成危險以外，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走路時你還有遇過哪些危險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或受阻礙的情況呢？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793" y="3784922"/>
            <a:ext cx="4275862" cy="34227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491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xmlns="" id="{E6DCAA88-C36F-3EDC-8129-D241DF2052F8}"/>
              </a:ext>
            </a:extLst>
          </p:cNvPr>
          <p:cNvSpPr/>
          <p:nvPr/>
        </p:nvSpPr>
        <p:spPr>
          <a:xfrm>
            <a:off x="894219" y="509589"/>
            <a:ext cx="10578792" cy="1248937"/>
          </a:xfrm>
          <a:prstGeom prst="roundRect">
            <a:avLst/>
          </a:prstGeom>
          <a:solidFill>
            <a:srgbClr val="26643F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行人步行時常見的危險或受阻礙的狀況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hlinkClick r:id="rId2"/>
            <a:extLst>
              <a:ext uri="{FF2B5EF4-FFF2-40B4-BE49-F238E27FC236}">
                <a16:creationId xmlns:a16="http://schemas.microsoft.com/office/drawing/2014/main" xmlns="" id="{6F8435A4-7B79-6A60-EAAE-67DFBEB8D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79" b="8651"/>
          <a:stretch/>
        </p:blipFill>
        <p:spPr>
          <a:xfrm>
            <a:off x="523055" y="2235579"/>
            <a:ext cx="5430748" cy="3063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彰化「人本路廊」新人行道完工但機車違停問題嚴重｜ 公視新聞網PNN">
            <a:extLst>
              <a:ext uri="{FF2B5EF4-FFF2-40B4-BE49-F238E27FC236}">
                <a16:creationId xmlns:a16="http://schemas.microsoft.com/office/drawing/2014/main" xmlns="" id="{D75AA403-447F-9FED-55C6-861EA201A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27" y="2246145"/>
            <a:ext cx="5433902" cy="30550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6F80359-E68C-E805-3519-D258DE806798}"/>
              </a:ext>
            </a:extLst>
          </p:cNvPr>
          <p:cNvSpPr/>
          <p:nvPr/>
        </p:nvSpPr>
        <p:spPr>
          <a:xfrm>
            <a:off x="523056" y="5298940"/>
            <a:ext cx="5430747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駕駛人行經路口不停讓行人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8FCDB3AA-9C15-7BE6-8A38-9419D24E7582}"/>
              </a:ext>
            </a:extLst>
          </p:cNvPr>
          <p:cNvSpPr/>
          <p:nvPr/>
        </p:nvSpPr>
        <p:spPr>
          <a:xfrm>
            <a:off x="6324027" y="5298939"/>
            <a:ext cx="5430747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沒有能夠安全行走的空間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例如：沒有人行道或通行空間被占用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38FEFB2F-F322-F2A4-3A56-3DDC74E1C88A}"/>
              </a:ext>
            </a:extLst>
          </p:cNvPr>
          <p:cNvSpPr txBox="1"/>
          <p:nvPr/>
        </p:nvSpPr>
        <p:spPr>
          <a:xfrm>
            <a:off x="8778202" y="6377348"/>
            <a:ext cx="3085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圖片來源：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左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圖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中央社、右圖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公視新聞網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82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xmlns="" id="{60AB4C57-2195-2A52-E910-C5628F8BD182}"/>
              </a:ext>
            </a:extLst>
          </p:cNvPr>
          <p:cNvGrpSpPr/>
          <p:nvPr/>
        </p:nvGrpSpPr>
        <p:grpSpPr>
          <a:xfrm>
            <a:off x="937614" y="777683"/>
            <a:ext cx="9653910" cy="1052698"/>
            <a:chOff x="948500" y="533035"/>
            <a:chExt cx="9653910" cy="10526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圓角矩形圖說文字 1">
              <a:extLst>
                <a:ext uri="{FF2B5EF4-FFF2-40B4-BE49-F238E27FC236}">
                  <a16:creationId xmlns:a16="http://schemas.microsoft.com/office/drawing/2014/main" xmlns="" id="{524C4A12-9F1F-9BE0-64F9-7155CF5EFBA3}"/>
                </a:ext>
              </a:extLst>
            </p:cNvPr>
            <p:cNvSpPr/>
            <p:nvPr/>
          </p:nvSpPr>
          <p:spPr>
            <a:xfrm>
              <a:off x="3483558" y="533036"/>
              <a:ext cx="7118852" cy="1052697"/>
            </a:xfrm>
            <a:prstGeom prst="wedgeRoundRectCallout">
              <a:avLst>
                <a:gd name="adj1" fmla="val 27960"/>
                <a:gd name="adj2" fmla="val 47415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360000" rtlCol="0" anchor="ctr"/>
            <a:lstStyle/>
            <a:p>
              <a:pPr algn="ctr"/>
              <a:r>
                <a:rPr lang="zh-TW" altLang="en-US" sz="40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駕駛行經</a:t>
              </a:r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路口不停讓行人</a:t>
              </a:r>
              <a:endParaRPr lang="en-US" altLang="zh-TW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圓角矩形圖說文字 1">
              <a:extLst>
                <a:ext uri="{FF2B5EF4-FFF2-40B4-BE49-F238E27FC236}">
                  <a16:creationId xmlns:a16="http://schemas.microsoft.com/office/drawing/2014/main" xmlns="" id="{6D3D249B-A47E-27D0-2C7D-531B44DBABA3}"/>
                </a:ext>
              </a:extLst>
            </p:cNvPr>
            <p:cNvSpPr/>
            <p:nvPr/>
          </p:nvSpPr>
          <p:spPr>
            <a:xfrm>
              <a:off x="948500" y="533035"/>
              <a:ext cx="2905870" cy="1052698"/>
            </a:xfrm>
            <a:prstGeom prst="wedgeRoundRectCallout">
              <a:avLst>
                <a:gd name="adj1" fmla="val 27960"/>
                <a:gd name="adj2" fmla="val 47415"/>
                <a:gd name="adj3" fmla="val 16667"/>
              </a:avLst>
            </a:prstGeom>
            <a:solidFill>
              <a:srgbClr val="26643F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危險狀況</a:t>
              </a:r>
              <a:r>
                <a:rPr lang="en-US" altLang="zh-TW" sz="4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</a:p>
          </p:txBody>
        </p:sp>
      </p:grpSp>
      <p:sp>
        <p:nvSpPr>
          <p:cNvPr id="5" name="矩形: 圓角 4">
            <a:extLst>
              <a:ext uri="{FF2B5EF4-FFF2-40B4-BE49-F238E27FC236}">
                <a16:creationId xmlns:a16="http://schemas.microsoft.com/office/drawing/2014/main" xmlns="" id="{3052E51A-6977-30BC-FD16-63AB9C3B875D}"/>
              </a:ext>
            </a:extLst>
          </p:cNvPr>
          <p:cNvSpPr/>
          <p:nvPr/>
        </p:nvSpPr>
        <p:spPr>
          <a:xfrm>
            <a:off x="2153427" y="2638106"/>
            <a:ext cx="7885145" cy="2609898"/>
          </a:xfrm>
          <a:prstGeom prst="roundRect">
            <a:avLst/>
          </a:prstGeom>
          <a:solidFill>
            <a:srgbClr val="FEF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xmlns="" id="{BD43F575-F334-037A-0963-17EA13245141}"/>
              </a:ext>
            </a:extLst>
          </p:cNvPr>
          <p:cNvGrpSpPr/>
          <p:nvPr/>
        </p:nvGrpSpPr>
        <p:grpSpPr>
          <a:xfrm>
            <a:off x="2915319" y="3200859"/>
            <a:ext cx="1576919" cy="1062006"/>
            <a:chOff x="3243094" y="5267994"/>
            <a:chExt cx="914400" cy="615820"/>
          </a:xfrm>
        </p:grpSpPr>
        <p:sp>
          <p:nvSpPr>
            <p:cNvPr id="14" name="Google Shape;94;p1">
              <a:hlinkClick r:id="rId4"/>
              <a:extLst>
                <a:ext uri="{FF2B5EF4-FFF2-40B4-BE49-F238E27FC236}">
                  <a16:creationId xmlns:a16="http://schemas.microsoft.com/office/drawing/2014/main" xmlns="" id="{E97536BD-55BC-F13E-A974-F163B1AF91BF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defRPr/>
              </a:pPr>
              <a:endParaRPr kern="0" dirty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95;p1">
              <a:hlinkClick r:id="rId4"/>
              <a:extLst>
                <a:ext uri="{FF2B5EF4-FFF2-40B4-BE49-F238E27FC236}">
                  <a16:creationId xmlns:a16="http://schemas.microsoft.com/office/drawing/2014/main" xmlns="" id="{CB2E44A1-8680-4B9E-4A17-F9AC2976EC8A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defRPr/>
              </a:pPr>
              <a:endParaRPr kern="0" dirty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441735" y="3097776"/>
            <a:ext cx="5290010" cy="1320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zh-TW" altLang="en-US" sz="36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外國實況主直播</a:t>
            </a:r>
            <a:r>
              <a:rPr lang="en-US" altLang="zh-TW" sz="36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</a:p>
          <a:p>
            <a:pPr algn="ctr">
              <a:lnSpc>
                <a:spcPts val="5000"/>
              </a:lnSpc>
            </a:pPr>
            <a:r>
              <a:rPr lang="zh-TW" altLang="en-US" sz="3600" b="1" dirty="0">
                <a:effectLst>
                  <a:glow rad="1016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直擊車輛不停讓行人</a:t>
            </a:r>
            <a:endParaRPr lang="en-US" altLang="zh-TW" sz="3600" b="1" dirty="0">
              <a:effectLst>
                <a:glow rad="1016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xmlns="" id="{87CBDE73-46F9-2EC9-AD6B-8E99F44EBF62}"/>
              </a:ext>
            </a:extLst>
          </p:cNvPr>
          <p:cNvGrpSpPr/>
          <p:nvPr/>
        </p:nvGrpSpPr>
        <p:grpSpPr>
          <a:xfrm>
            <a:off x="2181181" y="4514876"/>
            <a:ext cx="7835041" cy="710851"/>
            <a:chOff x="2334595" y="4245935"/>
            <a:chExt cx="7835041" cy="710851"/>
          </a:xfrm>
        </p:grpSpPr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xmlns="" id="{9C330D20-4C87-41BF-D2DF-DFA4B3B33D44}"/>
                </a:ext>
              </a:extLst>
            </p:cNvPr>
            <p:cNvSpPr txBox="1"/>
            <p:nvPr/>
          </p:nvSpPr>
          <p:spPr>
            <a:xfrm>
              <a:off x="2619072" y="4556676"/>
              <a:ext cx="7266087" cy="400110"/>
            </a:xfrm>
            <a:prstGeom prst="rect">
              <a:avLst/>
            </a:prstGeom>
            <a:solidFill>
              <a:srgbClr val="F9C944"/>
            </a:solidFill>
            <a:ln w="25400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點選上方播放鈕播放影片</a:t>
              </a:r>
            </a:p>
          </p:txBody>
        </p:sp>
        <p:sp>
          <p:nvSpPr>
            <p:cNvPr id="18" name="局部圓 17">
              <a:extLst>
                <a:ext uri="{FF2B5EF4-FFF2-40B4-BE49-F238E27FC236}">
                  <a16:creationId xmlns:a16="http://schemas.microsoft.com/office/drawing/2014/main" xmlns="" id="{02E0456C-37EA-E646-1B7B-1DF5254D1918}"/>
                </a:ext>
              </a:extLst>
            </p:cNvPr>
            <p:cNvSpPr/>
            <p:nvPr/>
          </p:nvSpPr>
          <p:spPr>
            <a:xfrm>
              <a:off x="2334595" y="4387832"/>
              <a:ext cx="568954" cy="568954"/>
            </a:xfrm>
            <a:prstGeom prst="pie">
              <a:avLst/>
            </a:prstGeom>
            <a:solidFill>
              <a:srgbClr val="F9C9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局部圓 18">
              <a:extLst>
                <a:ext uri="{FF2B5EF4-FFF2-40B4-BE49-F238E27FC236}">
                  <a16:creationId xmlns:a16="http://schemas.microsoft.com/office/drawing/2014/main" xmlns="" id="{3F784A7A-8722-2B7D-18FA-1870799722FD}"/>
                </a:ext>
              </a:extLst>
            </p:cNvPr>
            <p:cNvSpPr/>
            <p:nvPr/>
          </p:nvSpPr>
          <p:spPr>
            <a:xfrm flipH="1">
              <a:off x="9600682" y="4387832"/>
              <a:ext cx="568954" cy="568954"/>
            </a:xfrm>
            <a:prstGeom prst="pie">
              <a:avLst/>
            </a:prstGeom>
            <a:solidFill>
              <a:srgbClr val="F9C9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FCF0694F-E448-309C-F412-F1D553073FE2}"/>
                </a:ext>
              </a:extLst>
            </p:cNvPr>
            <p:cNvSpPr/>
            <p:nvPr/>
          </p:nvSpPr>
          <p:spPr>
            <a:xfrm>
              <a:off x="2334595" y="4245935"/>
              <a:ext cx="515971" cy="310741"/>
            </a:xfrm>
            <a:prstGeom prst="rect">
              <a:avLst/>
            </a:prstGeom>
            <a:solidFill>
              <a:srgbClr val="FEF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60982E15-FFBB-2397-576A-CF8BE5598393}"/>
                </a:ext>
              </a:extLst>
            </p:cNvPr>
            <p:cNvSpPr/>
            <p:nvPr/>
          </p:nvSpPr>
          <p:spPr>
            <a:xfrm>
              <a:off x="9653566" y="4245935"/>
              <a:ext cx="515971" cy="310741"/>
            </a:xfrm>
            <a:prstGeom prst="rect">
              <a:avLst/>
            </a:prstGeom>
            <a:solidFill>
              <a:srgbClr val="FEF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6" name="文字方塊 25">
            <a:extLst>
              <a:ext uri="{FF2B5EF4-FFF2-40B4-BE49-F238E27FC236}">
                <a16:creationId xmlns:a16="http://schemas.microsoft.com/office/drawing/2014/main" xmlns="" id="{2FEE7DB2-3AAE-F83A-C9D5-B8FA6D4D4955}"/>
              </a:ext>
            </a:extLst>
          </p:cNvPr>
          <p:cNvSpPr txBox="1"/>
          <p:nvPr/>
        </p:nvSpPr>
        <p:spPr>
          <a:xfrm>
            <a:off x="8762160" y="6341543"/>
            <a:ext cx="3085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影片來源：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台視新聞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12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圓角 9">
            <a:extLst>
              <a:ext uri="{FF2B5EF4-FFF2-40B4-BE49-F238E27FC236}">
                <a16:creationId xmlns:a16="http://schemas.microsoft.com/office/drawing/2014/main" xmlns="" id="{53DB2F09-8B83-7570-C1A8-7057DBFA64D1}"/>
              </a:ext>
            </a:extLst>
          </p:cNvPr>
          <p:cNvSpPr/>
          <p:nvPr/>
        </p:nvSpPr>
        <p:spPr>
          <a:xfrm>
            <a:off x="561474" y="744574"/>
            <a:ext cx="11036968" cy="5479763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2664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699B1697-9D58-1C51-F0E7-8845F0F02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77784" y="3037010"/>
            <a:ext cx="2512629" cy="39686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9BC5327F-B27F-C489-E086-FA1A0A19A811}"/>
              </a:ext>
            </a:extLst>
          </p:cNvPr>
          <p:cNvSpPr txBox="1"/>
          <p:nvPr/>
        </p:nvSpPr>
        <p:spPr>
          <a:xfrm>
            <a:off x="1540426" y="1083184"/>
            <a:ext cx="907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當</a:t>
            </a:r>
            <a:r>
              <a:rPr lang="zh-TW" altLang="en-US" sz="4000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過馬路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r>
              <a:rPr lang="zh-TW" altLang="en-US" sz="40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準備踏進車道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有什麼方法可以避開這種危險狀況呢？</a:t>
            </a:r>
            <a:endParaRPr lang="en-US" altLang="zh-TW" sz="4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C2C1D797-A1F1-62E9-8A12-D70A9C64C1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341" y="2478073"/>
            <a:ext cx="4815683" cy="3434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989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9BC5327F-B27F-C489-E086-FA1A0A19A811}"/>
              </a:ext>
            </a:extLst>
          </p:cNvPr>
          <p:cNvSpPr txBox="1"/>
          <p:nvPr/>
        </p:nvSpPr>
        <p:spPr>
          <a:xfrm>
            <a:off x="6426093" y="4882816"/>
            <a:ext cx="5190175" cy="1320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特別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注意轉彎車輛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確認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車輛停讓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後才穿越。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D571362-A589-4109-6A70-E46D9729FBE1}"/>
              </a:ext>
            </a:extLst>
          </p:cNvPr>
          <p:cNvSpPr txBox="1"/>
          <p:nvPr/>
        </p:nvSpPr>
        <p:spPr>
          <a:xfrm>
            <a:off x="872932" y="5011152"/>
            <a:ext cx="5190175" cy="1208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準備踏入車道前，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擺頭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左看、右看再左看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xmlns="" id="{EF18CC20-301D-34AA-1C5A-B1E284F584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09"/>
          <a:stretch/>
        </p:blipFill>
        <p:spPr>
          <a:xfrm>
            <a:off x="6426093" y="1547563"/>
            <a:ext cx="4823864" cy="3206915"/>
          </a:xfrm>
          <a:prstGeom prst="rect">
            <a:avLst/>
          </a:prstGeom>
          <a:effectLst>
            <a:glow rad="127000">
              <a:schemeClr val="accent6">
                <a:alpha val="60000"/>
              </a:schemeClr>
            </a:glow>
          </a:effectLst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xmlns="" id="{D65A9E7F-8620-7DB3-5162-02F1F26B7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58" y="1547563"/>
            <a:ext cx="4823863" cy="3212796"/>
          </a:xfrm>
          <a:prstGeom prst="rect">
            <a:avLst/>
          </a:prstGeom>
          <a:effectLst>
            <a:glow rad="127000">
              <a:schemeClr val="accent6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4199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圓角 9">
            <a:extLst>
              <a:ext uri="{FF2B5EF4-FFF2-40B4-BE49-F238E27FC236}">
                <a16:creationId xmlns:a16="http://schemas.microsoft.com/office/drawing/2014/main" xmlns="" id="{53DB2F09-8B83-7570-C1A8-7057DBFA64D1}"/>
              </a:ext>
            </a:extLst>
          </p:cNvPr>
          <p:cNvSpPr/>
          <p:nvPr/>
        </p:nvSpPr>
        <p:spPr>
          <a:xfrm>
            <a:off x="561474" y="744574"/>
            <a:ext cx="11036968" cy="5479763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2664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699B1697-9D58-1C51-F0E7-8845F0F02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65" y="3022176"/>
            <a:ext cx="2512629" cy="39686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9BC5327F-B27F-C489-E086-FA1A0A19A811}"/>
              </a:ext>
            </a:extLst>
          </p:cNvPr>
          <p:cNvSpPr txBox="1"/>
          <p:nvPr/>
        </p:nvSpPr>
        <p:spPr>
          <a:xfrm>
            <a:off x="1540426" y="1083184"/>
            <a:ext cx="90790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當你是</a:t>
            </a:r>
            <a:r>
              <a:rPr lang="zh-TW" altLang="en-US" sz="40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汽車乘客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有什麼方法可以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協助駕駛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避免造成行人的事故呢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A014D15A-CACC-B94A-A530-A1A21A101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183" y="1925052"/>
            <a:ext cx="4069904" cy="350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D571362-A589-4109-6A70-E46D9729FBE1}"/>
              </a:ext>
            </a:extLst>
          </p:cNvPr>
          <p:cNvSpPr txBox="1"/>
          <p:nvPr/>
        </p:nvSpPr>
        <p:spPr>
          <a:xfrm>
            <a:off x="6331667" y="1976439"/>
            <a:ext cx="544324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45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</a:t>
            </a:r>
            <a:r>
              <a:rPr lang="zh-TW" altLang="en-US" sz="3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</a:t>
            </a:r>
            <a:r>
              <a:rPr lang="zh-TW" altLang="en-US" sz="3600" b="1" dirty="0" smtClean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</a:t>
            </a:r>
            <a:r>
              <a:rPr lang="zh-TW" altLang="en-US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路況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行經路口要</a:t>
            </a:r>
            <a:r>
              <a:rPr lang="zh-TW" altLang="en-US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減速、觀察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，確認沒有行人、其他車輛，或讓</a:t>
            </a:r>
            <a:r>
              <a:rPr lang="zh-TW" altLang="en-US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行人優先通行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才通過。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383307F1-72E4-196D-4A26-D4ED7DD56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69" y="1976439"/>
            <a:ext cx="5169166" cy="3225966"/>
          </a:xfrm>
          <a:prstGeom prst="rect">
            <a:avLst/>
          </a:prstGeom>
          <a:effectLst>
            <a:glow rad="101600">
              <a:schemeClr val="accent6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3187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xmlns="" id="{60AB4C57-2195-2A52-E910-C5628F8BD182}"/>
              </a:ext>
            </a:extLst>
          </p:cNvPr>
          <p:cNvGrpSpPr/>
          <p:nvPr/>
        </p:nvGrpSpPr>
        <p:grpSpPr>
          <a:xfrm>
            <a:off x="937614" y="777683"/>
            <a:ext cx="9653910" cy="1052698"/>
            <a:chOff x="948500" y="533035"/>
            <a:chExt cx="9653910" cy="10526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圓角矩形圖說文字 1">
              <a:extLst>
                <a:ext uri="{FF2B5EF4-FFF2-40B4-BE49-F238E27FC236}">
                  <a16:creationId xmlns:a16="http://schemas.microsoft.com/office/drawing/2014/main" xmlns="" id="{524C4A12-9F1F-9BE0-64F9-7155CF5EFBA3}"/>
                </a:ext>
              </a:extLst>
            </p:cNvPr>
            <p:cNvSpPr/>
            <p:nvPr/>
          </p:nvSpPr>
          <p:spPr>
            <a:xfrm>
              <a:off x="3483558" y="533036"/>
              <a:ext cx="7118852" cy="1052697"/>
            </a:xfrm>
            <a:prstGeom prst="wedgeRoundRectCallout">
              <a:avLst>
                <a:gd name="adj1" fmla="val 27960"/>
                <a:gd name="adj2" fmla="val 47415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360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沒有能夠安全行走的空間</a:t>
              </a:r>
            </a:p>
          </p:txBody>
        </p:sp>
        <p:sp>
          <p:nvSpPr>
            <p:cNvPr id="6" name="圓角矩形圖說文字 1">
              <a:extLst>
                <a:ext uri="{FF2B5EF4-FFF2-40B4-BE49-F238E27FC236}">
                  <a16:creationId xmlns:a16="http://schemas.microsoft.com/office/drawing/2014/main" xmlns="" id="{6D3D249B-A47E-27D0-2C7D-531B44DBABA3}"/>
                </a:ext>
              </a:extLst>
            </p:cNvPr>
            <p:cNvSpPr/>
            <p:nvPr/>
          </p:nvSpPr>
          <p:spPr>
            <a:xfrm>
              <a:off x="948500" y="533035"/>
              <a:ext cx="2905870" cy="1052698"/>
            </a:xfrm>
            <a:prstGeom prst="wedgeRoundRectCallout">
              <a:avLst>
                <a:gd name="adj1" fmla="val 27960"/>
                <a:gd name="adj2" fmla="val 47415"/>
                <a:gd name="adj3" fmla="val 16667"/>
              </a:avLst>
            </a:prstGeom>
            <a:solidFill>
              <a:srgbClr val="26643F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危險狀況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2</a:t>
              </a:r>
            </a:p>
          </p:txBody>
        </p:sp>
      </p:grpSp>
      <p:sp>
        <p:nvSpPr>
          <p:cNvPr id="5" name="矩形: 圓角 4">
            <a:extLst>
              <a:ext uri="{FF2B5EF4-FFF2-40B4-BE49-F238E27FC236}">
                <a16:creationId xmlns:a16="http://schemas.microsoft.com/office/drawing/2014/main" xmlns="" id="{3052E51A-6977-30BC-FD16-63AB9C3B875D}"/>
              </a:ext>
            </a:extLst>
          </p:cNvPr>
          <p:cNvSpPr/>
          <p:nvPr/>
        </p:nvSpPr>
        <p:spPr>
          <a:xfrm>
            <a:off x="2153427" y="2638106"/>
            <a:ext cx="7885145" cy="2609898"/>
          </a:xfrm>
          <a:prstGeom prst="roundRect">
            <a:avLst/>
          </a:prstGeom>
          <a:solidFill>
            <a:srgbClr val="FEF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xmlns="" id="{BD43F575-F334-037A-0963-17EA13245141}"/>
              </a:ext>
            </a:extLst>
          </p:cNvPr>
          <p:cNvGrpSpPr/>
          <p:nvPr/>
        </p:nvGrpSpPr>
        <p:grpSpPr>
          <a:xfrm>
            <a:off x="2915319" y="3200859"/>
            <a:ext cx="1576919" cy="1062006"/>
            <a:chOff x="3243094" y="5267994"/>
            <a:chExt cx="914400" cy="615820"/>
          </a:xfrm>
        </p:grpSpPr>
        <p:sp>
          <p:nvSpPr>
            <p:cNvPr id="14" name="Google Shape;94;p1">
              <a:hlinkClick r:id="rId4"/>
              <a:extLst>
                <a:ext uri="{FF2B5EF4-FFF2-40B4-BE49-F238E27FC236}">
                  <a16:creationId xmlns:a16="http://schemas.microsoft.com/office/drawing/2014/main" xmlns="" id="{E97536BD-55BC-F13E-A974-F163B1AF91BF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95;p1">
              <a:hlinkClick r:id="rId4"/>
              <a:extLst>
                <a:ext uri="{FF2B5EF4-FFF2-40B4-BE49-F238E27FC236}">
                  <a16:creationId xmlns:a16="http://schemas.microsoft.com/office/drawing/2014/main" xmlns="" id="{CB2E44A1-8680-4B9E-4A17-F9AC2976EC8A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441735" y="3097776"/>
            <a:ext cx="5290010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臺灣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人行道好危險？</a:t>
            </a:r>
          </a:p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「跑酷」跨越重重障礙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01600">
                  <a:prstClr val="white"/>
                </a:glo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xmlns="" id="{87CBDE73-46F9-2EC9-AD6B-8E99F44EBF62}"/>
              </a:ext>
            </a:extLst>
          </p:cNvPr>
          <p:cNvGrpSpPr/>
          <p:nvPr/>
        </p:nvGrpSpPr>
        <p:grpSpPr>
          <a:xfrm>
            <a:off x="2181181" y="4514876"/>
            <a:ext cx="7835041" cy="710851"/>
            <a:chOff x="2334595" y="4245935"/>
            <a:chExt cx="7835041" cy="710851"/>
          </a:xfrm>
        </p:grpSpPr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xmlns="" id="{9C330D20-4C87-41BF-D2DF-DFA4B3B33D44}"/>
                </a:ext>
              </a:extLst>
            </p:cNvPr>
            <p:cNvSpPr txBox="1"/>
            <p:nvPr/>
          </p:nvSpPr>
          <p:spPr>
            <a:xfrm>
              <a:off x="2619072" y="4556676"/>
              <a:ext cx="7266087" cy="400110"/>
            </a:xfrm>
            <a:prstGeom prst="rect">
              <a:avLst/>
            </a:prstGeom>
            <a:solidFill>
              <a:srgbClr val="F9C944"/>
            </a:solidFill>
            <a:ln w="25400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點選上方播放鈕播放影片</a:t>
              </a:r>
            </a:p>
          </p:txBody>
        </p:sp>
        <p:sp>
          <p:nvSpPr>
            <p:cNvPr id="18" name="局部圓 17">
              <a:extLst>
                <a:ext uri="{FF2B5EF4-FFF2-40B4-BE49-F238E27FC236}">
                  <a16:creationId xmlns:a16="http://schemas.microsoft.com/office/drawing/2014/main" xmlns="" id="{02E0456C-37EA-E646-1B7B-1DF5254D1918}"/>
                </a:ext>
              </a:extLst>
            </p:cNvPr>
            <p:cNvSpPr/>
            <p:nvPr/>
          </p:nvSpPr>
          <p:spPr>
            <a:xfrm>
              <a:off x="2334595" y="4387832"/>
              <a:ext cx="568954" cy="568954"/>
            </a:xfrm>
            <a:prstGeom prst="pie">
              <a:avLst/>
            </a:prstGeom>
            <a:solidFill>
              <a:srgbClr val="F9C9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9" name="局部圓 18">
              <a:extLst>
                <a:ext uri="{FF2B5EF4-FFF2-40B4-BE49-F238E27FC236}">
                  <a16:creationId xmlns:a16="http://schemas.microsoft.com/office/drawing/2014/main" xmlns="" id="{3F784A7A-8722-2B7D-18FA-1870799722FD}"/>
                </a:ext>
              </a:extLst>
            </p:cNvPr>
            <p:cNvSpPr/>
            <p:nvPr/>
          </p:nvSpPr>
          <p:spPr>
            <a:xfrm flipH="1">
              <a:off x="9600682" y="4387832"/>
              <a:ext cx="568954" cy="568954"/>
            </a:xfrm>
            <a:prstGeom prst="pie">
              <a:avLst/>
            </a:prstGeom>
            <a:solidFill>
              <a:srgbClr val="F9C9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FCF0694F-E448-309C-F412-F1D553073FE2}"/>
                </a:ext>
              </a:extLst>
            </p:cNvPr>
            <p:cNvSpPr/>
            <p:nvPr/>
          </p:nvSpPr>
          <p:spPr>
            <a:xfrm>
              <a:off x="2334595" y="4245935"/>
              <a:ext cx="515971" cy="310741"/>
            </a:xfrm>
            <a:prstGeom prst="rect">
              <a:avLst/>
            </a:prstGeom>
            <a:solidFill>
              <a:srgbClr val="FEF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60982E15-FFBB-2397-576A-CF8BE5598393}"/>
                </a:ext>
              </a:extLst>
            </p:cNvPr>
            <p:cNvSpPr/>
            <p:nvPr/>
          </p:nvSpPr>
          <p:spPr>
            <a:xfrm>
              <a:off x="9653566" y="4245935"/>
              <a:ext cx="515971" cy="310741"/>
            </a:xfrm>
            <a:prstGeom prst="rect">
              <a:avLst/>
            </a:prstGeom>
            <a:solidFill>
              <a:srgbClr val="FEF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C1B93C36-21C2-71F9-5B7E-007EF62AB51E}"/>
              </a:ext>
            </a:extLst>
          </p:cNvPr>
          <p:cNvSpPr txBox="1"/>
          <p:nvPr/>
        </p:nvSpPr>
        <p:spPr>
          <a:xfrm>
            <a:off x="8762160" y="6341543"/>
            <a:ext cx="3085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影片來源：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台視新聞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圓角 9">
            <a:extLst>
              <a:ext uri="{FF2B5EF4-FFF2-40B4-BE49-F238E27FC236}">
                <a16:creationId xmlns:a16="http://schemas.microsoft.com/office/drawing/2014/main" xmlns="" id="{53DB2F09-8B83-7570-C1A8-7057DBFA64D1}"/>
              </a:ext>
            </a:extLst>
          </p:cNvPr>
          <p:cNvSpPr/>
          <p:nvPr/>
        </p:nvSpPr>
        <p:spPr>
          <a:xfrm>
            <a:off x="561474" y="744574"/>
            <a:ext cx="11036968" cy="5479763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2664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699B1697-9D58-1C51-F0E7-8845F0F02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76078" y="3905211"/>
            <a:ext cx="2631474" cy="30700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9BC5327F-B27F-C489-E086-FA1A0A19A811}"/>
              </a:ext>
            </a:extLst>
          </p:cNvPr>
          <p:cNvSpPr txBox="1"/>
          <p:nvPr/>
        </p:nvSpPr>
        <p:spPr>
          <a:xfrm>
            <a:off x="1363963" y="1337552"/>
            <a:ext cx="97692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643F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當你必須走在沒有人行道的道路上時，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你會怎麼做呢？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251273B8-3844-864F-0D13-91EEF3137F8D}"/>
              </a:ext>
            </a:extLst>
          </p:cNvPr>
          <p:cNvSpPr txBox="1"/>
          <p:nvPr/>
        </p:nvSpPr>
        <p:spPr>
          <a:xfrm>
            <a:off x="2807551" y="3350624"/>
            <a:ext cx="83256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643F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當你遇到道路被占用，或家人、朋友占用通行空間時，</a:t>
            </a:r>
            <a:endParaRPr lang="en-US" altLang="zh-TW" sz="4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61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643F"/>
              </a:buClr>
              <a:buSzTx/>
              <a:tabLst/>
              <a:defRPr/>
            </a:pP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有什麼方法可以改善呢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40172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D571362-A589-4109-6A70-E46D9729FBE1}"/>
              </a:ext>
            </a:extLst>
          </p:cNvPr>
          <p:cNvSpPr txBox="1"/>
          <p:nvPr/>
        </p:nvSpPr>
        <p:spPr>
          <a:xfrm>
            <a:off x="5229728" y="2504485"/>
            <a:ext cx="6249524" cy="2362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45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優先建議行人應</a:t>
            </a:r>
            <a:r>
              <a:rPr lang="zh-TW" altLang="en-US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靠路邊</a:t>
            </a:r>
            <a:endParaRPr lang="en-US" altLang="zh-TW" sz="3600" b="1" dirty="0">
              <a:solidFill>
                <a:srgbClr val="F268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且盡量</a:t>
            </a:r>
            <a:r>
              <a:rPr lang="zh-TW" altLang="en-US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面向來車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行走。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因面向來車行走，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能讓行人更易於</a:t>
            </a:r>
            <a:r>
              <a:rPr lang="zh-TW" altLang="en-US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覺察車輛動向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1E9D8519-04B1-93D3-28C3-02333D5AA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48" y="2264813"/>
            <a:ext cx="4211804" cy="3830420"/>
          </a:xfrm>
          <a:prstGeom prst="rect">
            <a:avLst/>
          </a:prstGeom>
          <a:effectLst>
            <a:glow rad="101600">
              <a:schemeClr val="accent6">
                <a:alpha val="60000"/>
              </a:schemeClr>
            </a:glow>
          </a:effectLst>
        </p:spPr>
      </p:pic>
      <p:sp>
        <p:nvSpPr>
          <p:cNvPr id="4" name="圓角矩形圖說文字 1">
            <a:extLst>
              <a:ext uri="{FF2B5EF4-FFF2-40B4-BE49-F238E27FC236}">
                <a16:creationId xmlns:a16="http://schemas.microsoft.com/office/drawing/2014/main" xmlns="" id="{AEE34CF5-A915-E90E-0960-4E63F010D981}"/>
              </a:ext>
            </a:extLst>
          </p:cNvPr>
          <p:cNvSpPr/>
          <p:nvPr/>
        </p:nvSpPr>
        <p:spPr>
          <a:xfrm>
            <a:off x="712748" y="701256"/>
            <a:ext cx="7484768" cy="1052698"/>
          </a:xfrm>
          <a:prstGeom prst="wedgeRoundRectCallout">
            <a:avLst>
              <a:gd name="adj1" fmla="val 27960"/>
              <a:gd name="adj2" fmla="val 47415"/>
              <a:gd name="adj3" fmla="val 16667"/>
            </a:avLst>
          </a:prstGeom>
          <a:solidFill>
            <a:srgbClr val="26643F"/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行走在沒有人行道的道路時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605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D571362-A589-4109-6A70-E46D9729FBE1}"/>
              </a:ext>
            </a:extLst>
          </p:cNvPr>
          <p:cNvSpPr txBox="1"/>
          <p:nvPr/>
        </p:nvSpPr>
        <p:spPr>
          <a:xfrm>
            <a:off x="4050613" y="2186710"/>
            <a:ext cx="7480193" cy="1785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lnSpc>
                <a:spcPts val="4500"/>
              </a:lnSpc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人行道或騎樓遭堆積雜物而無法通行，可以撥打</a:t>
            </a:r>
            <a:r>
              <a:rPr lang="en-US" altLang="zh-TW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1999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通報電話或</a:t>
            </a:r>
            <a:r>
              <a:rPr lang="en-US" altLang="zh-TW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請警察單位執法。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圓角矩形圖說文字 1">
            <a:extLst>
              <a:ext uri="{FF2B5EF4-FFF2-40B4-BE49-F238E27FC236}">
                <a16:creationId xmlns:a16="http://schemas.microsoft.com/office/drawing/2014/main" xmlns="" id="{AEE34CF5-A915-E90E-0960-4E63F010D981}"/>
              </a:ext>
            </a:extLst>
          </p:cNvPr>
          <p:cNvSpPr/>
          <p:nvPr/>
        </p:nvSpPr>
        <p:spPr>
          <a:xfrm>
            <a:off x="712749" y="701256"/>
            <a:ext cx="5383252" cy="1052698"/>
          </a:xfrm>
          <a:prstGeom prst="wedgeRoundRectCallout">
            <a:avLst>
              <a:gd name="adj1" fmla="val 27960"/>
              <a:gd name="adj2" fmla="val 47415"/>
              <a:gd name="adj3" fmla="val 16667"/>
            </a:avLst>
          </a:prstGeom>
          <a:solidFill>
            <a:srgbClr val="26643F"/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道路空間被占用時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59FEAC4C-6C93-1B5D-A70A-F9F6DEA74556}"/>
              </a:ext>
            </a:extLst>
          </p:cNvPr>
          <p:cNvGrpSpPr/>
          <p:nvPr/>
        </p:nvGrpSpPr>
        <p:grpSpPr>
          <a:xfrm>
            <a:off x="0" y="2011779"/>
            <a:ext cx="3490289" cy="3252316"/>
            <a:chOff x="6405069" y="2802434"/>
            <a:chExt cx="3490289" cy="32523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xmlns="" id="{20E47ABE-265C-0256-79B4-2988D1A7C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135549">
              <a:off x="6405069" y="2802434"/>
              <a:ext cx="3490289" cy="3252316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xmlns="" id="{7C91D2B7-5D99-C1FD-6898-2B9E08FD3690}"/>
                </a:ext>
              </a:extLst>
            </p:cNvPr>
            <p:cNvSpPr txBox="1"/>
            <p:nvPr/>
          </p:nvSpPr>
          <p:spPr>
            <a:xfrm rot="21135549">
              <a:off x="7404331" y="3921723"/>
              <a:ext cx="14917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1999</a:t>
              </a:r>
              <a:endPara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7D91A1DE-7F96-B26C-7448-1B7C7FE2059F}"/>
              </a:ext>
            </a:extLst>
          </p:cNvPr>
          <p:cNvSpPr txBox="1"/>
          <p:nvPr/>
        </p:nvSpPr>
        <p:spPr>
          <a:xfrm>
            <a:off x="4050613" y="4371447"/>
            <a:ext cx="7820545" cy="1785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lnSpc>
                <a:spcPts val="4500"/>
              </a:lnSpc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如果家人、朋友將私人物品堆放在人行道或騎樓，要勸阻、提醒他們</a:t>
            </a:r>
            <a:r>
              <a:rPr lang="zh-TW" altLang="en-US" sz="36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不要占用公共通行空間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xmlns="" id="{6DF0A870-411F-81DA-9985-903E83599BC2}"/>
              </a:ext>
            </a:extLst>
          </p:cNvPr>
          <p:cNvGrpSpPr/>
          <p:nvPr/>
        </p:nvGrpSpPr>
        <p:grpSpPr>
          <a:xfrm rot="1334089">
            <a:off x="1814210" y="4054171"/>
            <a:ext cx="2596907" cy="2419845"/>
            <a:chOff x="6640437" y="2953695"/>
            <a:chExt cx="2929663" cy="2729913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xmlns="" id="{54720284-C754-33A9-C192-3959015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135549">
              <a:off x="6640437" y="2953695"/>
              <a:ext cx="2929663" cy="2729913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xmlns="" id="{8938BBA3-298C-DC87-3610-6945C45B6243}"/>
                </a:ext>
              </a:extLst>
            </p:cNvPr>
            <p:cNvSpPr txBox="1"/>
            <p:nvPr/>
          </p:nvSpPr>
          <p:spPr>
            <a:xfrm rot="21135549">
              <a:off x="7480859" y="3934927"/>
              <a:ext cx="13097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110</a:t>
              </a:r>
              <a:endPara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46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686143" y="2461634"/>
            <a:ext cx="7756368" cy="333140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5800"/>
              </a:lnSpc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接下來將進行簡單的複習，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5800"/>
              </a:lnSpc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共有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題挑戰題，</a:t>
            </a:r>
          </a:p>
          <a:p>
            <a:pPr>
              <a:lnSpc>
                <a:spcPts val="5800"/>
              </a:lnSpc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請仔細觀察圖片，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5800"/>
              </a:lnSpc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並選出正確的想法。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9" t="83648" r="-1428" b="112"/>
          <a:stretch/>
        </p:blipFill>
        <p:spPr>
          <a:xfrm>
            <a:off x="6095999" y="3756021"/>
            <a:ext cx="5942419" cy="3101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圓角矩形圖說文字 1">
            <a:extLst>
              <a:ext uri="{FF2B5EF4-FFF2-40B4-BE49-F238E27FC236}">
                <a16:creationId xmlns:a16="http://schemas.microsoft.com/office/drawing/2014/main" xmlns="" id="{6D3D249B-A47E-27D0-2C7D-531B44DBABA3}"/>
              </a:ext>
            </a:extLst>
          </p:cNvPr>
          <p:cNvSpPr/>
          <p:nvPr/>
        </p:nvSpPr>
        <p:spPr>
          <a:xfrm>
            <a:off x="3749488" y="770905"/>
            <a:ext cx="4693023" cy="1195885"/>
          </a:xfrm>
          <a:prstGeom prst="wedgeRoundRectCallout">
            <a:avLst>
              <a:gd name="adj1" fmla="val 27960"/>
              <a:gd name="adj2" fmla="val 47415"/>
              <a:gd name="adj3" fmla="val 16667"/>
            </a:avLst>
          </a:prstGeom>
          <a:solidFill>
            <a:srgbClr val="26643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挑戰遊戲</a:t>
            </a:r>
            <a:endParaRPr lang="en-US" altLang="zh-TW" sz="4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239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67856EA7-7558-1C02-CA31-958A1AAFD9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76"/>
          <a:stretch/>
        </p:blipFill>
        <p:spPr>
          <a:xfrm>
            <a:off x="0" y="1246549"/>
            <a:ext cx="12192000" cy="5611451"/>
          </a:xfrm>
          <a:prstGeom prst="rect">
            <a:avLst/>
          </a:prstGeom>
        </p:spPr>
      </p:pic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xmlns="" id="{EA13E15F-5F42-2F1B-FB51-8DFB9D40A5F6}"/>
              </a:ext>
            </a:extLst>
          </p:cNvPr>
          <p:cNvSpPr/>
          <p:nvPr/>
        </p:nvSpPr>
        <p:spPr>
          <a:xfrm>
            <a:off x="143052" y="165161"/>
            <a:ext cx="5567936" cy="1089412"/>
          </a:xfrm>
          <a:prstGeom prst="wedgeRoundRectCallout">
            <a:avLst>
              <a:gd name="adj1" fmla="val 50331"/>
              <a:gd name="adj2" fmla="val 8566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想法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A】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應該不會撞到吧？直接騎過去吧！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xmlns="" id="{7D5ADB99-F314-89F2-5262-A53DECEB3A44}"/>
              </a:ext>
            </a:extLst>
          </p:cNvPr>
          <p:cNvSpPr/>
          <p:nvPr/>
        </p:nvSpPr>
        <p:spPr>
          <a:xfrm>
            <a:off x="5911515" y="157138"/>
            <a:ext cx="6079958" cy="1089412"/>
          </a:xfrm>
          <a:prstGeom prst="wedgeRoundRectCallout">
            <a:avLst>
              <a:gd name="adj1" fmla="val -5563"/>
              <a:gd name="adj2" fmla="val 8823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想法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B】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走這麼慢，害我還要煞車，好麻煩。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xmlns="" id="{52513F1A-6D21-9F53-742B-78D819728D2B}"/>
              </a:ext>
            </a:extLst>
          </p:cNvPr>
          <p:cNvSpPr/>
          <p:nvPr/>
        </p:nvSpPr>
        <p:spPr>
          <a:xfrm>
            <a:off x="6481011" y="5448472"/>
            <a:ext cx="4555956" cy="1089412"/>
          </a:xfrm>
          <a:prstGeom prst="wedgeRoundRectCallout">
            <a:avLst>
              <a:gd name="adj1" fmla="val 16611"/>
              <a:gd name="adj2" fmla="val -12031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想法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C】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減速停下來讓老奶奶先過。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195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4F41D045-705D-F812-0B65-24928DDCE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13"/>
          <a:stretch/>
        </p:blipFill>
        <p:spPr>
          <a:xfrm>
            <a:off x="0" y="1219200"/>
            <a:ext cx="12192000" cy="5650103"/>
          </a:xfrm>
          <a:prstGeom prst="rect">
            <a:avLst/>
          </a:prstGeom>
        </p:spPr>
      </p:pic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xmlns="" id="{6303B7F1-83A2-5A03-4884-24BD4DEA4BE1}"/>
              </a:ext>
            </a:extLst>
          </p:cNvPr>
          <p:cNvSpPr/>
          <p:nvPr/>
        </p:nvSpPr>
        <p:spPr>
          <a:xfrm>
            <a:off x="7099311" y="2884294"/>
            <a:ext cx="4902189" cy="1089412"/>
          </a:xfrm>
          <a:prstGeom prst="wedgeRoundRectCallout">
            <a:avLst>
              <a:gd name="adj1" fmla="val 10893"/>
              <a:gd name="adj2" fmla="val 16693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想法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C】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後面那位阿嬤也走太慢了吧！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xmlns="" id="{3FC0C8BE-AEFB-B36A-B554-7C98ACCD3056}"/>
              </a:ext>
            </a:extLst>
          </p:cNvPr>
          <p:cNvSpPr/>
          <p:nvPr/>
        </p:nvSpPr>
        <p:spPr>
          <a:xfrm>
            <a:off x="167115" y="149117"/>
            <a:ext cx="4902189" cy="1089412"/>
          </a:xfrm>
          <a:prstGeom prst="wedgeRoundRectCallout">
            <a:avLst>
              <a:gd name="adj1" fmla="val 16906"/>
              <a:gd name="adj2" fmla="val 90496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想法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讓行人慢慢走，安全最重要。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xmlns="" id="{D71ED007-E671-A019-6B57-E0F21BCBC627}"/>
              </a:ext>
            </a:extLst>
          </p:cNvPr>
          <p:cNvSpPr/>
          <p:nvPr/>
        </p:nvSpPr>
        <p:spPr>
          <a:xfrm>
            <a:off x="5886126" y="139453"/>
            <a:ext cx="3177663" cy="1089412"/>
          </a:xfrm>
          <a:prstGeom prst="wedgeRoundRectCallout">
            <a:avLst>
              <a:gd name="adj1" fmla="val -38674"/>
              <a:gd name="adj2" fmla="val 82719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想法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B】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吼！我趕時間欸！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88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5811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1A8485CA-5D39-61BE-C2B1-5B9BA30195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24"/>
          <a:stretch/>
        </p:blipFill>
        <p:spPr>
          <a:xfrm>
            <a:off x="0" y="701117"/>
            <a:ext cx="12192000" cy="6156883"/>
          </a:xfrm>
          <a:prstGeom prst="rect">
            <a:avLst/>
          </a:prstGeom>
        </p:spPr>
      </p:pic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xmlns="" id="{6303B7F1-83A2-5A03-4884-24BD4DEA4BE1}"/>
              </a:ext>
            </a:extLst>
          </p:cNvPr>
          <p:cNvSpPr/>
          <p:nvPr/>
        </p:nvSpPr>
        <p:spPr>
          <a:xfrm>
            <a:off x="9078509" y="5125453"/>
            <a:ext cx="2975809" cy="1583429"/>
          </a:xfrm>
          <a:prstGeom prst="wedgeRoundRectCallout">
            <a:avLst>
              <a:gd name="adj1" fmla="val -26070"/>
              <a:gd name="adj2" fmla="val -8607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想法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C】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擋到我的路了，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按個鈴聲吧！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xmlns="" id="{3FC0C8BE-AEFB-B36A-B554-7C98ACCD3056}"/>
              </a:ext>
            </a:extLst>
          </p:cNvPr>
          <p:cNvSpPr/>
          <p:nvPr/>
        </p:nvSpPr>
        <p:spPr>
          <a:xfrm>
            <a:off x="508674" y="149117"/>
            <a:ext cx="4902189" cy="1583430"/>
          </a:xfrm>
          <a:prstGeom prst="wedgeRoundRectCallout">
            <a:avLst>
              <a:gd name="adj1" fmla="val 75206"/>
              <a:gd name="adj2" fmla="val 4148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想法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A】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這條人行道，行人跟自行車騎士都可以使用，我不讓。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xmlns="" id="{D71ED007-E671-A019-6B57-E0F21BCBC627}"/>
              </a:ext>
            </a:extLst>
          </p:cNvPr>
          <p:cNvSpPr/>
          <p:nvPr/>
        </p:nvSpPr>
        <p:spPr>
          <a:xfrm>
            <a:off x="4971727" y="5125452"/>
            <a:ext cx="3586738" cy="1583430"/>
          </a:xfrm>
          <a:prstGeom prst="wedgeRoundRectCallout">
            <a:avLst>
              <a:gd name="adj1" fmla="val 39150"/>
              <a:gd name="adj2" fmla="val -7634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想法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B】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不要逼行人，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等等小心繞過去吧！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739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5811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560E33E-C9B4-2892-0D9B-97F91413A0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1" b="7134"/>
          <a:stretch/>
        </p:blipFill>
        <p:spPr>
          <a:xfrm>
            <a:off x="0" y="882316"/>
            <a:ext cx="12192000" cy="5975684"/>
          </a:xfrm>
          <a:prstGeom prst="rect">
            <a:avLst/>
          </a:prstGeom>
        </p:spPr>
      </p:pic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xmlns="" id="{6303B7F1-83A2-5A03-4884-24BD4DEA4BE1}"/>
              </a:ext>
            </a:extLst>
          </p:cNvPr>
          <p:cNvSpPr/>
          <p:nvPr/>
        </p:nvSpPr>
        <p:spPr>
          <a:xfrm>
            <a:off x="2788991" y="5125454"/>
            <a:ext cx="6012440" cy="1583429"/>
          </a:xfrm>
          <a:prstGeom prst="wedgeRoundRectCallout">
            <a:avLst>
              <a:gd name="adj1" fmla="val 42235"/>
              <a:gd name="adj2" fmla="val -8607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想法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C】</a:t>
            </a:r>
          </a:p>
          <a:p>
            <a:pPr lvl="0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人行道這麼寬，別的車也停在上面，</a:t>
            </a:r>
            <a:endParaRPr lang="en-US" altLang="zh-TW" sz="28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多停我這輛也沒關係吧！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xmlns="" id="{3FC0C8BE-AEFB-B36A-B554-7C98ACCD3056}"/>
              </a:ext>
            </a:extLst>
          </p:cNvPr>
          <p:cNvSpPr/>
          <p:nvPr/>
        </p:nvSpPr>
        <p:spPr>
          <a:xfrm>
            <a:off x="508674" y="149117"/>
            <a:ext cx="4902189" cy="1583430"/>
          </a:xfrm>
          <a:prstGeom prst="wedgeRoundRectCallout">
            <a:avLst>
              <a:gd name="adj1" fmla="val 75206"/>
              <a:gd name="adj2" fmla="val 4148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想法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A】</a:t>
            </a:r>
          </a:p>
          <a:p>
            <a:pPr lvl="0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暫時在人行道停一下，</a:t>
            </a:r>
            <a:endParaRPr lang="en-US" altLang="zh-TW" sz="28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很快就回來騎走，沒關係吧！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xmlns="" id="{D71ED007-E671-A019-6B57-E0F21BCBC627}"/>
              </a:ext>
            </a:extLst>
          </p:cNvPr>
          <p:cNvSpPr/>
          <p:nvPr/>
        </p:nvSpPr>
        <p:spPr>
          <a:xfrm>
            <a:off x="7344946" y="149117"/>
            <a:ext cx="4338379" cy="1808020"/>
          </a:xfrm>
          <a:prstGeom prst="wedgeRoundRectCallout">
            <a:avLst>
              <a:gd name="adj1" fmla="val 23049"/>
              <a:gd name="adj2" fmla="val 7968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想法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B】</a:t>
            </a:r>
          </a:p>
          <a:p>
            <a:pPr lvl="0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隨意亂停車會擋到行人的通行空間，找個停車格或停車場停車。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76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5811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化對角線角落矩形 4"/>
          <p:cNvSpPr/>
          <p:nvPr/>
        </p:nvSpPr>
        <p:spPr>
          <a:xfrm flipH="1">
            <a:off x="874059" y="786063"/>
            <a:ext cx="10608644" cy="5197641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9" t="83648" r="-1428" b="112"/>
          <a:stretch/>
        </p:blipFill>
        <p:spPr>
          <a:xfrm>
            <a:off x="7844588" y="4729012"/>
            <a:ext cx="4078471" cy="21289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98E29E06-2B00-BEB6-5507-90FDB4678D68}"/>
              </a:ext>
            </a:extLst>
          </p:cNvPr>
          <p:cNvGrpSpPr/>
          <p:nvPr/>
        </p:nvGrpSpPr>
        <p:grpSpPr>
          <a:xfrm>
            <a:off x="-12598" y="-30178"/>
            <a:ext cx="3255018" cy="1299412"/>
            <a:chOff x="-12598" y="-30178"/>
            <a:chExt cx="3255018" cy="1299412"/>
          </a:xfrm>
        </p:grpSpPr>
        <p:sp>
          <p:nvSpPr>
            <p:cNvPr id="6" name="摺角紙張 5">
              <a:extLst>
                <a:ext uri="{FF2B5EF4-FFF2-40B4-BE49-F238E27FC236}">
                  <a16:creationId xmlns:a16="http://schemas.microsoft.com/office/drawing/2014/main" xmlns="" id="{5A59492E-D231-4986-8DC9-3402F38E9221}"/>
                </a:ext>
              </a:extLst>
            </p:cNvPr>
            <p:cNvSpPr/>
            <p:nvPr/>
          </p:nvSpPr>
          <p:spPr>
            <a:xfrm>
              <a:off x="-12598" y="-30178"/>
              <a:ext cx="3119721" cy="1299412"/>
            </a:xfrm>
            <a:prstGeom prst="foldedCorner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254578" y="234807"/>
              <a:ext cx="298784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複習一下</a:t>
              </a: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7F1978E9-9CD7-BA64-8DA5-71571AA50437}"/>
              </a:ext>
            </a:extLst>
          </p:cNvPr>
          <p:cNvSpPr txBox="1"/>
          <p:nvPr/>
        </p:nvSpPr>
        <p:spPr>
          <a:xfrm>
            <a:off x="1131897" y="2827841"/>
            <a:ext cx="10065492" cy="1202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駕駛人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注意路況，行經路口要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減速、觀察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，確認沒有行人、其他車輛或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讓行人優先通行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才通過。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C4443B84-9477-5126-57DB-FB3BA62D26A2}"/>
              </a:ext>
            </a:extLst>
          </p:cNvPr>
          <p:cNvSpPr txBox="1"/>
          <p:nvPr/>
        </p:nvSpPr>
        <p:spPr>
          <a:xfrm>
            <a:off x="1131896" y="4251570"/>
            <a:ext cx="9696526" cy="1208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副駕駛座的乘客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可以適時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協助駕駛查看路況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，提醒駕駛道路狀況。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1459348C-0D4A-406F-B040-2FBD60AEE817}"/>
              </a:ext>
            </a:extLst>
          </p:cNvPr>
          <p:cNvSpPr txBox="1"/>
          <p:nvPr/>
        </p:nvSpPr>
        <p:spPr>
          <a:xfrm>
            <a:off x="1131896" y="1426356"/>
            <a:ext cx="10186045" cy="1208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準備踏入車道前，擺頭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左看、右看再左看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。特別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268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注意轉彎車輛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，確認車輛停讓後才穿越。</a:t>
            </a:r>
          </a:p>
        </p:txBody>
      </p:sp>
    </p:spTree>
    <p:extLst>
      <p:ext uri="{BB962C8B-B14F-4D97-AF65-F5344CB8AC3E}">
        <p14:creationId xmlns:p14="http://schemas.microsoft.com/office/powerpoint/2010/main" val="367663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化對角線角落矩形 4"/>
          <p:cNvSpPr/>
          <p:nvPr/>
        </p:nvSpPr>
        <p:spPr>
          <a:xfrm flipH="1">
            <a:off x="874059" y="786063"/>
            <a:ext cx="10608644" cy="5197641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9" t="83648" r="-1428" b="112"/>
          <a:stretch/>
        </p:blipFill>
        <p:spPr>
          <a:xfrm>
            <a:off x="9364248" y="5408816"/>
            <a:ext cx="2776181" cy="1449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98E29E06-2B00-BEB6-5507-90FDB4678D68}"/>
              </a:ext>
            </a:extLst>
          </p:cNvPr>
          <p:cNvGrpSpPr/>
          <p:nvPr/>
        </p:nvGrpSpPr>
        <p:grpSpPr>
          <a:xfrm>
            <a:off x="-12598" y="-30178"/>
            <a:ext cx="3255018" cy="1299412"/>
            <a:chOff x="-12598" y="-30178"/>
            <a:chExt cx="3255018" cy="1299412"/>
          </a:xfrm>
        </p:grpSpPr>
        <p:sp>
          <p:nvSpPr>
            <p:cNvPr id="6" name="摺角紙張 5">
              <a:extLst>
                <a:ext uri="{FF2B5EF4-FFF2-40B4-BE49-F238E27FC236}">
                  <a16:creationId xmlns:a16="http://schemas.microsoft.com/office/drawing/2014/main" xmlns="" id="{5A59492E-D231-4986-8DC9-3402F38E9221}"/>
                </a:ext>
              </a:extLst>
            </p:cNvPr>
            <p:cNvSpPr/>
            <p:nvPr/>
          </p:nvSpPr>
          <p:spPr>
            <a:xfrm>
              <a:off x="-12598" y="-30178"/>
              <a:ext cx="3119721" cy="1299412"/>
            </a:xfrm>
            <a:prstGeom prst="foldedCorner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254578" y="234807"/>
              <a:ext cx="298784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複習一下</a:t>
              </a: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7F1978E9-9CD7-BA64-8DA5-71571AA50437}"/>
              </a:ext>
            </a:extLst>
          </p:cNvPr>
          <p:cNvSpPr txBox="1"/>
          <p:nvPr/>
        </p:nvSpPr>
        <p:spPr>
          <a:xfrm>
            <a:off x="1131897" y="4560377"/>
            <a:ext cx="10065492" cy="1202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lnSpc>
                <a:spcPts val="4500"/>
              </a:lnSpc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如果家人、朋友將私人物品堆放在人行道或騎樓，要勸阻、提醒他們</a:t>
            </a:r>
            <a:r>
              <a:rPr lang="zh-TW" altLang="en-US" sz="34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不要占用公共通行空間</a:t>
            </a: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1459348C-0D4A-406F-B040-2FBD60AEE817}"/>
              </a:ext>
            </a:extLst>
          </p:cNvPr>
          <p:cNvSpPr txBox="1"/>
          <p:nvPr/>
        </p:nvSpPr>
        <p:spPr>
          <a:xfrm>
            <a:off x="1131896" y="3174934"/>
            <a:ext cx="10186045" cy="1208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lnSpc>
                <a:spcPts val="4500"/>
              </a:lnSpc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人行道或騎樓遭堆積雜物而無法通行，可以撥打</a:t>
            </a:r>
            <a:r>
              <a:rPr lang="en-US" altLang="zh-TW" sz="34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1999</a:t>
            </a: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通報電話或</a:t>
            </a:r>
            <a:r>
              <a:rPr lang="en-US" altLang="zh-TW" sz="34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請警察單位執法。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xmlns="" id="{EAE3145A-0096-13E1-6C92-4963215BFB5A}"/>
              </a:ext>
            </a:extLst>
          </p:cNvPr>
          <p:cNvSpPr txBox="1"/>
          <p:nvPr/>
        </p:nvSpPr>
        <p:spPr>
          <a:xfrm>
            <a:off x="1131896" y="1308996"/>
            <a:ext cx="10186045" cy="177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lnSpc>
                <a:spcPts val="4500"/>
              </a:lnSpc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行人走在</a:t>
            </a:r>
            <a:r>
              <a:rPr lang="zh-TW" altLang="en-US" sz="34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沒有人行道的道路</a:t>
            </a: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時，優先建議靠</a:t>
            </a:r>
            <a:r>
              <a:rPr lang="zh-TW" altLang="en-US" sz="34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路邊且盡量面向來車</a:t>
            </a: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行走。因面向來車行走，能讓行人更易於</a:t>
            </a:r>
            <a:r>
              <a:rPr lang="zh-TW" altLang="en-US" sz="3400" b="1" dirty="0">
                <a:solidFill>
                  <a:srgbClr val="F268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覺察車輛動向</a:t>
            </a:r>
            <a:r>
              <a:rPr lang="zh-TW" altLang="en-US" sz="3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278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26660" y="584282"/>
            <a:ext cx="9795353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5500"/>
              </a:lnSpc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</a:t>
            </a: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未來我們有機會成為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駕駛時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一定要記得保護相對弱勢的行人或騎士，</a:t>
            </a:r>
            <a:endParaRPr lang="en-US" altLang="zh-TW" sz="4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讓大家有更安全的通行環境。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432E3A1B-4104-273F-AE06-539EAC76C5A5}"/>
              </a:ext>
            </a:extLst>
          </p:cNvPr>
          <p:cNvGrpSpPr/>
          <p:nvPr/>
        </p:nvGrpSpPr>
        <p:grpSpPr>
          <a:xfrm>
            <a:off x="259307" y="1665027"/>
            <a:ext cx="11504998" cy="5192973"/>
            <a:chOff x="259307" y="1665027"/>
            <a:chExt cx="11504998" cy="5192973"/>
          </a:xfrm>
        </p:grpSpPr>
        <p:sp>
          <p:nvSpPr>
            <p:cNvPr id="3" name="手繪多邊形 2"/>
            <p:cNvSpPr/>
            <p:nvPr/>
          </p:nvSpPr>
          <p:spPr>
            <a:xfrm>
              <a:off x="259307" y="1665027"/>
              <a:ext cx="3930556" cy="2483892"/>
            </a:xfrm>
            <a:custGeom>
              <a:avLst/>
              <a:gdLst>
                <a:gd name="connsiteX0" fmla="*/ 0 w 3930556"/>
                <a:gd name="connsiteY0" fmla="*/ 0 h 2483892"/>
                <a:gd name="connsiteX1" fmla="*/ 13648 w 3930556"/>
                <a:gd name="connsiteY1" fmla="*/ 122830 h 2483892"/>
                <a:gd name="connsiteX2" fmla="*/ 81887 w 3930556"/>
                <a:gd name="connsiteY2" fmla="*/ 259307 h 2483892"/>
                <a:gd name="connsiteX3" fmla="*/ 191069 w 3930556"/>
                <a:gd name="connsiteY3" fmla="*/ 382137 h 2483892"/>
                <a:gd name="connsiteX4" fmla="*/ 245660 w 3930556"/>
                <a:gd name="connsiteY4" fmla="*/ 450376 h 2483892"/>
                <a:gd name="connsiteX5" fmla="*/ 300251 w 3930556"/>
                <a:gd name="connsiteY5" fmla="*/ 532263 h 2483892"/>
                <a:gd name="connsiteX6" fmla="*/ 341194 w 3930556"/>
                <a:gd name="connsiteY6" fmla="*/ 559558 h 2483892"/>
                <a:gd name="connsiteX7" fmla="*/ 436729 w 3930556"/>
                <a:gd name="connsiteY7" fmla="*/ 641445 h 2483892"/>
                <a:gd name="connsiteX8" fmla="*/ 477672 w 3930556"/>
                <a:gd name="connsiteY8" fmla="*/ 668740 h 2483892"/>
                <a:gd name="connsiteX9" fmla="*/ 532263 w 3930556"/>
                <a:gd name="connsiteY9" fmla="*/ 682388 h 2483892"/>
                <a:gd name="connsiteX10" fmla="*/ 627797 w 3930556"/>
                <a:gd name="connsiteY10" fmla="*/ 736979 h 2483892"/>
                <a:gd name="connsiteX11" fmla="*/ 668741 w 3930556"/>
                <a:gd name="connsiteY11" fmla="*/ 750627 h 2483892"/>
                <a:gd name="connsiteX12" fmla="*/ 777923 w 3930556"/>
                <a:gd name="connsiteY12" fmla="*/ 764274 h 2483892"/>
                <a:gd name="connsiteX13" fmla="*/ 887105 w 3930556"/>
                <a:gd name="connsiteY13" fmla="*/ 750627 h 2483892"/>
                <a:gd name="connsiteX14" fmla="*/ 928048 w 3930556"/>
                <a:gd name="connsiteY14" fmla="*/ 723331 h 2483892"/>
                <a:gd name="connsiteX15" fmla="*/ 955344 w 3930556"/>
                <a:gd name="connsiteY15" fmla="*/ 764274 h 2483892"/>
                <a:gd name="connsiteX16" fmla="*/ 968992 w 3930556"/>
                <a:gd name="connsiteY16" fmla="*/ 1023582 h 2483892"/>
                <a:gd name="connsiteX17" fmla="*/ 996287 w 3930556"/>
                <a:gd name="connsiteY17" fmla="*/ 1132764 h 2483892"/>
                <a:gd name="connsiteX18" fmla="*/ 1050878 w 3930556"/>
                <a:gd name="connsiteY18" fmla="*/ 1214651 h 2483892"/>
                <a:gd name="connsiteX19" fmla="*/ 1091821 w 3930556"/>
                <a:gd name="connsiteY19" fmla="*/ 1296537 h 2483892"/>
                <a:gd name="connsiteX20" fmla="*/ 1132765 w 3930556"/>
                <a:gd name="connsiteY20" fmla="*/ 1323833 h 2483892"/>
                <a:gd name="connsiteX21" fmla="*/ 1160060 w 3930556"/>
                <a:gd name="connsiteY21" fmla="*/ 1364776 h 2483892"/>
                <a:gd name="connsiteX22" fmla="*/ 1173708 w 3930556"/>
                <a:gd name="connsiteY22" fmla="*/ 1405719 h 2483892"/>
                <a:gd name="connsiteX23" fmla="*/ 1214651 w 3930556"/>
                <a:gd name="connsiteY23" fmla="*/ 1419367 h 2483892"/>
                <a:gd name="connsiteX24" fmla="*/ 1241947 w 3930556"/>
                <a:gd name="connsiteY24" fmla="*/ 1460310 h 2483892"/>
                <a:gd name="connsiteX25" fmla="*/ 1282890 w 3930556"/>
                <a:gd name="connsiteY25" fmla="*/ 1487606 h 2483892"/>
                <a:gd name="connsiteX26" fmla="*/ 1378424 w 3930556"/>
                <a:gd name="connsiteY26" fmla="*/ 1555845 h 2483892"/>
                <a:gd name="connsiteX27" fmla="*/ 1405720 w 3930556"/>
                <a:gd name="connsiteY27" fmla="*/ 1596788 h 2483892"/>
                <a:gd name="connsiteX28" fmla="*/ 1487606 w 3930556"/>
                <a:gd name="connsiteY28" fmla="*/ 1637731 h 2483892"/>
                <a:gd name="connsiteX29" fmla="*/ 1610436 w 3930556"/>
                <a:gd name="connsiteY29" fmla="*/ 1705970 h 2483892"/>
                <a:gd name="connsiteX30" fmla="*/ 1665027 w 3930556"/>
                <a:gd name="connsiteY30" fmla="*/ 1733266 h 2483892"/>
                <a:gd name="connsiteX31" fmla="*/ 1705971 w 3930556"/>
                <a:gd name="connsiteY31" fmla="*/ 1760561 h 2483892"/>
                <a:gd name="connsiteX32" fmla="*/ 1787857 w 3930556"/>
                <a:gd name="connsiteY32" fmla="*/ 1774209 h 2483892"/>
                <a:gd name="connsiteX33" fmla="*/ 1828800 w 3930556"/>
                <a:gd name="connsiteY33" fmla="*/ 1787857 h 2483892"/>
                <a:gd name="connsiteX34" fmla="*/ 1951630 w 3930556"/>
                <a:gd name="connsiteY34" fmla="*/ 1801504 h 2483892"/>
                <a:gd name="connsiteX35" fmla="*/ 2019869 w 3930556"/>
                <a:gd name="connsiteY35" fmla="*/ 1815152 h 2483892"/>
                <a:gd name="connsiteX36" fmla="*/ 2101756 w 3930556"/>
                <a:gd name="connsiteY36" fmla="*/ 1828800 h 2483892"/>
                <a:gd name="connsiteX37" fmla="*/ 2402006 w 3930556"/>
                <a:gd name="connsiteY37" fmla="*/ 1815152 h 2483892"/>
                <a:gd name="connsiteX38" fmla="*/ 2483893 w 3930556"/>
                <a:gd name="connsiteY38" fmla="*/ 1787857 h 2483892"/>
                <a:gd name="connsiteX39" fmla="*/ 2511189 w 3930556"/>
                <a:gd name="connsiteY39" fmla="*/ 1828800 h 2483892"/>
                <a:gd name="connsiteX40" fmla="*/ 2552132 w 3930556"/>
                <a:gd name="connsiteY40" fmla="*/ 1856095 h 2483892"/>
                <a:gd name="connsiteX41" fmla="*/ 2606723 w 3930556"/>
                <a:gd name="connsiteY41" fmla="*/ 1924334 h 2483892"/>
                <a:gd name="connsiteX42" fmla="*/ 2688609 w 3930556"/>
                <a:gd name="connsiteY42" fmla="*/ 2006221 h 2483892"/>
                <a:gd name="connsiteX43" fmla="*/ 2770496 w 3930556"/>
                <a:gd name="connsiteY43" fmla="*/ 2074460 h 2483892"/>
                <a:gd name="connsiteX44" fmla="*/ 2838735 w 3930556"/>
                <a:gd name="connsiteY44" fmla="*/ 2156346 h 2483892"/>
                <a:gd name="connsiteX45" fmla="*/ 2879678 w 3930556"/>
                <a:gd name="connsiteY45" fmla="*/ 2169994 h 2483892"/>
                <a:gd name="connsiteX46" fmla="*/ 3002508 w 3930556"/>
                <a:gd name="connsiteY46" fmla="*/ 2265528 h 2483892"/>
                <a:gd name="connsiteX47" fmla="*/ 3043451 w 3930556"/>
                <a:gd name="connsiteY47" fmla="*/ 2279176 h 2483892"/>
                <a:gd name="connsiteX48" fmla="*/ 3070747 w 3930556"/>
                <a:gd name="connsiteY48" fmla="*/ 2320119 h 2483892"/>
                <a:gd name="connsiteX49" fmla="*/ 3111690 w 3930556"/>
                <a:gd name="connsiteY49" fmla="*/ 2333767 h 2483892"/>
                <a:gd name="connsiteX50" fmla="*/ 3207224 w 3930556"/>
                <a:gd name="connsiteY50" fmla="*/ 2374710 h 2483892"/>
                <a:gd name="connsiteX51" fmla="*/ 3316406 w 3930556"/>
                <a:gd name="connsiteY51" fmla="*/ 2429301 h 2483892"/>
                <a:gd name="connsiteX52" fmla="*/ 3425589 w 3930556"/>
                <a:gd name="connsiteY52" fmla="*/ 2456597 h 2483892"/>
                <a:gd name="connsiteX53" fmla="*/ 3548418 w 3930556"/>
                <a:gd name="connsiteY53" fmla="*/ 2483892 h 2483892"/>
                <a:gd name="connsiteX54" fmla="*/ 3862317 w 3930556"/>
                <a:gd name="connsiteY54" fmla="*/ 2470245 h 2483892"/>
                <a:gd name="connsiteX55" fmla="*/ 3930556 w 3930556"/>
                <a:gd name="connsiteY55" fmla="*/ 2415654 h 2483892"/>
                <a:gd name="connsiteX56" fmla="*/ 3916908 w 3930556"/>
                <a:gd name="connsiteY56" fmla="*/ 2402006 h 2483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930556" h="2483892">
                  <a:moveTo>
                    <a:pt x="0" y="0"/>
                  </a:moveTo>
                  <a:cubicBezTo>
                    <a:pt x="4549" y="40943"/>
                    <a:pt x="5569" y="82435"/>
                    <a:pt x="13648" y="122830"/>
                  </a:cubicBezTo>
                  <a:cubicBezTo>
                    <a:pt x="30786" y="208520"/>
                    <a:pt x="37398" y="195751"/>
                    <a:pt x="81887" y="259307"/>
                  </a:cubicBezTo>
                  <a:cubicBezTo>
                    <a:pt x="156170" y="365426"/>
                    <a:pt x="105329" y="317832"/>
                    <a:pt x="191069" y="382137"/>
                  </a:cubicBezTo>
                  <a:cubicBezTo>
                    <a:pt x="221804" y="474339"/>
                    <a:pt x="179179" y="374397"/>
                    <a:pt x="245660" y="450376"/>
                  </a:cubicBezTo>
                  <a:cubicBezTo>
                    <a:pt x="267262" y="475065"/>
                    <a:pt x="272955" y="514066"/>
                    <a:pt x="300251" y="532263"/>
                  </a:cubicBezTo>
                  <a:cubicBezTo>
                    <a:pt x="313899" y="541361"/>
                    <a:pt x="328593" y="549058"/>
                    <a:pt x="341194" y="559558"/>
                  </a:cubicBezTo>
                  <a:cubicBezTo>
                    <a:pt x="460235" y="658757"/>
                    <a:pt x="293615" y="539220"/>
                    <a:pt x="436729" y="641445"/>
                  </a:cubicBezTo>
                  <a:cubicBezTo>
                    <a:pt x="450076" y="650979"/>
                    <a:pt x="462596" y="662279"/>
                    <a:pt x="477672" y="668740"/>
                  </a:cubicBezTo>
                  <a:cubicBezTo>
                    <a:pt x="494912" y="676129"/>
                    <a:pt x="514066" y="677839"/>
                    <a:pt x="532263" y="682388"/>
                  </a:cubicBezTo>
                  <a:cubicBezTo>
                    <a:pt x="573380" y="709799"/>
                    <a:pt x="579316" y="716201"/>
                    <a:pt x="627797" y="736979"/>
                  </a:cubicBezTo>
                  <a:cubicBezTo>
                    <a:pt x="641020" y="742646"/>
                    <a:pt x="654587" y="748054"/>
                    <a:pt x="668741" y="750627"/>
                  </a:cubicBezTo>
                  <a:cubicBezTo>
                    <a:pt x="704827" y="757188"/>
                    <a:pt x="741529" y="759725"/>
                    <a:pt x="777923" y="764274"/>
                  </a:cubicBezTo>
                  <a:cubicBezTo>
                    <a:pt x="814317" y="759725"/>
                    <a:pt x="851720" y="760277"/>
                    <a:pt x="887105" y="750627"/>
                  </a:cubicBezTo>
                  <a:cubicBezTo>
                    <a:pt x="902930" y="746311"/>
                    <a:pt x="911964" y="720114"/>
                    <a:pt x="928048" y="723331"/>
                  </a:cubicBezTo>
                  <a:cubicBezTo>
                    <a:pt x="944132" y="726548"/>
                    <a:pt x="946245" y="750626"/>
                    <a:pt x="955344" y="764274"/>
                  </a:cubicBezTo>
                  <a:cubicBezTo>
                    <a:pt x="959893" y="850710"/>
                    <a:pt x="959434" y="937556"/>
                    <a:pt x="968992" y="1023582"/>
                  </a:cubicBezTo>
                  <a:cubicBezTo>
                    <a:pt x="973135" y="1060867"/>
                    <a:pt x="975478" y="1101550"/>
                    <a:pt x="996287" y="1132764"/>
                  </a:cubicBezTo>
                  <a:cubicBezTo>
                    <a:pt x="1014484" y="1160060"/>
                    <a:pt x="1040504" y="1183529"/>
                    <a:pt x="1050878" y="1214651"/>
                  </a:cubicBezTo>
                  <a:cubicBezTo>
                    <a:pt x="1061978" y="1247950"/>
                    <a:pt x="1065366" y="1270082"/>
                    <a:pt x="1091821" y="1296537"/>
                  </a:cubicBezTo>
                  <a:cubicBezTo>
                    <a:pt x="1103420" y="1308136"/>
                    <a:pt x="1119117" y="1314734"/>
                    <a:pt x="1132765" y="1323833"/>
                  </a:cubicBezTo>
                  <a:cubicBezTo>
                    <a:pt x="1141863" y="1337481"/>
                    <a:pt x="1152725" y="1350105"/>
                    <a:pt x="1160060" y="1364776"/>
                  </a:cubicBezTo>
                  <a:cubicBezTo>
                    <a:pt x="1166494" y="1377643"/>
                    <a:pt x="1163536" y="1395547"/>
                    <a:pt x="1173708" y="1405719"/>
                  </a:cubicBezTo>
                  <a:cubicBezTo>
                    <a:pt x="1183880" y="1415891"/>
                    <a:pt x="1201003" y="1414818"/>
                    <a:pt x="1214651" y="1419367"/>
                  </a:cubicBezTo>
                  <a:cubicBezTo>
                    <a:pt x="1223750" y="1433015"/>
                    <a:pt x="1230349" y="1448712"/>
                    <a:pt x="1241947" y="1460310"/>
                  </a:cubicBezTo>
                  <a:cubicBezTo>
                    <a:pt x="1253545" y="1471908"/>
                    <a:pt x="1269543" y="1478072"/>
                    <a:pt x="1282890" y="1487606"/>
                  </a:cubicBezTo>
                  <a:cubicBezTo>
                    <a:pt x="1401388" y="1572248"/>
                    <a:pt x="1281934" y="1491517"/>
                    <a:pt x="1378424" y="1555845"/>
                  </a:cubicBezTo>
                  <a:cubicBezTo>
                    <a:pt x="1387523" y="1569493"/>
                    <a:pt x="1394122" y="1585190"/>
                    <a:pt x="1405720" y="1596788"/>
                  </a:cubicBezTo>
                  <a:cubicBezTo>
                    <a:pt x="1432176" y="1623244"/>
                    <a:pt x="1454307" y="1626631"/>
                    <a:pt x="1487606" y="1637731"/>
                  </a:cubicBezTo>
                  <a:cubicBezTo>
                    <a:pt x="1571302" y="1721424"/>
                    <a:pt x="1476838" y="1639170"/>
                    <a:pt x="1610436" y="1705970"/>
                  </a:cubicBezTo>
                  <a:cubicBezTo>
                    <a:pt x="1628633" y="1715069"/>
                    <a:pt x="1647363" y="1723172"/>
                    <a:pt x="1665027" y="1733266"/>
                  </a:cubicBezTo>
                  <a:cubicBezTo>
                    <a:pt x="1679269" y="1741404"/>
                    <a:pt x="1690410" y="1755374"/>
                    <a:pt x="1705971" y="1760561"/>
                  </a:cubicBezTo>
                  <a:cubicBezTo>
                    <a:pt x="1732223" y="1769312"/>
                    <a:pt x="1760844" y="1768206"/>
                    <a:pt x="1787857" y="1774209"/>
                  </a:cubicBezTo>
                  <a:cubicBezTo>
                    <a:pt x="1801900" y="1777330"/>
                    <a:pt x="1814610" y="1785492"/>
                    <a:pt x="1828800" y="1787857"/>
                  </a:cubicBezTo>
                  <a:cubicBezTo>
                    <a:pt x="1869435" y="1794629"/>
                    <a:pt x="1910849" y="1795678"/>
                    <a:pt x="1951630" y="1801504"/>
                  </a:cubicBezTo>
                  <a:cubicBezTo>
                    <a:pt x="1974594" y="1804784"/>
                    <a:pt x="1997046" y="1811002"/>
                    <a:pt x="2019869" y="1815152"/>
                  </a:cubicBezTo>
                  <a:cubicBezTo>
                    <a:pt x="2047095" y="1820102"/>
                    <a:pt x="2074460" y="1824251"/>
                    <a:pt x="2101756" y="1828800"/>
                  </a:cubicBezTo>
                  <a:cubicBezTo>
                    <a:pt x="2201839" y="1824251"/>
                    <a:pt x="2302389" y="1825825"/>
                    <a:pt x="2402006" y="1815152"/>
                  </a:cubicBezTo>
                  <a:cubicBezTo>
                    <a:pt x="2430614" y="1812087"/>
                    <a:pt x="2483893" y="1787857"/>
                    <a:pt x="2483893" y="1787857"/>
                  </a:cubicBezTo>
                  <a:cubicBezTo>
                    <a:pt x="2492992" y="1801505"/>
                    <a:pt x="2499591" y="1817202"/>
                    <a:pt x="2511189" y="1828800"/>
                  </a:cubicBezTo>
                  <a:cubicBezTo>
                    <a:pt x="2522787" y="1840398"/>
                    <a:pt x="2541886" y="1843287"/>
                    <a:pt x="2552132" y="1856095"/>
                  </a:cubicBezTo>
                  <a:cubicBezTo>
                    <a:pt x="2627470" y="1950268"/>
                    <a:pt x="2489388" y="1846112"/>
                    <a:pt x="2606723" y="1924334"/>
                  </a:cubicBezTo>
                  <a:cubicBezTo>
                    <a:pt x="2654772" y="1996408"/>
                    <a:pt x="2609613" y="1938510"/>
                    <a:pt x="2688609" y="2006221"/>
                  </a:cubicBezTo>
                  <a:cubicBezTo>
                    <a:pt x="2780556" y="2085032"/>
                    <a:pt x="2680007" y="2014132"/>
                    <a:pt x="2770496" y="2074460"/>
                  </a:cubicBezTo>
                  <a:cubicBezTo>
                    <a:pt x="2790637" y="2104671"/>
                    <a:pt x="2807211" y="2135330"/>
                    <a:pt x="2838735" y="2156346"/>
                  </a:cubicBezTo>
                  <a:cubicBezTo>
                    <a:pt x="2850705" y="2164326"/>
                    <a:pt x="2866030" y="2165445"/>
                    <a:pt x="2879678" y="2169994"/>
                  </a:cubicBezTo>
                  <a:cubicBezTo>
                    <a:pt x="2915006" y="2205322"/>
                    <a:pt x="2953534" y="2249203"/>
                    <a:pt x="3002508" y="2265528"/>
                  </a:cubicBezTo>
                  <a:lnTo>
                    <a:pt x="3043451" y="2279176"/>
                  </a:lnTo>
                  <a:cubicBezTo>
                    <a:pt x="3052550" y="2292824"/>
                    <a:pt x="3057939" y="2309872"/>
                    <a:pt x="3070747" y="2320119"/>
                  </a:cubicBezTo>
                  <a:cubicBezTo>
                    <a:pt x="3081981" y="2329106"/>
                    <a:pt x="3098823" y="2327333"/>
                    <a:pt x="3111690" y="2333767"/>
                  </a:cubicBezTo>
                  <a:cubicBezTo>
                    <a:pt x="3205936" y="2380891"/>
                    <a:pt x="3093612" y="2346309"/>
                    <a:pt x="3207224" y="2374710"/>
                  </a:cubicBezTo>
                  <a:cubicBezTo>
                    <a:pt x="3243618" y="2392907"/>
                    <a:pt x="3276931" y="2419432"/>
                    <a:pt x="3316406" y="2429301"/>
                  </a:cubicBezTo>
                  <a:cubicBezTo>
                    <a:pt x="3352800" y="2438400"/>
                    <a:pt x="3388803" y="2449240"/>
                    <a:pt x="3425589" y="2456597"/>
                  </a:cubicBezTo>
                  <a:cubicBezTo>
                    <a:pt x="3512220" y="2473924"/>
                    <a:pt x="3471323" y="2464619"/>
                    <a:pt x="3548418" y="2483892"/>
                  </a:cubicBezTo>
                  <a:cubicBezTo>
                    <a:pt x="3653051" y="2479343"/>
                    <a:pt x="3757871" y="2477982"/>
                    <a:pt x="3862317" y="2470245"/>
                  </a:cubicBezTo>
                  <a:cubicBezTo>
                    <a:pt x="3905336" y="2467059"/>
                    <a:pt x="3930556" y="2463692"/>
                    <a:pt x="3930556" y="2415654"/>
                  </a:cubicBezTo>
                  <a:lnTo>
                    <a:pt x="3916908" y="2402006"/>
                  </a:ln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手繪多邊形 8"/>
            <p:cNvSpPr/>
            <p:nvPr/>
          </p:nvSpPr>
          <p:spPr>
            <a:xfrm flipH="1">
              <a:off x="7833749" y="1665027"/>
              <a:ext cx="3930556" cy="2483892"/>
            </a:xfrm>
            <a:custGeom>
              <a:avLst/>
              <a:gdLst>
                <a:gd name="connsiteX0" fmla="*/ 0 w 3930556"/>
                <a:gd name="connsiteY0" fmla="*/ 0 h 2483892"/>
                <a:gd name="connsiteX1" fmla="*/ 13648 w 3930556"/>
                <a:gd name="connsiteY1" fmla="*/ 122830 h 2483892"/>
                <a:gd name="connsiteX2" fmla="*/ 81887 w 3930556"/>
                <a:gd name="connsiteY2" fmla="*/ 259307 h 2483892"/>
                <a:gd name="connsiteX3" fmla="*/ 191069 w 3930556"/>
                <a:gd name="connsiteY3" fmla="*/ 382137 h 2483892"/>
                <a:gd name="connsiteX4" fmla="*/ 245660 w 3930556"/>
                <a:gd name="connsiteY4" fmla="*/ 450376 h 2483892"/>
                <a:gd name="connsiteX5" fmla="*/ 300251 w 3930556"/>
                <a:gd name="connsiteY5" fmla="*/ 532263 h 2483892"/>
                <a:gd name="connsiteX6" fmla="*/ 341194 w 3930556"/>
                <a:gd name="connsiteY6" fmla="*/ 559558 h 2483892"/>
                <a:gd name="connsiteX7" fmla="*/ 436729 w 3930556"/>
                <a:gd name="connsiteY7" fmla="*/ 641445 h 2483892"/>
                <a:gd name="connsiteX8" fmla="*/ 477672 w 3930556"/>
                <a:gd name="connsiteY8" fmla="*/ 668740 h 2483892"/>
                <a:gd name="connsiteX9" fmla="*/ 532263 w 3930556"/>
                <a:gd name="connsiteY9" fmla="*/ 682388 h 2483892"/>
                <a:gd name="connsiteX10" fmla="*/ 627797 w 3930556"/>
                <a:gd name="connsiteY10" fmla="*/ 736979 h 2483892"/>
                <a:gd name="connsiteX11" fmla="*/ 668741 w 3930556"/>
                <a:gd name="connsiteY11" fmla="*/ 750627 h 2483892"/>
                <a:gd name="connsiteX12" fmla="*/ 777923 w 3930556"/>
                <a:gd name="connsiteY12" fmla="*/ 764274 h 2483892"/>
                <a:gd name="connsiteX13" fmla="*/ 887105 w 3930556"/>
                <a:gd name="connsiteY13" fmla="*/ 750627 h 2483892"/>
                <a:gd name="connsiteX14" fmla="*/ 928048 w 3930556"/>
                <a:gd name="connsiteY14" fmla="*/ 723331 h 2483892"/>
                <a:gd name="connsiteX15" fmla="*/ 955344 w 3930556"/>
                <a:gd name="connsiteY15" fmla="*/ 764274 h 2483892"/>
                <a:gd name="connsiteX16" fmla="*/ 968992 w 3930556"/>
                <a:gd name="connsiteY16" fmla="*/ 1023582 h 2483892"/>
                <a:gd name="connsiteX17" fmla="*/ 996287 w 3930556"/>
                <a:gd name="connsiteY17" fmla="*/ 1132764 h 2483892"/>
                <a:gd name="connsiteX18" fmla="*/ 1050878 w 3930556"/>
                <a:gd name="connsiteY18" fmla="*/ 1214651 h 2483892"/>
                <a:gd name="connsiteX19" fmla="*/ 1091821 w 3930556"/>
                <a:gd name="connsiteY19" fmla="*/ 1296537 h 2483892"/>
                <a:gd name="connsiteX20" fmla="*/ 1132765 w 3930556"/>
                <a:gd name="connsiteY20" fmla="*/ 1323833 h 2483892"/>
                <a:gd name="connsiteX21" fmla="*/ 1160060 w 3930556"/>
                <a:gd name="connsiteY21" fmla="*/ 1364776 h 2483892"/>
                <a:gd name="connsiteX22" fmla="*/ 1173708 w 3930556"/>
                <a:gd name="connsiteY22" fmla="*/ 1405719 h 2483892"/>
                <a:gd name="connsiteX23" fmla="*/ 1214651 w 3930556"/>
                <a:gd name="connsiteY23" fmla="*/ 1419367 h 2483892"/>
                <a:gd name="connsiteX24" fmla="*/ 1241947 w 3930556"/>
                <a:gd name="connsiteY24" fmla="*/ 1460310 h 2483892"/>
                <a:gd name="connsiteX25" fmla="*/ 1282890 w 3930556"/>
                <a:gd name="connsiteY25" fmla="*/ 1487606 h 2483892"/>
                <a:gd name="connsiteX26" fmla="*/ 1378424 w 3930556"/>
                <a:gd name="connsiteY26" fmla="*/ 1555845 h 2483892"/>
                <a:gd name="connsiteX27" fmla="*/ 1405720 w 3930556"/>
                <a:gd name="connsiteY27" fmla="*/ 1596788 h 2483892"/>
                <a:gd name="connsiteX28" fmla="*/ 1487606 w 3930556"/>
                <a:gd name="connsiteY28" fmla="*/ 1637731 h 2483892"/>
                <a:gd name="connsiteX29" fmla="*/ 1610436 w 3930556"/>
                <a:gd name="connsiteY29" fmla="*/ 1705970 h 2483892"/>
                <a:gd name="connsiteX30" fmla="*/ 1665027 w 3930556"/>
                <a:gd name="connsiteY30" fmla="*/ 1733266 h 2483892"/>
                <a:gd name="connsiteX31" fmla="*/ 1705971 w 3930556"/>
                <a:gd name="connsiteY31" fmla="*/ 1760561 h 2483892"/>
                <a:gd name="connsiteX32" fmla="*/ 1787857 w 3930556"/>
                <a:gd name="connsiteY32" fmla="*/ 1774209 h 2483892"/>
                <a:gd name="connsiteX33" fmla="*/ 1828800 w 3930556"/>
                <a:gd name="connsiteY33" fmla="*/ 1787857 h 2483892"/>
                <a:gd name="connsiteX34" fmla="*/ 1951630 w 3930556"/>
                <a:gd name="connsiteY34" fmla="*/ 1801504 h 2483892"/>
                <a:gd name="connsiteX35" fmla="*/ 2019869 w 3930556"/>
                <a:gd name="connsiteY35" fmla="*/ 1815152 h 2483892"/>
                <a:gd name="connsiteX36" fmla="*/ 2101756 w 3930556"/>
                <a:gd name="connsiteY36" fmla="*/ 1828800 h 2483892"/>
                <a:gd name="connsiteX37" fmla="*/ 2402006 w 3930556"/>
                <a:gd name="connsiteY37" fmla="*/ 1815152 h 2483892"/>
                <a:gd name="connsiteX38" fmla="*/ 2483893 w 3930556"/>
                <a:gd name="connsiteY38" fmla="*/ 1787857 h 2483892"/>
                <a:gd name="connsiteX39" fmla="*/ 2511189 w 3930556"/>
                <a:gd name="connsiteY39" fmla="*/ 1828800 h 2483892"/>
                <a:gd name="connsiteX40" fmla="*/ 2552132 w 3930556"/>
                <a:gd name="connsiteY40" fmla="*/ 1856095 h 2483892"/>
                <a:gd name="connsiteX41" fmla="*/ 2606723 w 3930556"/>
                <a:gd name="connsiteY41" fmla="*/ 1924334 h 2483892"/>
                <a:gd name="connsiteX42" fmla="*/ 2688609 w 3930556"/>
                <a:gd name="connsiteY42" fmla="*/ 2006221 h 2483892"/>
                <a:gd name="connsiteX43" fmla="*/ 2770496 w 3930556"/>
                <a:gd name="connsiteY43" fmla="*/ 2074460 h 2483892"/>
                <a:gd name="connsiteX44" fmla="*/ 2838735 w 3930556"/>
                <a:gd name="connsiteY44" fmla="*/ 2156346 h 2483892"/>
                <a:gd name="connsiteX45" fmla="*/ 2879678 w 3930556"/>
                <a:gd name="connsiteY45" fmla="*/ 2169994 h 2483892"/>
                <a:gd name="connsiteX46" fmla="*/ 3002508 w 3930556"/>
                <a:gd name="connsiteY46" fmla="*/ 2265528 h 2483892"/>
                <a:gd name="connsiteX47" fmla="*/ 3043451 w 3930556"/>
                <a:gd name="connsiteY47" fmla="*/ 2279176 h 2483892"/>
                <a:gd name="connsiteX48" fmla="*/ 3070747 w 3930556"/>
                <a:gd name="connsiteY48" fmla="*/ 2320119 h 2483892"/>
                <a:gd name="connsiteX49" fmla="*/ 3111690 w 3930556"/>
                <a:gd name="connsiteY49" fmla="*/ 2333767 h 2483892"/>
                <a:gd name="connsiteX50" fmla="*/ 3207224 w 3930556"/>
                <a:gd name="connsiteY50" fmla="*/ 2374710 h 2483892"/>
                <a:gd name="connsiteX51" fmla="*/ 3316406 w 3930556"/>
                <a:gd name="connsiteY51" fmla="*/ 2429301 h 2483892"/>
                <a:gd name="connsiteX52" fmla="*/ 3425589 w 3930556"/>
                <a:gd name="connsiteY52" fmla="*/ 2456597 h 2483892"/>
                <a:gd name="connsiteX53" fmla="*/ 3548418 w 3930556"/>
                <a:gd name="connsiteY53" fmla="*/ 2483892 h 2483892"/>
                <a:gd name="connsiteX54" fmla="*/ 3862317 w 3930556"/>
                <a:gd name="connsiteY54" fmla="*/ 2470245 h 2483892"/>
                <a:gd name="connsiteX55" fmla="*/ 3930556 w 3930556"/>
                <a:gd name="connsiteY55" fmla="*/ 2415654 h 2483892"/>
                <a:gd name="connsiteX56" fmla="*/ 3916908 w 3930556"/>
                <a:gd name="connsiteY56" fmla="*/ 2402006 h 2483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930556" h="2483892">
                  <a:moveTo>
                    <a:pt x="0" y="0"/>
                  </a:moveTo>
                  <a:cubicBezTo>
                    <a:pt x="4549" y="40943"/>
                    <a:pt x="5569" y="82435"/>
                    <a:pt x="13648" y="122830"/>
                  </a:cubicBezTo>
                  <a:cubicBezTo>
                    <a:pt x="30786" y="208520"/>
                    <a:pt x="37398" y="195751"/>
                    <a:pt x="81887" y="259307"/>
                  </a:cubicBezTo>
                  <a:cubicBezTo>
                    <a:pt x="156170" y="365426"/>
                    <a:pt x="105329" y="317832"/>
                    <a:pt x="191069" y="382137"/>
                  </a:cubicBezTo>
                  <a:cubicBezTo>
                    <a:pt x="221804" y="474339"/>
                    <a:pt x="179179" y="374397"/>
                    <a:pt x="245660" y="450376"/>
                  </a:cubicBezTo>
                  <a:cubicBezTo>
                    <a:pt x="267262" y="475065"/>
                    <a:pt x="272955" y="514066"/>
                    <a:pt x="300251" y="532263"/>
                  </a:cubicBezTo>
                  <a:cubicBezTo>
                    <a:pt x="313899" y="541361"/>
                    <a:pt x="328593" y="549058"/>
                    <a:pt x="341194" y="559558"/>
                  </a:cubicBezTo>
                  <a:cubicBezTo>
                    <a:pt x="460235" y="658757"/>
                    <a:pt x="293615" y="539220"/>
                    <a:pt x="436729" y="641445"/>
                  </a:cubicBezTo>
                  <a:cubicBezTo>
                    <a:pt x="450076" y="650979"/>
                    <a:pt x="462596" y="662279"/>
                    <a:pt x="477672" y="668740"/>
                  </a:cubicBezTo>
                  <a:cubicBezTo>
                    <a:pt x="494912" y="676129"/>
                    <a:pt x="514066" y="677839"/>
                    <a:pt x="532263" y="682388"/>
                  </a:cubicBezTo>
                  <a:cubicBezTo>
                    <a:pt x="573380" y="709799"/>
                    <a:pt x="579316" y="716201"/>
                    <a:pt x="627797" y="736979"/>
                  </a:cubicBezTo>
                  <a:cubicBezTo>
                    <a:pt x="641020" y="742646"/>
                    <a:pt x="654587" y="748054"/>
                    <a:pt x="668741" y="750627"/>
                  </a:cubicBezTo>
                  <a:cubicBezTo>
                    <a:pt x="704827" y="757188"/>
                    <a:pt x="741529" y="759725"/>
                    <a:pt x="777923" y="764274"/>
                  </a:cubicBezTo>
                  <a:cubicBezTo>
                    <a:pt x="814317" y="759725"/>
                    <a:pt x="851720" y="760277"/>
                    <a:pt x="887105" y="750627"/>
                  </a:cubicBezTo>
                  <a:cubicBezTo>
                    <a:pt x="902930" y="746311"/>
                    <a:pt x="911964" y="720114"/>
                    <a:pt x="928048" y="723331"/>
                  </a:cubicBezTo>
                  <a:cubicBezTo>
                    <a:pt x="944132" y="726548"/>
                    <a:pt x="946245" y="750626"/>
                    <a:pt x="955344" y="764274"/>
                  </a:cubicBezTo>
                  <a:cubicBezTo>
                    <a:pt x="959893" y="850710"/>
                    <a:pt x="959434" y="937556"/>
                    <a:pt x="968992" y="1023582"/>
                  </a:cubicBezTo>
                  <a:cubicBezTo>
                    <a:pt x="973135" y="1060867"/>
                    <a:pt x="975478" y="1101550"/>
                    <a:pt x="996287" y="1132764"/>
                  </a:cubicBezTo>
                  <a:cubicBezTo>
                    <a:pt x="1014484" y="1160060"/>
                    <a:pt x="1040504" y="1183529"/>
                    <a:pt x="1050878" y="1214651"/>
                  </a:cubicBezTo>
                  <a:cubicBezTo>
                    <a:pt x="1061978" y="1247950"/>
                    <a:pt x="1065366" y="1270082"/>
                    <a:pt x="1091821" y="1296537"/>
                  </a:cubicBezTo>
                  <a:cubicBezTo>
                    <a:pt x="1103420" y="1308136"/>
                    <a:pt x="1119117" y="1314734"/>
                    <a:pt x="1132765" y="1323833"/>
                  </a:cubicBezTo>
                  <a:cubicBezTo>
                    <a:pt x="1141863" y="1337481"/>
                    <a:pt x="1152725" y="1350105"/>
                    <a:pt x="1160060" y="1364776"/>
                  </a:cubicBezTo>
                  <a:cubicBezTo>
                    <a:pt x="1166494" y="1377643"/>
                    <a:pt x="1163536" y="1395547"/>
                    <a:pt x="1173708" y="1405719"/>
                  </a:cubicBezTo>
                  <a:cubicBezTo>
                    <a:pt x="1183880" y="1415891"/>
                    <a:pt x="1201003" y="1414818"/>
                    <a:pt x="1214651" y="1419367"/>
                  </a:cubicBezTo>
                  <a:cubicBezTo>
                    <a:pt x="1223750" y="1433015"/>
                    <a:pt x="1230349" y="1448712"/>
                    <a:pt x="1241947" y="1460310"/>
                  </a:cubicBezTo>
                  <a:cubicBezTo>
                    <a:pt x="1253545" y="1471908"/>
                    <a:pt x="1269543" y="1478072"/>
                    <a:pt x="1282890" y="1487606"/>
                  </a:cubicBezTo>
                  <a:cubicBezTo>
                    <a:pt x="1401388" y="1572248"/>
                    <a:pt x="1281934" y="1491517"/>
                    <a:pt x="1378424" y="1555845"/>
                  </a:cubicBezTo>
                  <a:cubicBezTo>
                    <a:pt x="1387523" y="1569493"/>
                    <a:pt x="1394122" y="1585190"/>
                    <a:pt x="1405720" y="1596788"/>
                  </a:cubicBezTo>
                  <a:cubicBezTo>
                    <a:pt x="1432176" y="1623244"/>
                    <a:pt x="1454307" y="1626631"/>
                    <a:pt x="1487606" y="1637731"/>
                  </a:cubicBezTo>
                  <a:cubicBezTo>
                    <a:pt x="1571302" y="1721424"/>
                    <a:pt x="1476838" y="1639170"/>
                    <a:pt x="1610436" y="1705970"/>
                  </a:cubicBezTo>
                  <a:cubicBezTo>
                    <a:pt x="1628633" y="1715069"/>
                    <a:pt x="1647363" y="1723172"/>
                    <a:pt x="1665027" y="1733266"/>
                  </a:cubicBezTo>
                  <a:cubicBezTo>
                    <a:pt x="1679269" y="1741404"/>
                    <a:pt x="1690410" y="1755374"/>
                    <a:pt x="1705971" y="1760561"/>
                  </a:cubicBezTo>
                  <a:cubicBezTo>
                    <a:pt x="1732223" y="1769312"/>
                    <a:pt x="1760844" y="1768206"/>
                    <a:pt x="1787857" y="1774209"/>
                  </a:cubicBezTo>
                  <a:cubicBezTo>
                    <a:pt x="1801900" y="1777330"/>
                    <a:pt x="1814610" y="1785492"/>
                    <a:pt x="1828800" y="1787857"/>
                  </a:cubicBezTo>
                  <a:cubicBezTo>
                    <a:pt x="1869435" y="1794629"/>
                    <a:pt x="1910849" y="1795678"/>
                    <a:pt x="1951630" y="1801504"/>
                  </a:cubicBezTo>
                  <a:cubicBezTo>
                    <a:pt x="1974594" y="1804784"/>
                    <a:pt x="1997046" y="1811002"/>
                    <a:pt x="2019869" y="1815152"/>
                  </a:cubicBezTo>
                  <a:cubicBezTo>
                    <a:pt x="2047095" y="1820102"/>
                    <a:pt x="2074460" y="1824251"/>
                    <a:pt x="2101756" y="1828800"/>
                  </a:cubicBezTo>
                  <a:cubicBezTo>
                    <a:pt x="2201839" y="1824251"/>
                    <a:pt x="2302389" y="1825825"/>
                    <a:pt x="2402006" y="1815152"/>
                  </a:cubicBezTo>
                  <a:cubicBezTo>
                    <a:pt x="2430614" y="1812087"/>
                    <a:pt x="2483893" y="1787857"/>
                    <a:pt x="2483893" y="1787857"/>
                  </a:cubicBezTo>
                  <a:cubicBezTo>
                    <a:pt x="2492992" y="1801505"/>
                    <a:pt x="2499591" y="1817202"/>
                    <a:pt x="2511189" y="1828800"/>
                  </a:cubicBezTo>
                  <a:cubicBezTo>
                    <a:pt x="2522787" y="1840398"/>
                    <a:pt x="2541886" y="1843287"/>
                    <a:pt x="2552132" y="1856095"/>
                  </a:cubicBezTo>
                  <a:cubicBezTo>
                    <a:pt x="2627470" y="1950268"/>
                    <a:pt x="2489388" y="1846112"/>
                    <a:pt x="2606723" y="1924334"/>
                  </a:cubicBezTo>
                  <a:cubicBezTo>
                    <a:pt x="2654772" y="1996408"/>
                    <a:pt x="2609613" y="1938510"/>
                    <a:pt x="2688609" y="2006221"/>
                  </a:cubicBezTo>
                  <a:cubicBezTo>
                    <a:pt x="2780556" y="2085032"/>
                    <a:pt x="2680007" y="2014132"/>
                    <a:pt x="2770496" y="2074460"/>
                  </a:cubicBezTo>
                  <a:cubicBezTo>
                    <a:pt x="2790637" y="2104671"/>
                    <a:pt x="2807211" y="2135330"/>
                    <a:pt x="2838735" y="2156346"/>
                  </a:cubicBezTo>
                  <a:cubicBezTo>
                    <a:pt x="2850705" y="2164326"/>
                    <a:pt x="2866030" y="2165445"/>
                    <a:pt x="2879678" y="2169994"/>
                  </a:cubicBezTo>
                  <a:cubicBezTo>
                    <a:pt x="2915006" y="2205322"/>
                    <a:pt x="2953534" y="2249203"/>
                    <a:pt x="3002508" y="2265528"/>
                  </a:cubicBezTo>
                  <a:lnTo>
                    <a:pt x="3043451" y="2279176"/>
                  </a:lnTo>
                  <a:cubicBezTo>
                    <a:pt x="3052550" y="2292824"/>
                    <a:pt x="3057939" y="2309872"/>
                    <a:pt x="3070747" y="2320119"/>
                  </a:cubicBezTo>
                  <a:cubicBezTo>
                    <a:pt x="3081981" y="2329106"/>
                    <a:pt x="3098823" y="2327333"/>
                    <a:pt x="3111690" y="2333767"/>
                  </a:cubicBezTo>
                  <a:cubicBezTo>
                    <a:pt x="3205936" y="2380891"/>
                    <a:pt x="3093612" y="2346309"/>
                    <a:pt x="3207224" y="2374710"/>
                  </a:cubicBezTo>
                  <a:cubicBezTo>
                    <a:pt x="3243618" y="2392907"/>
                    <a:pt x="3276931" y="2419432"/>
                    <a:pt x="3316406" y="2429301"/>
                  </a:cubicBezTo>
                  <a:cubicBezTo>
                    <a:pt x="3352800" y="2438400"/>
                    <a:pt x="3388803" y="2449240"/>
                    <a:pt x="3425589" y="2456597"/>
                  </a:cubicBezTo>
                  <a:cubicBezTo>
                    <a:pt x="3512220" y="2473924"/>
                    <a:pt x="3471323" y="2464619"/>
                    <a:pt x="3548418" y="2483892"/>
                  </a:cubicBezTo>
                  <a:cubicBezTo>
                    <a:pt x="3653051" y="2479343"/>
                    <a:pt x="3757871" y="2477982"/>
                    <a:pt x="3862317" y="2470245"/>
                  </a:cubicBezTo>
                  <a:cubicBezTo>
                    <a:pt x="3905336" y="2467059"/>
                    <a:pt x="3930556" y="2463692"/>
                    <a:pt x="3930556" y="2415654"/>
                  </a:cubicBezTo>
                  <a:lnTo>
                    <a:pt x="3916908" y="2402006"/>
                  </a:ln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" name="圖片 1">
              <a:extLst>
                <a:ext uri="{FF2B5EF4-FFF2-40B4-BE49-F238E27FC236}">
                  <a16:creationId xmlns:a16="http://schemas.microsoft.com/office/drawing/2014/main" xmlns="" id="{3E0C7DA0-02DC-0D10-A96C-5DE50A3D6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788" t="86514" r="-1428" b="112"/>
            <a:stretch/>
          </p:blipFill>
          <p:spPr>
            <a:xfrm>
              <a:off x="3958244" y="3208421"/>
              <a:ext cx="3875505" cy="364957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51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6287</TotalTime>
  <Words>1043</Words>
  <Application>Microsoft Office PowerPoint</Application>
  <PresentationFormat>寬螢幕</PresentationFormat>
  <Paragraphs>115</Paragraphs>
  <Slides>24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1" baseType="lpstr">
      <vt:lpstr>微軟正黑體</vt:lpstr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榕容</dc:creator>
  <cp:lastModifiedBy>Microsoft 帳戶</cp:lastModifiedBy>
  <cp:revision>327</cp:revision>
  <dcterms:created xsi:type="dcterms:W3CDTF">2023-10-19T02:32:34Z</dcterms:created>
  <dcterms:modified xsi:type="dcterms:W3CDTF">2024-02-06T02:36:23Z</dcterms:modified>
</cp:coreProperties>
</file>