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54" r:id="rId4"/>
    <p:sldId id="314" r:id="rId5"/>
    <p:sldId id="465" r:id="rId6"/>
    <p:sldId id="434" r:id="rId7"/>
    <p:sldId id="435" r:id="rId8"/>
    <p:sldId id="466" r:id="rId9"/>
    <p:sldId id="470" r:id="rId10"/>
    <p:sldId id="467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332" r:id="rId22"/>
    <p:sldId id="481" r:id="rId23"/>
    <p:sldId id="455" r:id="rId24"/>
    <p:sldId id="482" r:id="rId25"/>
  </p:sldIdLst>
  <p:sldSz cx="12192000" cy="6858000"/>
  <p:notesSz cx="6858000" cy="9144000"/>
  <p:embeddedFontLst>
    <p:embeddedFont>
      <p:font typeface="Wingdings 2" panose="05020102010507070707" pitchFamily="18" charset="2"/>
      <p:regular r:id="rId27"/>
    </p:embeddedFont>
    <p:embeddedFont>
      <p:font typeface="微軟正黑體" panose="020B0604030504040204" pitchFamily="34" charset="-120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、教學提醒" id="{4F946B15-324A-4196-B696-F71891FB5BF6}">
          <p14:sldIdLst>
            <p14:sldId id="354"/>
            <p14:sldId id="314"/>
          </p14:sldIdLst>
        </p14:section>
        <p14:section name="引起動機" id="{7501E63C-48D4-4D80-9110-2C8E3AA48674}">
          <p14:sldIdLst>
            <p14:sldId id="465"/>
            <p14:sldId id="434"/>
            <p14:sldId id="435"/>
          </p14:sldIdLst>
        </p14:section>
        <p14:section name="發展活動" id="{B1F7FFB4-106C-4C62-89ED-001E58D8E513}">
          <p14:sldIdLst>
            <p14:sldId id="466"/>
            <p14:sldId id="470"/>
            <p14:sldId id="467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332"/>
          </p14:sldIdLst>
        </p14:section>
        <p14:section name="統整活動" id="{59067A6D-A6F3-4711-B832-B705DA070D36}">
          <p14:sldIdLst>
            <p14:sldId id="481"/>
            <p14:sldId id="455"/>
          </p14:sldIdLst>
        </p14:section>
        <p14:section name="補充影片" id="{F7B5F44E-6A6B-4ECD-89FC-BFAB9ADD7CCE}">
          <p14:sldIdLst>
            <p14:sldId id="4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7F6"/>
    <a:srgbClr val="BEF0EF"/>
    <a:srgbClr val="008E87"/>
    <a:srgbClr val="00A199"/>
    <a:srgbClr val="DC6844"/>
    <a:srgbClr val="E6FAF9"/>
    <a:srgbClr val="E3F9F8"/>
    <a:srgbClr val="FFFFFF"/>
    <a:srgbClr val="CAF3F2"/>
    <a:srgbClr val="C14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3894" autoAdjust="0"/>
  </p:normalViewPr>
  <p:slideViewPr>
    <p:cSldViewPr snapToGrid="0">
      <p:cViewPr varScale="1">
        <p:scale>
          <a:sx n="94" d="100"/>
          <a:sy n="94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F515A-46EB-492A-B5DC-C342F180078B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D9284-B54F-474C-A997-4DE63711D9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82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D9284-B54F-474C-A997-4DE63711D95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013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64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485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388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06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510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56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21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教師可視時間調整小組組數。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教師發下</a:t>
            </a:r>
            <a:r>
              <a:rPr lang="en-US" altLang="zh-TW" dirty="0"/>
              <a:t>【</a:t>
            </a:r>
            <a:r>
              <a:rPr lang="zh-TW" altLang="en-US" dirty="0"/>
              <a:t>附件</a:t>
            </a:r>
            <a:r>
              <a:rPr lang="en-US" altLang="zh-TW" dirty="0"/>
              <a:t>IV-12 </a:t>
            </a:r>
            <a:r>
              <a:rPr lang="zh-TW" altLang="en-US" dirty="0"/>
              <a:t>交通事故情境演練</a:t>
            </a:r>
            <a:r>
              <a:rPr lang="en-US" altLang="zh-TW" dirty="0"/>
              <a:t>】</a:t>
            </a:r>
            <a:r>
              <a:rPr lang="zh-TW" altLang="en-US" dirty="0"/>
              <a:t>，情境一提供給第</a:t>
            </a:r>
            <a:r>
              <a:rPr lang="en-US" altLang="zh-TW" dirty="0"/>
              <a:t>1~3</a:t>
            </a:r>
            <a:r>
              <a:rPr lang="zh-TW" altLang="en-US" dirty="0"/>
              <a:t>組、情境二提供給第</a:t>
            </a:r>
            <a:r>
              <a:rPr lang="en-US" altLang="zh-TW" dirty="0"/>
              <a:t>4~5</a:t>
            </a:r>
            <a:r>
              <a:rPr lang="zh-TW" altLang="en-US" dirty="0"/>
              <a:t>組、情境三提供給第</a:t>
            </a:r>
            <a:r>
              <a:rPr lang="en-US" altLang="zh-TW" dirty="0"/>
              <a:t>6</a:t>
            </a:r>
            <a:r>
              <a:rPr lang="zh-TW" altLang="en-US" dirty="0"/>
              <a:t>組、情境四提供給第</a:t>
            </a:r>
            <a:r>
              <a:rPr lang="en-US" altLang="zh-TW" dirty="0"/>
              <a:t>7-8</a:t>
            </a:r>
            <a:r>
              <a:rPr lang="zh-TW" altLang="en-US" dirty="0"/>
              <a:t>組。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活動流程提醒：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</a:pPr>
            <a:r>
              <a:rPr lang="zh-TW" altLang="en-US" dirty="0"/>
              <a:t>學生撰寫臺詞：針對各題組現有的臺詞進行回答，如該題組無臺詞，需請同學自行創作臺詞與情境來回應題目問題。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AutoNum type="circleNumWdWhitePlain"/>
            </a:pPr>
            <a:r>
              <a:rPr lang="zh-TW" altLang="en-US" dirty="0"/>
              <a:t>學生表演排練：請同學指派角色，將題組上的臺詞及回應的臺詞進行排練。過程中不要只有唸臺詞，請加入情緒、肢體動作。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17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87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學生表演後，教師針對學生的表演進行討論，以加深學習印象或澄清錯誤之處：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學生的表演「正確」：教師可將「正確」的地方提出，或變成問題向其他學生提問。（例如：學生判斷事故情境中有人受傷不能動，所以不能移動車輛。教師可提問：「他們剛剛說了一個關鍵，所以不能移動車輛，請問他們剛剛說了什麼？」）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學生的表演「不正確」：教師可以針對學生的錯誤之處，請學生說出錯誤的地方，並補充正確做法。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04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835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49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提供教育部委託公共電視，依據本模組所製作的</a:t>
            </a:r>
            <a:r>
              <a:rPr lang="en-US" altLang="zh-TW" dirty="0"/>
              <a:t>【EP02 </a:t>
            </a:r>
            <a:r>
              <a:rPr lang="zh-TW" altLang="en-US" dirty="0"/>
              <a:t>開學日的意外</a:t>
            </a:r>
            <a:r>
              <a:rPr lang="en-US" altLang="zh-TW" dirty="0"/>
              <a:t>】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影片內容包含：做足準備再上路、安全「感」、「交」道好運、交通</a:t>
            </a:r>
            <a:r>
              <a:rPr lang="en-US" altLang="zh-TW" dirty="0"/>
              <a:t>LOHAS</a:t>
            </a:r>
            <a:r>
              <a:rPr lang="zh-TW" altLang="en-US" dirty="0"/>
              <a:t>，以及交通事故處理與四大簡易急救的應用的綜整概念。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https://youtu.be/yHP3hfcQcOc?si=UjvrzK7sWbrXp2uk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68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播放影片。影片時間：</a:t>
            </a:r>
            <a:r>
              <a:rPr lang="en-US" altLang="zh-TW" dirty="0"/>
              <a:t>02:13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https://www.youtube.com/watch?v=LlQaq9nCcT0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9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49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9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6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教師可視教學情形播放新聞影片補充，說明擺放警告牌後站在相對安全的位置的重要性</a:t>
            </a:r>
            <a:endParaRPr lang="en-US" altLang="zh-TW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教師點選右側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播放「國道發生車禍勿逗留！「</a:t>
            </a:r>
            <a:r>
              <a:rPr lang="en-US" altLang="zh-TW" dirty="0"/>
              <a:t>2</a:t>
            </a:r>
            <a:r>
              <a:rPr lang="zh-TW" altLang="en-US" dirty="0"/>
              <a:t>次事故」畫面解密超驚悚」影片。影片時間：</a:t>
            </a:r>
            <a:r>
              <a:rPr lang="en-US" altLang="zh-TW" dirty="0"/>
              <a:t>02:13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   影片連結：</a:t>
            </a:r>
            <a:r>
              <a:rPr lang="en-US" altLang="zh-TW" dirty="0"/>
              <a:t>https://www.youtube.com/watch?v=Ou0bBLHn-vc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83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175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5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28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25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40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137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3422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137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387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838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9392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38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02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392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998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814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247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4557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77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2039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6923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45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3822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9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326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594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180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99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35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5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18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136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42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996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29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8874-ACE3-4B39-ABC3-582E61DF61DE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C7409-ECD3-4C2E-87A6-B2E31CB7C4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88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F2425-ABE3-4E1F-8E10-986AE3EE0B00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30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334B-8964-4A4A-ABD4-02254D07AEE3}" type="datetimeFigureOut">
              <a:rPr lang="zh-TW" altLang="en-US" smtClean="0"/>
              <a:t>2024/2/4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13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inyurl.com/mr2yr8n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yHP3hfcQcOc?si=UjvrzK7sWbrXp2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Jgdnr4VL-w8" TargetMode="Externa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u0bBLHn-v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93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313170" y="429453"/>
            <a:ext cx="7605530" cy="1576202"/>
            <a:chOff x="2343711" y="429453"/>
            <a:chExt cx="6780032" cy="1576202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</a:t>
              </a:r>
              <a:r>
                <a:rPr lang="zh-TW" altLang="en-US" sz="4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劃</a:t>
              </a:r>
              <a:r>
                <a:rPr lang="en-US" altLang="zh-TW" sz="4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4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拍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」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237D7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劃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標示事故的位置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3D73C56C-9DAC-072E-2767-2B7FCC83D393}"/>
              </a:ext>
            </a:extLst>
          </p:cNvPr>
          <p:cNvSpPr txBox="1"/>
          <p:nvPr/>
        </p:nvSpPr>
        <p:spPr>
          <a:xfrm>
            <a:off x="3833026" y="2651508"/>
            <a:ext cx="61177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37D7F"/>
              </a:buClr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標繪汽車四個車角或輪胎，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237D7F"/>
              </a:buClr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並以三角形標示車輛行進方向。</a:t>
            </a: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xmlns="" id="{79B18DAA-B0C9-803F-6D1A-A0C4F33A15EF}"/>
              </a:ext>
            </a:extLst>
          </p:cNvPr>
          <p:cNvGrpSpPr/>
          <p:nvPr/>
        </p:nvGrpSpPr>
        <p:grpSpPr>
          <a:xfrm>
            <a:off x="1197002" y="3934395"/>
            <a:ext cx="4053477" cy="2082341"/>
            <a:chOff x="1197002" y="3934395"/>
            <a:chExt cx="4053477" cy="2082341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xmlns="" id="{1EB410E8-6D5D-F9E2-C067-F349655C1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2221" y="3934395"/>
              <a:ext cx="1988258" cy="2082341"/>
            </a:xfrm>
            <a:prstGeom prst="rect">
              <a:avLst/>
            </a:prstGeom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xmlns="" id="{791E309A-77A2-9F90-C2C6-BA019754E1FD}"/>
                </a:ext>
              </a:extLst>
            </p:cNvPr>
            <p:cNvSpPr/>
            <p:nvPr/>
          </p:nvSpPr>
          <p:spPr>
            <a:xfrm>
              <a:off x="1197002" y="4648102"/>
              <a:ext cx="22323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車角定位法</a:t>
              </a: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xmlns="" id="{991F9210-A157-0554-3B5F-90C3A398B982}"/>
              </a:ext>
            </a:extLst>
          </p:cNvPr>
          <p:cNvGrpSpPr/>
          <p:nvPr/>
        </p:nvGrpSpPr>
        <p:grpSpPr>
          <a:xfrm>
            <a:off x="6639717" y="3970936"/>
            <a:ext cx="4167537" cy="2088401"/>
            <a:chOff x="6639717" y="3970936"/>
            <a:chExt cx="4167537" cy="2088401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xmlns="" id="{5709B477-84D5-ED02-4077-394E0C897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9717" y="3970936"/>
              <a:ext cx="1940548" cy="2088401"/>
            </a:xfrm>
            <a:prstGeom prst="rect">
              <a:avLst/>
            </a:prstGeom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="" id="{5191391D-7CD4-D3B6-2EEB-DF4548E53403}"/>
                </a:ext>
              </a:extLst>
            </p:cNvPr>
            <p:cNvSpPr/>
            <p:nvPr/>
          </p:nvSpPr>
          <p:spPr>
            <a:xfrm>
              <a:off x="8574919" y="4648102"/>
              <a:ext cx="22323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車胎定位法</a:t>
              </a:r>
            </a:p>
          </p:txBody>
        </p:sp>
      </p:grpSp>
      <p:sp>
        <p:nvSpPr>
          <p:cNvPr id="57" name="矩形: 圓角 56">
            <a:extLst>
              <a:ext uri="{FF2B5EF4-FFF2-40B4-BE49-F238E27FC236}">
                <a16:creationId xmlns:a16="http://schemas.microsoft.com/office/drawing/2014/main" xmlns="" id="{14C04092-3275-4CA9-FC19-02DED06135F3}"/>
              </a:ext>
            </a:extLst>
          </p:cNvPr>
          <p:cNvSpPr/>
          <p:nvPr/>
        </p:nvSpPr>
        <p:spPr>
          <a:xfrm>
            <a:off x="2578434" y="2744548"/>
            <a:ext cx="1139355" cy="584775"/>
          </a:xfrm>
          <a:prstGeom prst="roundRect">
            <a:avLst/>
          </a:prstGeom>
          <a:solidFill>
            <a:srgbClr val="FEE05C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汽車</a:t>
            </a:r>
          </a:p>
        </p:txBody>
      </p:sp>
    </p:spTree>
    <p:extLst>
      <p:ext uri="{BB962C8B-B14F-4D97-AF65-F5344CB8AC3E}">
        <p14:creationId xmlns:p14="http://schemas.microsoft.com/office/powerpoint/2010/main" val="42567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313170" y="429453"/>
            <a:ext cx="7605530" cy="1576202"/>
            <a:chOff x="2343711" y="429453"/>
            <a:chExt cx="6780032" cy="1576202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「劃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拍」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237D7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劃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標示事故的位置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26A2B860-7496-57C2-5FAC-6B8C7589274D}"/>
              </a:ext>
            </a:extLst>
          </p:cNvPr>
          <p:cNvGrpSpPr/>
          <p:nvPr/>
        </p:nvGrpSpPr>
        <p:grpSpPr>
          <a:xfrm>
            <a:off x="2578434" y="2740408"/>
            <a:ext cx="7689871" cy="1081358"/>
            <a:chOff x="2578434" y="2740408"/>
            <a:chExt cx="7689871" cy="1081358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xmlns="" id="{3D73C56C-9DAC-072E-2767-2B7FCC83D393}"/>
                </a:ext>
              </a:extLst>
            </p:cNvPr>
            <p:cNvSpPr txBox="1"/>
            <p:nvPr/>
          </p:nvSpPr>
          <p:spPr>
            <a:xfrm>
              <a:off x="4150526" y="2740408"/>
              <a:ext cx="611777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7D7F"/>
                </a:buClr>
                <a:buSzTx/>
                <a:buFontTx/>
                <a:buNone/>
                <a:tabLst/>
                <a:defRPr/>
              </a:pP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標繪機車、自行車兩個輪胎半圓與手把的位置</a:t>
              </a: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xmlns="" id="{14C04092-3275-4CA9-FC19-02DED06135F3}"/>
                </a:ext>
              </a:extLst>
            </p:cNvPr>
            <p:cNvSpPr/>
            <p:nvPr/>
          </p:nvSpPr>
          <p:spPr>
            <a:xfrm>
              <a:off x="2578434" y="2744548"/>
              <a:ext cx="1546692" cy="1077218"/>
            </a:xfrm>
            <a:prstGeom prst="roundRect">
              <a:avLst/>
            </a:prstGeom>
            <a:solidFill>
              <a:srgbClr val="FEE05C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車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自行車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2DC10B72-4BBE-81BE-634A-886E8F8058C5}"/>
              </a:ext>
            </a:extLst>
          </p:cNvPr>
          <p:cNvGrpSpPr/>
          <p:nvPr/>
        </p:nvGrpSpPr>
        <p:grpSpPr>
          <a:xfrm rot="15256616">
            <a:off x="3683798" y="4307321"/>
            <a:ext cx="2013134" cy="1572083"/>
            <a:chOff x="6720866" y="4474277"/>
            <a:chExt cx="2339717" cy="170030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52E71F5B-0CF2-4730-0EA5-79C2FEB8D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0866" y="4474277"/>
              <a:ext cx="2261250" cy="1687500"/>
            </a:xfrm>
            <a:prstGeom prst="rect">
              <a:avLst/>
            </a:prstGeom>
          </p:spPr>
        </p:pic>
        <p:sp>
          <p:nvSpPr>
            <p:cNvPr id="8" name="弧形 7">
              <a:extLst>
                <a:ext uri="{FF2B5EF4-FFF2-40B4-BE49-F238E27FC236}">
                  <a16:creationId xmlns:a16="http://schemas.microsoft.com/office/drawing/2014/main" xmlns="" id="{BFEBD8BC-071D-612E-55DF-B7BDB802057D}"/>
                </a:ext>
              </a:extLst>
            </p:cNvPr>
            <p:cNvSpPr/>
            <p:nvPr/>
          </p:nvSpPr>
          <p:spPr>
            <a:xfrm rot="8131418">
              <a:off x="6745656" y="5376985"/>
              <a:ext cx="997476" cy="797600"/>
            </a:xfrm>
            <a:prstGeom prst="arc">
              <a:avLst/>
            </a:prstGeom>
            <a:ln w="57150">
              <a:solidFill>
                <a:srgbClr val="D965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弧形 8">
              <a:extLst>
                <a:ext uri="{FF2B5EF4-FFF2-40B4-BE49-F238E27FC236}">
                  <a16:creationId xmlns:a16="http://schemas.microsoft.com/office/drawing/2014/main" xmlns="" id="{25C1ED5E-FB2F-8E99-7F10-594EF512BC13}"/>
                </a:ext>
              </a:extLst>
            </p:cNvPr>
            <p:cNvSpPr/>
            <p:nvPr/>
          </p:nvSpPr>
          <p:spPr>
            <a:xfrm rot="8131418">
              <a:off x="8063109" y="5350693"/>
              <a:ext cx="997474" cy="797600"/>
            </a:xfrm>
            <a:prstGeom prst="arc">
              <a:avLst/>
            </a:prstGeom>
            <a:ln w="57150">
              <a:solidFill>
                <a:srgbClr val="D965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xmlns="" id="{085CFA0E-EF85-19EC-B440-C343639172AB}"/>
                </a:ext>
              </a:extLst>
            </p:cNvPr>
            <p:cNvCxnSpPr/>
            <p:nvPr/>
          </p:nvCxnSpPr>
          <p:spPr>
            <a:xfrm>
              <a:off x="6979203" y="4544279"/>
              <a:ext cx="222633" cy="110965"/>
            </a:xfrm>
            <a:prstGeom prst="line">
              <a:avLst/>
            </a:prstGeom>
            <a:ln w="57150">
              <a:solidFill>
                <a:srgbClr val="D965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xmlns="" id="{21EB0CAB-33DE-ABBF-A5CC-FA7D56F4103C}"/>
                </a:ext>
              </a:extLst>
            </p:cNvPr>
            <p:cNvCxnSpPr/>
            <p:nvPr/>
          </p:nvCxnSpPr>
          <p:spPr>
            <a:xfrm>
              <a:off x="7644609" y="4801869"/>
              <a:ext cx="240630" cy="102485"/>
            </a:xfrm>
            <a:prstGeom prst="line">
              <a:avLst/>
            </a:prstGeom>
            <a:ln w="57150">
              <a:solidFill>
                <a:srgbClr val="D965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486CE5EA-4CB5-8653-3FC3-B62D9F94D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318" y="4215199"/>
            <a:ext cx="2176954" cy="1865961"/>
          </a:xfrm>
          <a:prstGeom prst="rect">
            <a:avLst/>
          </a:prstGeom>
        </p:spPr>
      </p:pic>
      <p:sp>
        <p:nvSpPr>
          <p:cNvPr id="16" name="圓角矩形圖說文字 14">
            <a:extLst>
              <a:ext uri="{FF2B5EF4-FFF2-40B4-BE49-F238E27FC236}">
                <a16:creationId xmlns:a16="http://schemas.microsoft.com/office/drawing/2014/main" xmlns="" id="{2352A6B3-8756-769C-09A9-5CEE1D41FD0C}"/>
              </a:ext>
            </a:extLst>
          </p:cNvPr>
          <p:cNvSpPr/>
          <p:nvPr/>
        </p:nvSpPr>
        <p:spPr>
          <a:xfrm>
            <a:off x="6171614" y="4215199"/>
            <a:ext cx="5105531" cy="1286937"/>
          </a:xfrm>
          <a:prstGeom prst="wedgeRoundRectCallout">
            <a:avLst>
              <a:gd name="adj1" fmla="val -59904"/>
              <a:gd name="adj2" fmla="val 1245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若現場沒有蠟筆或粉筆，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可使用鑰匙或尖銳的石頭標繪。</a:t>
            </a:r>
          </a:p>
        </p:txBody>
      </p:sp>
    </p:spTree>
    <p:extLst>
      <p:ext uri="{BB962C8B-B14F-4D97-AF65-F5344CB8AC3E}">
        <p14:creationId xmlns:p14="http://schemas.microsoft.com/office/powerpoint/2010/main" val="19631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313170" y="429453"/>
            <a:ext cx="7605530" cy="1576202"/>
            <a:chOff x="2343711" y="429453"/>
            <a:chExt cx="6780032" cy="1576202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「劃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拍」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237D7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拍攝照片以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紀錄事故的位置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3D73C56C-9DAC-072E-2767-2B7FCC83D393}"/>
              </a:ext>
            </a:extLst>
          </p:cNvPr>
          <p:cNvSpPr txBox="1"/>
          <p:nvPr/>
        </p:nvSpPr>
        <p:spPr>
          <a:xfrm>
            <a:off x="2399929" y="2602704"/>
            <a:ext cx="88151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D7F"/>
              </a:buClr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事故現場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1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無人受傷，且車輛能行駛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D7F"/>
              </a:buClr>
              <a:buSzTx/>
              <a:buFontTx/>
              <a:buNone/>
              <a:tabLst/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可用拍照的方式，取代「劃」來紀錄位置。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2A8AC092-BC1C-7672-AC44-0CC724F5311C}"/>
              </a:ext>
            </a:extLst>
          </p:cNvPr>
          <p:cNvGrpSpPr/>
          <p:nvPr/>
        </p:nvGrpSpPr>
        <p:grpSpPr>
          <a:xfrm>
            <a:off x="1614361" y="4250644"/>
            <a:ext cx="8521218" cy="1794556"/>
            <a:chOff x="1079983" y="4276044"/>
            <a:chExt cx="8521218" cy="1794556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xmlns="" id="{BE296B4A-EC17-4526-306C-E48F9D8DE6C3}"/>
                </a:ext>
              </a:extLst>
            </p:cNvPr>
            <p:cNvGrpSpPr/>
            <p:nvPr/>
          </p:nvGrpSpPr>
          <p:grpSpPr>
            <a:xfrm>
              <a:off x="1968501" y="4276044"/>
              <a:ext cx="7632700" cy="1794556"/>
              <a:chOff x="868537" y="4200757"/>
              <a:chExt cx="7632700" cy="1794556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xmlns="" id="{CC6A68A9-A164-7E07-0F5F-866D16E386C3}"/>
                  </a:ext>
                </a:extLst>
              </p:cNvPr>
              <p:cNvSpPr/>
              <p:nvPr/>
            </p:nvSpPr>
            <p:spPr>
              <a:xfrm>
                <a:off x="3328819" y="4738035"/>
                <a:ext cx="1263061" cy="72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遠景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xmlns="" id="{B5FEEF05-50BD-B7C2-D5DD-8F824A2C3FB5}"/>
                  </a:ext>
                </a:extLst>
              </p:cNvPr>
              <p:cNvSpPr/>
              <p:nvPr/>
            </p:nvSpPr>
            <p:spPr>
              <a:xfrm>
                <a:off x="4889606" y="4738035"/>
                <a:ext cx="1263061" cy="72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中景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6495E613-CE8F-621A-5AAB-B818C9C0EF2F}"/>
                  </a:ext>
                </a:extLst>
              </p:cNvPr>
              <p:cNvSpPr/>
              <p:nvPr/>
            </p:nvSpPr>
            <p:spPr>
              <a:xfrm>
                <a:off x="6450393" y="4734157"/>
                <a:ext cx="1263061" cy="72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近景</a:t>
                </a: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xmlns="" id="{4622002C-E602-8683-7A2D-92D2C9AEB0E9}"/>
                  </a:ext>
                </a:extLst>
              </p:cNvPr>
              <p:cNvSpPr/>
              <p:nvPr/>
            </p:nvSpPr>
            <p:spPr>
              <a:xfrm>
                <a:off x="868537" y="4200757"/>
                <a:ext cx="7632700" cy="17945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xmlns="" id="{1DE1D7C9-70AC-AA86-2B87-9709809D19A3}"/>
                  </a:ext>
                </a:extLst>
              </p:cNvPr>
              <p:cNvSpPr/>
              <p:nvPr/>
            </p:nvSpPr>
            <p:spPr>
              <a:xfrm>
                <a:off x="1539535" y="4518962"/>
                <a:ext cx="1263061" cy="1218701"/>
              </a:xfrm>
              <a:prstGeom prst="roundRect">
                <a:avLst/>
              </a:prstGeom>
              <a:solidFill>
                <a:srgbClr val="FEE05C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32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拍攝</a:t>
                </a:r>
                <a:endPara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32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重點</a:t>
                </a:r>
                <a:endPara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xmlns="" id="{4EF43873-380A-9566-7EF1-7096CFA9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983" y="4357956"/>
              <a:ext cx="1571136" cy="1630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6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313170" y="429453"/>
            <a:ext cx="7605530" cy="1576202"/>
            <a:chOff x="2343711" y="429453"/>
            <a:chExt cx="6780032" cy="1576202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「劃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拍」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237D7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拍攝照片以紀錄事故的位置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遠景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498BC97-F228-29B7-AEC0-F493E6703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741" y="2759566"/>
            <a:ext cx="4187951" cy="312945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EFDCFDE-E440-508D-A67B-352C7E555EC0}"/>
              </a:ext>
            </a:extLst>
          </p:cNvPr>
          <p:cNvSpPr/>
          <p:nvPr/>
        </p:nvSpPr>
        <p:spPr>
          <a:xfrm>
            <a:off x="1379372" y="3001879"/>
            <a:ext cx="50362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AutoNum type="circleNumWdWhitePlain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拍攝前、後方全景。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Wingdings" panose="05000000000000000000" pitchFamily="2" charset="2"/>
              <a:buAutoNum type="circleNumWdWhitePlain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拍攝照片須包含：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79500" indent="-514350">
              <a:buFont typeface="+mj-lt"/>
              <a:buAutoNum type="alphaU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道路標線。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79500" indent="-514350">
              <a:buFont typeface="+mj-lt"/>
              <a:buAutoNum type="alphaU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事故車輛與周邊設施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如號誌、電線桿等不易變動的物品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D74FA28-1749-35E3-7903-E2D4612FD718}"/>
              </a:ext>
            </a:extLst>
          </p:cNvPr>
          <p:cNvSpPr/>
          <p:nvPr/>
        </p:nvSpPr>
        <p:spPr>
          <a:xfrm>
            <a:off x="5222701" y="5987763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圖片來源：教育部國民及學前教育署交通安全補充教材手冊高中篇-機車騎乘安全篇</a:t>
            </a:r>
          </a:p>
        </p:txBody>
      </p:sp>
    </p:spTree>
    <p:extLst>
      <p:ext uri="{BB962C8B-B14F-4D97-AF65-F5344CB8AC3E}">
        <p14:creationId xmlns:p14="http://schemas.microsoft.com/office/powerpoint/2010/main" val="3210463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313170" y="429453"/>
            <a:ext cx="7605530" cy="1576202"/>
            <a:chOff x="2343711" y="429453"/>
            <a:chExt cx="6780032" cy="1576202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「劃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拍」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237D7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拍攝照片以紀錄事故的位置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景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EFDCFDE-E440-508D-A67B-352C7E555EC0}"/>
              </a:ext>
            </a:extLst>
          </p:cNvPr>
          <p:cNvSpPr/>
          <p:nvPr/>
        </p:nvSpPr>
        <p:spPr>
          <a:xfrm>
            <a:off x="1379372" y="3069644"/>
            <a:ext cx="4234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拍攝事故現場車輛的相對位置。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D74FA28-1749-35E3-7903-E2D4612FD718}"/>
              </a:ext>
            </a:extLst>
          </p:cNvPr>
          <p:cNvSpPr/>
          <p:nvPr/>
        </p:nvSpPr>
        <p:spPr>
          <a:xfrm>
            <a:off x="5222701" y="5987763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圖片來源：教育部國民及學前教育署交通安全補充教材手冊高中篇-機車騎乘安全篇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9F93D742-CB6B-D2E6-8E84-307E19180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2" y="2691197"/>
            <a:ext cx="4348744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09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313170" y="429453"/>
            <a:ext cx="7605530" cy="1576202"/>
            <a:chOff x="2343711" y="429453"/>
            <a:chExt cx="6780032" cy="1576202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「劃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拍」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237D7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拍攝照片以紀錄事故的位置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近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景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EFDCFDE-E440-508D-A67B-352C7E555EC0}"/>
              </a:ext>
            </a:extLst>
          </p:cNvPr>
          <p:cNvSpPr/>
          <p:nvPr/>
        </p:nvSpPr>
        <p:spPr>
          <a:xfrm>
            <a:off x="1379371" y="3069644"/>
            <a:ext cx="45134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拍攝碰撞點、車損部位及掉落物等照片。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D74FA28-1749-35E3-7903-E2D4612FD718}"/>
              </a:ext>
            </a:extLst>
          </p:cNvPr>
          <p:cNvSpPr/>
          <p:nvPr/>
        </p:nvSpPr>
        <p:spPr>
          <a:xfrm>
            <a:off x="5222701" y="5987763"/>
            <a:ext cx="58124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圖片來源：教育部國民及學前教育署交通安全補充教材手冊高中篇-機車騎乘安全篇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689808F-E2B1-5F9F-BA76-B6BA433D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664" y="2745270"/>
            <a:ext cx="4688546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2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A48E970-9A8F-14C2-F8B3-677B1A122587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427DB9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移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移動車輛以紓解道路狀況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863FBD99-1B54-1C9B-3AF6-A975475FBF72}"/>
              </a:ext>
            </a:extLst>
          </p:cNvPr>
          <p:cNvGrpSpPr/>
          <p:nvPr/>
        </p:nvGrpSpPr>
        <p:grpSpPr>
          <a:xfrm>
            <a:off x="2694170" y="429453"/>
            <a:ext cx="6780032" cy="1212311"/>
            <a:chOff x="2343711" y="429453"/>
            <a:chExt cx="6780032" cy="1212311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20AA8349-E776-AE61-0895-DA89943481B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xmlns="" id="{6391527A-46EC-AE4C-7FDE-4DE903587490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18" name="Freeform 11">
                  <a:extLst>
                    <a:ext uri="{FF2B5EF4-FFF2-40B4-BE49-F238E27FC236}">
                      <a16:creationId xmlns:a16="http://schemas.microsoft.com/office/drawing/2014/main" xmlns="" id="{E43296CF-76DF-868D-8057-93984A15300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19" name="TextBox 12">
                  <a:extLst>
                    <a:ext uri="{FF2B5EF4-FFF2-40B4-BE49-F238E27FC236}">
                      <a16:creationId xmlns:a16="http://schemas.microsoft.com/office/drawing/2014/main" xmlns="" id="{1CA80D98-3D71-64DE-C675-3AC6EB3F24E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889BA48A-1BDD-FE21-6D56-6A3DCD5FD6AE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16" name="Freeform 14">
                  <a:extLst>
                    <a:ext uri="{FF2B5EF4-FFF2-40B4-BE49-F238E27FC236}">
                      <a16:creationId xmlns:a16="http://schemas.microsoft.com/office/drawing/2014/main" xmlns="" id="{B9071CBF-C189-C0BB-4256-01F31D25D11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17" name="TextBox 15">
                  <a:extLst>
                    <a:ext uri="{FF2B5EF4-FFF2-40B4-BE49-F238E27FC236}">
                      <a16:creationId xmlns:a16="http://schemas.microsoft.com/office/drawing/2014/main" xmlns="" id="{708DF6CB-5B32-9F5E-EE65-C94CB240DB04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xmlns="" id="{BB940DA8-3ABE-FFDE-D62E-88B24A9ACD2A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「移」</a:t>
              </a: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92FB12A9-648F-7921-A902-C940FDB9333F}"/>
              </a:ext>
            </a:extLst>
          </p:cNvPr>
          <p:cNvSpPr txBox="1"/>
          <p:nvPr/>
        </p:nvSpPr>
        <p:spPr>
          <a:xfrm>
            <a:off x="2399929" y="2602704"/>
            <a:ext cx="8815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D7F"/>
              </a:buClr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事故現場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能否移動車輛的判斷條件：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DE618EF2-152B-2FF8-DB78-A1356117CC0D}"/>
              </a:ext>
            </a:extLst>
          </p:cNvPr>
          <p:cNvSpPr/>
          <p:nvPr/>
        </p:nvSpPr>
        <p:spPr>
          <a:xfrm>
            <a:off x="1228428" y="4410698"/>
            <a:ext cx="47024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EE05C"/>
              </a:buClr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無人傷亡，車輛能行駛。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Clr>
                <a:srgbClr val="FEE05C"/>
              </a:buClr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有人受傷但當事人皆同意移車。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1360FBB0-C3B5-EE41-A98A-D98D6FFED5B9}"/>
              </a:ext>
            </a:extLst>
          </p:cNvPr>
          <p:cNvSpPr/>
          <p:nvPr/>
        </p:nvSpPr>
        <p:spPr>
          <a:xfrm>
            <a:off x="6224342" y="4410698"/>
            <a:ext cx="47392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EE05C"/>
              </a:buClr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有人死亡。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Clr>
                <a:srgbClr val="FEE05C"/>
              </a:buClr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有人受傷但當事人不同意移車。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Clr>
                <a:srgbClr val="FEE05C"/>
              </a:buClr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無人傷亡，車輛無法行駛。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xmlns="" id="{BB5592E2-4E1E-4AB9-02CC-2384A3FC8A9C}"/>
              </a:ext>
            </a:extLst>
          </p:cNvPr>
          <p:cNvSpPr/>
          <p:nvPr/>
        </p:nvSpPr>
        <p:spPr>
          <a:xfrm>
            <a:off x="2373773" y="3407318"/>
            <a:ext cx="2044366" cy="720001"/>
          </a:xfrm>
          <a:prstGeom prst="roundRect">
            <a:avLst/>
          </a:prstGeom>
          <a:solidFill>
            <a:srgbClr val="FEE05C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可以移動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xmlns="" id="{205D58FB-C72F-3365-6E76-A76464623FB2}"/>
              </a:ext>
            </a:extLst>
          </p:cNvPr>
          <p:cNvSpPr/>
          <p:nvPr/>
        </p:nvSpPr>
        <p:spPr>
          <a:xfrm>
            <a:off x="7283619" y="3416249"/>
            <a:ext cx="2425364" cy="720001"/>
          </a:xfrm>
          <a:prstGeom prst="roundRect">
            <a:avLst/>
          </a:prstGeom>
          <a:solidFill>
            <a:srgbClr val="FEE05C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不可以移動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5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44" grpId="0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1D3E051-42B8-9C6A-FCA1-42A3B3D6D2A5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C14F75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等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等待救護人員、警察到場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863FBD99-1B54-1C9B-3AF6-A975475FBF72}"/>
              </a:ext>
            </a:extLst>
          </p:cNvPr>
          <p:cNvGrpSpPr/>
          <p:nvPr/>
        </p:nvGrpSpPr>
        <p:grpSpPr>
          <a:xfrm>
            <a:off x="2694170" y="429453"/>
            <a:ext cx="6780032" cy="1212311"/>
            <a:chOff x="2343711" y="429453"/>
            <a:chExt cx="6780032" cy="1212311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20AA8349-E776-AE61-0895-DA89943481B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xmlns="" id="{6391527A-46EC-AE4C-7FDE-4DE903587490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18" name="Freeform 11">
                  <a:extLst>
                    <a:ext uri="{FF2B5EF4-FFF2-40B4-BE49-F238E27FC236}">
                      <a16:creationId xmlns:a16="http://schemas.microsoft.com/office/drawing/2014/main" xmlns="" id="{E43296CF-76DF-868D-8057-93984A15300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19" name="TextBox 12">
                  <a:extLst>
                    <a:ext uri="{FF2B5EF4-FFF2-40B4-BE49-F238E27FC236}">
                      <a16:creationId xmlns:a16="http://schemas.microsoft.com/office/drawing/2014/main" xmlns="" id="{1CA80D98-3D71-64DE-C675-3AC6EB3F24E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889BA48A-1BDD-FE21-6D56-6A3DCD5FD6AE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16" name="Freeform 14">
                  <a:extLst>
                    <a:ext uri="{FF2B5EF4-FFF2-40B4-BE49-F238E27FC236}">
                      <a16:creationId xmlns:a16="http://schemas.microsoft.com/office/drawing/2014/main" xmlns="" id="{B9071CBF-C189-C0BB-4256-01F31D25D11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17" name="TextBox 15">
                  <a:extLst>
                    <a:ext uri="{FF2B5EF4-FFF2-40B4-BE49-F238E27FC236}">
                      <a16:creationId xmlns:a16="http://schemas.microsoft.com/office/drawing/2014/main" xmlns="" id="{708DF6CB-5B32-9F5E-EE65-C94CB240DB04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xmlns="" id="{BB940DA8-3ABE-FFDE-D62E-88B24A9ACD2A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「移」</a:t>
              </a: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92FB12A9-648F-7921-A902-C940FDB9333F}"/>
              </a:ext>
            </a:extLst>
          </p:cNvPr>
          <p:cNvSpPr txBox="1"/>
          <p:nvPr/>
        </p:nvSpPr>
        <p:spPr>
          <a:xfrm>
            <a:off x="2399929" y="2602704"/>
            <a:ext cx="88151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237D7F"/>
              </a:buClr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仔細確認填寫事項再簽名，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237D7F"/>
              </a:buClr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並索取道路交通事故當事人登記聯單。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D150A949-106B-0735-96A3-7CF1C9D366EE}"/>
              </a:ext>
            </a:extLst>
          </p:cNvPr>
          <p:cNvGrpSpPr/>
          <p:nvPr/>
        </p:nvGrpSpPr>
        <p:grpSpPr>
          <a:xfrm>
            <a:off x="1736091" y="4026612"/>
            <a:ext cx="8220710" cy="1794556"/>
            <a:chOff x="1494791" y="4005282"/>
            <a:chExt cx="8220710" cy="17945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4285B57-C435-3167-830B-B60FA0BCE02B}"/>
                </a:ext>
              </a:extLst>
            </p:cNvPr>
            <p:cNvSpPr/>
            <p:nvPr/>
          </p:nvSpPr>
          <p:spPr>
            <a:xfrm>
              <a:off x="2399929" y="4005282"/>
              <a:ext cx="7315572" cy="17945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09B75851-5B93-881A-A686-E04E07CA2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791" y="4052012"/>
              <a:ext cx="1571136" cy="1630732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xmlns="" id="{E964BA68-6C85-02A4-F6FF-EFE927BA8438}"/>
                </a:ext>
              </a:extLst>
            </p:cNvPr>
            <p:cNvSpPr txBox="1"/>
            <p:nvPr/>
          </p:nvSpPr>
          <p:spPr>
            <a:xfrm>
              <a:off x="3210578" y="4210062"/>
              <a:ext cx="630386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記得檢查聯單上有以下資訊：</a:t>
              </a:r>
              <a:endPara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514350" indent="-514350">
                <a:buFont typeface="Wingdings" panose="05000000000000000000" pitchFamily="2" charset="2"/>
                <a:buAutoNum type="circleNumWdWhitePlain"/>
              </a:pP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警員姓名。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514350" indent="-514350">
                <a:buFont typeface="Wingdings" panose="05000000000000000000" pitchFamily="2" charset="2"/>
                <a:buAutoNum type="circleNumWdWhitePlain"/>
              </a:pP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警員所屬派出所</a:t>
              </a:r>
              <a:r>
                <a:rPr lang="en-US" altLang="zh-TW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分局名稱</a:t>
              </a:r>
              <a:r>
                <a:rPr lang="en-US" altLang="zh-TW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1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CEF6F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xmlns="" id="{098CF4CF-0B3D-47DD-0EC3-34E960B14473}"/>
              </a:ext>
            </a:extLst>
          </p:cNvPr>
          <p:cNvSpPr/>
          <p:nvPr/>
        </p:nvSpPr>
        <p:spPr>
          <a:xfrm>
            <a:off x="850900" y="1016000"/>
            <a:ext cx="10414000" cy="4991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00536" y="3430015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C1B22FE-6BAF-2B7C-407E-27D38BED3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43" y="3337499"/>
            <a:ext cx="3590855" cy="362743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7DFAB1A-9756-73D4-1C46-C9E9A5B3C580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發展活動│活動三：情境劇演練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FA789F57-2AFE-4525-1E52-71D4BD60A050}"/>
              </a:ext>
            </a:extLst>
          </p:cNvPr>
          <p:cNvGrpSpPr/>
          <p:nvPr/>
        </p:nvGrpSpPr>
        <p:grpSpPr>
          <a:xfrm>
            <a:off x="1568736" y="381734"/>
            <a:ext cx="9135834" cy="1212311"/>
            <a:chOff x="1060343" y="429453"/>
            <a:chExt cx="6297327" cy="121231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FFFBDCE5-7935-F6F0-4271-9EAF7B43BA40}"/>
                </a:ext>
              </a:extLst>
            </p:cNvPr>
            <p:cNvGrpSpPr/>
            <p:nvPr/>
          </p:nvGrpSpPr>
          <p:grpSpPr>
            <a:xfrm>
              <a:off x="1060343" y="429453"/>
              <a:ext cx="6297327" cy="1212311"/>
              <a:chOff x="4005846" y="248433"/>
              <a:chExt cx="4087055" cy="1022895"/>
            </a:xfrm>
          </p:grpSpPr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xmlns="" id="{F3E73361-717A-87D0-E34A-A7890E21760D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3982280" cy="918120"/>
                <a:chOff x="0" y="-28575"/>
                <a:chExt cx="1048831" cy="241810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xmlns="" id="{E3875C25-C6F8-B8CB-FF33-060466E479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48831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0F5DD290-70AF-8CE4-8151-F4C2AE09D0AB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13">
                <a:extLst>
                  <a:ext uri="{FF2B5EF4-FFF2-40B4-BE49-F238E27FC236}">
                    <a16:creationId xmlns:a16="http://schemas.microsoft.com/office/drawing/2014/main" xmlns="" id="{85342AD7-4D94-1F23-0032-15384304F269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4022896" cy="918120"/>
                <a:chOff x="0" y="-28575"/>
                <a:chExt cx="1059528" cy="241810"/>
              </a:xfrm>
            </p:grpSpPr>
            <p:sp>
              <p:nvSpPr>
                <p:cNvPr id="9" name="Freeform 14">
                  <a:extLst>
                    <a:ext uri="{FF2B5EF4-FFF2-40B4-BE49-F238E27FC236}">
                      <a16:creationId xmlns:a16="http://schemas.microsoft.com/office/drawing/2014/main" xmlns="" id="{9007FB78-0234-800A-04B1-1AA6DD0C25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59528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11" name="TextBox 15">
                  <a:extLst>
                    <a:ext uri="{FF2B5EF4-FFF2-40B4-BE49-F238E27FC236}">
                      <a16:creationId xmlns:a16="http://schemas.microsoft.com/office/drawing/2014/main" xmlns="" id="{B16FD7ED-8E8F-EA8B-84CC-215A24370F1C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5B2A90B1-3123-AEFD-74CD-0F83993E5CCB}"/>
                </a:ext>
              </a:extLst>
            </p:cNvPr>
            <p:cNvSpPr txBox="1"/>
            <p:nvPr/>
          </p:nvSpPr>
          <p:spPr>
            <a:xfrm>
              <a:off x="1159198" y="682216"/>
              <a:ext cx="5961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「交通事故情境演練」小組活動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(1/3)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DADD1494-193E-21C4-E2F3-38D2CD44993B}"/>
              </a:ext>
            </a:extLst>
          </p:cNvPr>
          <p:cNvSpPr txBox="1"/>
          <p:nvPr/>
        </p:nvSpPr>
        <p:spPr>
          <a:xfrm>
            <a:off x="1542627" y="1769583"/>
            <a:ext cx="8648837" cy="26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全班最多分為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組。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每組領取一份劇本。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小組閱讀劇本後，運用前面學習的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1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交通事故處理流程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，及健體學習過的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1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急救觀念、做法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，將劇本中的情節表演出來。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xmlns="" id="{9DF486C3-5D0A-52F9-BEFA-D3EAA57C061C}"/>
              </a:ext>
            </a:extLst>
          </p:cNvPr>
          <p:cNvGrpSpPr/>
          <p:nvPr/>
        </p:nvGrpSpPr>
        <p:grpSpPr>
          <a:xfrm>
            <a:off x="1815519" y="4520470"/>
            <a:ext cx="7042972" cy="1104628"/>
            <a:chOff x="2849477" y="4441953"/>
            <a:chExt cx="7042972" cy="1104628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xmlns="" id="{4EA65B8C-1F2B-E4AE-BD5B-5D2BD6DA0585}"/>
                </a:ext>
              </a:extLst>
            </p:cNvPr>
            <p:cNvGrpSpPr/>
            <p:nvPr/>
          </p:nvGrpSpPr>
          <p:grpSpPr>
            <a:xfrm>
              <a:off x="4733407" y="4441953"/>
              <a:ext cx="1656274" cy="1104628"/>
              <a:chOff x="2179806" y="716115"/>
              <a:chExt cx="1904914" cy="1169845"/>
            </a:xfrm>
          </p:grpSpPr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xmlns="" id="{3DB07AB3-EC1E-1CBD-E805-C15C29BA007B}"/>
                  </a:ext>
                </a:extLst>
              </p:cNvPr>
              <p:cNvSpPr/>
              <p:nvPr/>
            </p:nvSpPr>
            <p:spPr>
              <a:xfrm>
                <a:off x="2179806" y="716115"/>
                <a:ext cx="1904914" cy="1169845"/>
              </a:xfrm>
              <a:prstGeom prst="roundRect">
                <a:avLst/>
              </a:prstGeom>
              <a:solidFill>
                <a:srgbClr val="FFE15D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矩形: 圓角 4">
                <a:extLst>
                  <a:ext uri="{FF2B5EF4-FFF2-40B4-BE49-F238E27FC236}">
                    <a16:creationId xmlns:a16="http://schemas.microsoft.com/office/drawing/2014/main" xmlns="" id="{76DC0BC3-6CAE-81B7-9D49-470D8F506011}"/>
                  </a:ext>
                </a:extLst>
              </p:cNvPr>
              <p:cNvSpPr txBox="1"/>
              <p:nvPr/>
            </p:nvSpPr>
            <p:spPr>
              <a:xfrm>
                <a:off x="2236913" y="773222"/>
                <a:ext cx="1790700" cy="10556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00" tIns="0" rIns="108000" bIns="108000" numCol="1" spcCol="1270" anchor="b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STEP2</a:t>
                </a:r>
              </a:p>
              <a:p>
                <a:pPr marL="0" marR="0" lvl="0" indent="0" algn="ctr" defTabSz="10668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撰寫臺詞</a:t>
                </a:r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xmlns="" id="{5DE789CC-649F-4292-0432-DD7CE6093DD8}"/>
                </a:ext>
              </a:extLst>
            </p:cNvPr>
            <p:cNvGrpSpPr/>
            <p:nvPr/>
          </p:nvGrpSpPr>
          <p:grpSpPr>
            <a:xfrm>
              <a:off x="2849477" y="4441996"/>
              <a:ext cx="1656762" cy="1088134"/>
              <a:chOff x="1927" y="724850"/>
              <a:chExt cx="1905475" cy="1152377"/>
            </a:xfrm>
          </p:grpSpPr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xmlns="" id="{C511B5AC-26B4-9540-FBCB-80A09C9CE1C4}"/>
                  </a:ext>
                </a:extLst>
              </p:cNvPr>
              <p:cNvSpPr/>
              <p:nvPr/>
            </p:nvSpPr>
            <p:spPr>
              <a:xfrm>
                <a:off x="1927" y="724850"/>
                <a:ext cx="1905475" cy="1152377"/>
              </a:xfrm>
              <a:prstGeom prst="roundRect">
                <a:avLst/>
              </a:prstGeom>
              <a:solidFill>
                <a:srgbClr val="FFE15D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矩形: 圓角 4">
                <a:extLst>
                  <a:ext uri="{FF2B5EF4-FFF2-40B4-BE49-F238E27FC236}">
                    <a16:creationId xmlns:a16="http://schemas.microsoft.com/office/drawing/2014/main" xmlns="" id="{91403715-76AD-50BB-F56D-0AA80ADCEB07}"/>
                  </a:ext>
                </a:extLst>
              </p:cNvPr>
              <p:cNvSpPr txBox="1"/>
              <p:nvPr/>
            </p:nvSpPr>
            <p:spPr>
              <a:xfrm>
                <a:off x="58181" y="781104"/>
                <a:ext cx="1792967" cy="103986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00" tIns="0" rIns="108000" bIns="108000" numCol="1" spcCol="1270" anchor="b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STEP1</a:t>
                </a:r>
              </a:p>
              <a:p>
                <a:pPr marL="0" marR="0" lvl="0" indent="0" algn="ctr" defTabSz="10668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閱讀劇本</a:t>
                </a:r>
              </a:p>
            </p:txBody>
          </p:sp>
        </p:grp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xmlns="" id="{595D4886-F611-EFF1-85B4-C24524703EE3}"/>
                </a:ext>
              </a:extLst>
            </p:cNvPr>
            <p:cNvGrpSpPr/>
            <p:nvPr/>
          </p:nvGrpSpPr>
          <p:grpSpPr>
            <a:xfrm>
              <a:off x="6616849" y="4441953"/>
              <a:ext cx="1524216" cy="1088134"/>
              <a:chOff x="4357124" y="724850"/>
              <a:chExt cx="1753031" cy="1152377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xmlns="" id="{36A7515D-7EFE-7C51-30A6-DD8CACAD355E}"/>
                  </a:ext>
                </a:extLst>
              </p:cNvPr>
              <p:cNvSpPr/>
              <p:nvPr/>
            </p:nvSpPr>
            <p:spPr>
              <a:xfrm>
                <a:off x="4357124" y="724850"/>
                <a:ext cx="1753031" cy="1152377"/>
              </a:xfrm>
              <a:prstGeom prst="roundRect">
                <a:avLst/>
              </a:prstGeom>
              <a:solidFill>
                <a:srgbClr val="FFE15D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矩形: 圓角 4">
                <a:extLst>
                  <a:ext uri="{FF2B5EF4-FFF2-40B4-BE49-F238E27FC236}">
                    <a16:creationId xmlns:a16="http://schemas.microsoft.com/office/drawing/2014/main" xmlns="" id="{8E1247D0-7FD7-AB7B-5B11-D735FF35BF8B}"/>
                  </a:ext>
                </a:extLst>
              </p:cNvPr>
              <p:cNvSpPr txBox="1"/>
              <p:nvPr/>
            </p:nvSpPr>
            <p:spPr>
              <a:xfrm>
                <a:off x="4413378" y="781104"/>
                <a:ext cx="1640523" cy="103986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00" tIns="0" rIns="108000" bIns="108000" numCol="1" spcCol="1270" anchor="b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STEP3</a:t>
                </a:r>
              </a:p>
              <a:p>
                <a:pPr marL="0" marR="0" lvl="0" indent="0" algn="ctr" defTabSz="10668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排練</a:t>
                </a: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xmlns="" id="{FF05B6AA-8665-B13C-72EB-D0DD7B4E99D0}"/>
                </a:ext>
              </a:extLst>
            </p:cNvPr>
            <p:cNvGrpSpPr/>
            <p:nvPr/>
          </p:nvGrpSpPr>
          <p:grpSpPr>
            <a:xfrm>
              <a:off x="8368233" y="4441953"/>
              <a:ext cx="1524216" cy="1071649"/>
              <a:chOff x="6352907" y="733579"/>
              <a:chExt cx="1753031" cy="1134919"/>
            </a:xfrm>
          </p:grpSpPr>
          <p:sp>
            <p:nvSpPr>
              <p:cNvPr id="29" name="矩形: 圓角 28">
                <a:extLst>
                  <a:ext uri="{FF2B5EF4-FFF2-40B4-BE49-F238E27FC236}">
                    <a16:creationId xmlns:a16="http://schemas.microsoft.com/office/drawing/2014/main" xmlns="" id="{A6262265-30D6-4519-8C47-6332CEF94CC1}"/>
                  </a:ext>
                </a:extLst>
              </p:cNvPr>
              <p:cNvSpPr/>
              <p:nvPr/>
            </p:nvSpPr>
            <p:spPr>
              <a:xfrm>
                <a:off x="6352907" y="733579"/>
                <a:ext cx="1753031" cy="1134919"/>
              </a:xfrm>
              <a:prstGeom prst="roundRect">
                <a:avLst/>
              </a:prstGeom>
              <a:solidFill>
                <a:srgbClr val="FFE15D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矩形: 圓角 4">
                <a:extLst>
                  <a:ext uri="{FF2B5EF4-FFF2-40B4-BE49-F238E27FC236}">
                    <a16:creationId xmlns:a16="http://schemas.microsoft.com/office/drawing/2014/main" xmlns="" id="{D6464939-FFF8-750F-E0B2-40FE820E1752}"/>
                  </a:ext>
                </a:extLst>
              </p:cNvPr>
              <p:cNvSpPr txBox="1"/>
              <p:nvPr/>
            </p:nvSpPr>
            <p:spPr>
              <a:xfrm>
                <a:off x="6408309" y="788981"/>
                <a:ext cx="1642227" cy="102411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00" tIns="0" rIns="108000" bIns="108000" numCol="1" spcCol="1270" anchor="b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STEP4</a:t>
                </a:r>
              </a:p>
              <a:p>
                <a:pPr marL="0" marR="0" lvl="0" indent="0" algn="ctr" defTabSz="10668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演出</a:t>
                </a:r>
              </a:p>
            </p:txBody>
          </p:sp>
        </p:grpSp>
        <p:sp>
          <p:nvSpPr>
            <p:cNvPr id="31" name="箭號: 向右 30">
              <a:extLst>
                <a:ext uri="{FF2B5EF4-FFF2-40B4-BE49-F238E27FC236}">
                  <a16:creationId xmlns:a16="http://schemas.microsoft.com/office/drawing/2014/main" xmlns="" id="{297C2A48-9DFB-1FF5-3FF1-D886E8B0D329}"/>
                </a:ext>
              </a:extLst>
            </p:cNvPr>
            <p:cNvSpPr/>
            <p:nvPr/>
          </p:nvSpPr>
          <p:spPr>
            <a:xfrm>
              <a:off x="4392197" y="4784919"/>
              <a:ext cx="469103" cy="334689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" name="箭號: 向右 31">
              <a:extLst>
                <a:ext uri="{FF2B5EF4-FFF2-40B4-BE49-F238E27FC236}">
                  <a16:creationId xmlns:a16="http://schemas.microsoft.com/office/drawing/2014/main" xmlns="" id="{B4B614CF-F703-7EE5-0946-EA648B4BA925}"/>
                </a:ext>
              </a:extLst>
            </p:cNvPr>
            <p:cNvSpPr/>
            <p:nvPr/>
          </p:nvSpPr>
          <p:spPr>
            <a:xfrm>
              <a:off x="6279103" y="4781769"/>
              <a:ext cx="469103" cy="334689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3" name="箭號: 向右 32">
              <a:extLst>
                <a:ext uri="{FF2B5EF4-FFF2-40B4-BE49-F238E27FC236}">
                  <a16:creationId xmlns:a16="http://schemas.microsoft.com/office/drawing/2014/main" xmlns="" id="{1703D7B7-7D1E-EA67-CA06-8A9E3237317D}"/>
                </a:ext>
              </a:extLst>
            </p:cNvPr>
            <p:cNvSpPr/>
            <p:nvPr/>
          </p:nvSpPr>
          <p:spPr>
            <a:xfrm>
              <a:off x="8049324" y="4779039"/>
              <a:ext cx="469103" cy="334689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720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CEF6F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xmlns="" id="{098CF4CF-0B3D-47DD-0EC3-34E960B14473}"/>
              </a:ext>
            </a:extLst>
          </p:cNvPr>
          <p:cNvSpPr/>
          <p:nvPr/>
        </p:nvSpPr>
        <p:spPr>
          <a:xfrm>
            <a:off x="812800" y="1015999"/>
            <a:ext cx="10579100" cy="520750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00536" y="3430015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7DFAB1A-9756-73D4-1C46-C9E9A5B3C580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發展活動│活動三：情境劇演練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xmlns="" id="{41EF5FD2-6D09-6634-E1DE-9E2520FFA4E6}"/>
              </a:ext>
            </a:extLst>
          </p:cNvPr>
          <p:cNvGrpSpPr/>
          <p:nvPr/>
        </p:nvGrpSpPr>
        <p:grpSpPr>
          <a:xfrm>
            <a:off x="1568736" y="381734"/>
            <a:ext cx="9135834" cy="1212311"/>
            <a:chOff x="1060343" y="429453"/>
            <a:chExt cx="6297327" cy="1212311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xmlns="" id="{D7A7872D-F469-2E95-0857-B72603D42057}"/>
                </a:ext>
              </a:extLst>
            </p:cNvPr>
            <p:cNvGrpSpPr/>
            <p:nvPr/>
          </p:nvGrpSpPr>
          <p:grpSpPr>
            <a:xfrm>
              <a:off x="1060343" y="429453"/>
              <a:ext cx="6297327" cy="1212311"/>
              <a:chOff x="4005846" y="248433"/>
              <a:chExt cx="4087055" cy="1022895"/>
            </a:xfrm>
          </p:grpSpPr>
          <p:grpSp>
            <p:nvGrpSpPr>
              <p:cNvPr id="40" name="Group 10">
                <a:extLst>
                  <a:ext uri="{FF2B5EF4-FFF2-40B4-BE49-F238E27FC236}">
                    <a16:creationId xmlns:a16="http://schemas.microsoft.com/office/drawing/2014/main" xmlns="" id="{63EE5AF0-72BF-3465-59C5-91BBAA725933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3982280" cy="918120"/>
                <a:chOff x="0" y="-28575"/>
                <a:chExt cx="1048831" cy="241810"/>
              </a:xfrm>
            </p:grpSpPr>
            <p:sp>
              <p:nvSpPr>
                <p:cNvPr id="44" name="Freeform 11">
                  <a:extLst>
                    <a:ext uri="{FF2B5EF4-FFF2-40B4-BE49-F238E27FC236}">
                      <a16:creationId xmlns:a16="http://schemas.microsoft.com/office/drawing/2014/main" xmlns="" id="{BA2EF14B-7141-7D4C-5C6A-693E2460BF2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48831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45" name="TextBox 12">
                  <a:extLst>
                    <a:ext uri="{FF2B5EF4-FFF2-40B4-BE49-F238E27FC236}">
                      <a16:creationId xmlns:a16="http://schemas.microsoft.com/office/drawing/2014/main" xmlns="" id="{4F5A8C9E-EE02-C194-DF86-7500CC9D57C3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xmlns="" id="{39C2671C-3059-20E3-6F23-D44540D1619B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4022896" cy="918120"/>
                <a:chOff x="0" y="-28575"/>
                <a:chExt cx="1059528" cy="241810"/>
              </a:xfrm>
            </p:grpSpPr>
            <p:sp>
              <p:nvSpPr>
                <p:cNvPr id="42" name="Freeform 14">
                  <a:extLst>
                    <a:ext uri="{FF2B5EF4-FFF2-40B4-BE49-F238E27FC236}">
                      <a16:creationId xmlns:a16="http://schemas.microsoft.com/office/drawing/2014/main" xmlns="" id="{05016EAE-DE8F-6D43-A4E9-8617DE6FD7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59528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43" name="TextBox 15">
                  <a:extLst>
                    <a:ext uri="{FF2B5EF4-FFF2-40B4-BE49-F238E27FC236}">
                      <a16:creationId xmlns:a16="http://schemas.microsoft.com/office/drawing/2014/main" xmlns="" id="{33AC80B8-BF1C-722C-7119-74BA814D2537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xmlns="" id="{0B8F638C-9322-8EDA-EC64-D42A85571B60}"/>
                </a:ext>
              </a:extLst>
            </p:cNvPr>
            <p:cNvSpPr txBox="1"/>
            <p:nvPr/>
          </p:nvSpPr>
          <p:spPr>
            <a:xfrm>
              <a:off x="1159198" y="682216"/>
              <a:ext cx="5961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「交通事故情境演練」小組活動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(2/3)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46" name="圖片 45">
            <a:extLst>
              <a:ext uri="{FF2B5EF4-FFF2-40B4-BE49-F238E27FC236}">
                <a16:creationId xmlns:a16="http://schemas.microsoft.com/office/drawing/2014/main" xmlns="" id="{EBC0E519-931E-CB07-55DF-C8E59193F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204" y="1815758"/>
            <a:ext cx="5807599" cy="4051298"/>
          </a:xfrm>
          <a:prstGeom prst="rect">
            <a:avLst/>
          </a:prstGeom>
          <a:ln>
            <a:noFill/>
          </a:ln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xmlns="" id="{8E1F38E5-35B6-D2C4-9D4D-D5636B2E9DF4}"/>
              </a:ext>
            </a:extLst>
          </p:cNvPr>
          <p:cNvSpPr/>
          <p:nvPr/>
        </p:nvSpPr>
        <p:spPr>
          <a:xfrm>
            <a:off x="5111033" y="1807122"/>
            <a:ext cx="5912567" cy="1469478"/>
          </a:xfrm>
          <a:prstGeom prst="rect">
            <a:avLst/>
          </a:prstGeom>
          <a:noFill/>
          <a:ln w="25400">
            <a:solidFill>
              <a:srgbClr val="00A1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A80CA194-719D-112D-0D16-E2A7A28581F0}"/>
              </a:ext>
            </a:extLst>
          </p:cNvPr>
          <p:cNvSpPr/>
          <p:nvPr/>
        </p:nvSpPr>
        <p:spPr>
          <a:xfrm>
            <a:off x="5111033" y="3408366"/>
            <a:ext cx="5912567" cy="2522534"/>
          </a:xfrm>
          <a:prstGeom prst="rect">
            <a:avLst/>
          </a:prstGeom>
          <a:noFill/>
          <a:ln w="25400">
            <a:solidFill>
              <a:srgbClr val="00A1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xmlns="" id="{9622C7F8-EF6F-3BAE-13E0-275B12ABE06A}"/>
              </a:ext>
            </a:extLst>
          </p:cNvPr>
          <p:cNvSpPr/>
          <p:nvPr/>
        </p:nvSpPr>
        <p:spPr>
          <a:xfrm>
            <a:off x="1320800" y="2189969"/>
            <a:ext cx="3414097" cy="720001"/>
          </a:xfrm>
          <a:prstGeom prst="roundRect">
            <a:avLst/>
          </a:prstGeom>
          <a:solidFill>
            <a:srgbClr val="00A199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情境內容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xmlns="" id="{7FB50555-C632-EB14-A8C6-0DAE7E96F9E0}"/>
              </a:ext>
            </a:extLst>
          </p:cNvPr>
          <p:cNvSpPr/>
          <p:nvPr/>
        </p:nvSpPr>
        <p:spPr>
          <a:xfrm>
            <a:off x="1320800" y="3792498"/>
            <a:ext cx="3414097" cy="1754269"/>
          </a:xfrm>
          <a:prstGeom prst="roundRect">
            <a:avLst/>
          </a:prstGeom>
          <a:solidFill>
            <a:srgbClr val="00A199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表演內容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依照情境</a:t>
            </a:r>
          </a:p>
          <a:p>
            <a:pPr lvl="0" algn="ctr">
              <a:defRPr/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撰寫、演出臺詞</a:t>
            </a:r>
            <a:endParaRPr kumimoji="0" lang="zh-TW" alt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xmlns="" id="{DDB8B8E4-7B30-4D5E-FA80-15F1ACB28484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734897" y="2541861"/>
            <a:ext cx="376136" cy="0"/>
          </a:xfrm>
          <a:prstGeom prst="line">
            <a:avLst/>
          </a:prstGeom>
          <a:ln w="25400">
            <a:solidFill>
              <a:srgbClr val="00A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xmlns="" id="{EBB97E3C-CF33-64EE-75DB-6784B744A739}"/>
              </a:ext>
            </a:extLst>
          </p:cNvPr>
          <p:cNvCxnSpPr>
            <a:cxnSpLocks/>
          </p:cNvCxnSpPr>
          <p:nvPr/>
        </p:nvCxnSpPr>
        <p:spPr>
          <a:xfrm>
            <a:off x="4734897" y="4675461"/>
            <a:ext cx="376136" cy="0"/>
          </a:xfrm>
          <a:prstGeom prst="line">
            <a:avLst/>
          </a:prstGeom>
          <a:ln w="25400">
            <a:solidFill>
              <a:srgbClr val="00A1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3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6CBAE0FC-60CC-D47C-B2A1-3D45CFE01161}"/>
              </a:ext>
            </a:extLst>
          </p:cNvPr>
          <p:cNvSpPr/>
          <p:nvPr/>
        </p:nvSpPr>
        <p:spPr>
          <a:xfrm>
            <a:off x="1407075" y="5695910"/>
            <a:ext cx="8956126" cy="39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本簡報使用「微軟正黑體」，若教師無字體，請安裝後再開啟簡報，使用簡報前，請查看簡報備忘稿的提醒內容。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3A9940DD-D486-7C3A-FFFC-1A7D85D5F282}"/>
              </a:ext>
            </a:extLst>
          </p:cNvPr>
          <p:cNvSpPr/>
          <p:nvPr/>
        </p:nvSpPr>
        <p:spPr>
          <a:xfrm>
            <a:off x="1407074" y="5084615"/>
            <a:ext cx="9415253" cy="39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本簡報為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E8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「第五節：交通事故處理與四大簡易急救的應用」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學生須先於健體課學習過急救課程。建議於大空間實施本課程，例如：表藝教室。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AED9FCC9-CC9D-27E7-B787-B899F341A6A0}"/>
              </a:ext>
            </a:extLst>
          </p:cNvPr>
          <p:cNvGrpSpPr/>
          <p:nvPr/>
        </p:nvGrpSpPr>
        <p:grpSpPr>
          <a:xfrm>
            <a:off x="4055950" y="448849"/>
            <a:ext cx="4075532" cy="1022895"/>
            <a:chOff x="4055950" y="448849"/>
            <a:chExt cx="4075532" cy="1022895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xmlns="" id="{99B82536-FE02-1E23-5850-525532D2DE51}"/>
                </a:ext>
              </a:extLst>
            </p:cNvPr>
            <p:cNvGrpSpPr/>
            <p:nvPr/>
          </p:nvGrpSpPr>
          <p:grpSpPr>
            <a:xfrm>
              <a:off x="4055950" y="448849"/>
              <a:ext cx="4075532" cy="1022895"/>
              <a:chOff x="4005846" y="248433"/>
              <a:chExt cx="4075532" cy="1022895"/>
            </a:xfrm>
          </p:grpSpPr>
          <p:grpSp>
            <p:nvGrpSpPr>
              <p:cNvPr id="8" name="Group 10">
                <a:extLst>
                  <a:ext uri="{FF2B5EF4-FFF2-40B4-BE49-F238E27FC236}">
                    <a16:creationId xmlns:a16="http://schemas.microsoft.com/office/drawing/2014/main" xmlns="" id="{18FA0856-BFC4-706C-0313-3A5424A5ACF7}"/>
                  </a:ext>
                </a:extLst>
              </p:cNvPr>
              <p:cNvGrpSpPr/>
              <p:nvPr/>
            </p:nvGrpSpPr>
            <p:grpSpPr>
              <a:xfrm>
                <a:off x="4110621" y="461703"/>
                <a:ext cx="3970757" cy="809625"/>
                <a:chOff x="0" y="0"/>
                <a:chExt cx="1045796" cy="213235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xmlns="" id="{7AEC68E3-BFFB-4204-C4EF-858FF879D9F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45796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954F0DAE-4761-88F1-F58E-AF855FF7B294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120"/>
                    </a:lnSpc>
                  </a:pPr>
                  <a:endParaRPr/>
                </a:p>
              </p:txBody>
            </p:sp>
          </p:grp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xmlns="" id="{6D2F3084-978E-CF00-27E4-A2D52BFE2C0E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3970757" cy="918120"/>
                <a:chOff x="0" y="-28575"/>
                <a:chExt cx="1045796" cy="241810"/>
              </a:xfrm>
            </p:grpSpPr>
            <p:sp>
              <p:nvSpPr>
                <p:cNvPr id="10" name="Freeform 14">
                  <a:extLst>
                    <a:ext uri="{FF2B5EF4-FFF2-40B4-BE49-F238E27FC236}">
                      <a16:creationId xmlns:a16="http://schemas.microsoft.com/office/drawing/2014/main" xmlns="" id="{310A2BFC-91B2-D6AF-5739-966983CC35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45796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11" name="TextBox 15">
                  <a:extLst>
                    <a:ext uri="{FF2B5EF4-FFF2-40B4-BE49-F238E27FC236}">
                      <a16:creationId xmlns:a16="http://schemas.microsoft.com/office/drawing/2014/main" xmlns="" id="{FD959C67-5B4F-B1AD-DEE3-D4C411B4028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120"/>
                    </a:lnSpc>
                  </a:pPr>
                  <a:endParaRPr/>
                </a:p>
              </p:txBody>
            </p:sp>
          </p:grp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xmlns="" id="{50980D07-A481-26B5-4215-368BF78808C2}"/>
                </a:ext>
              </a:extLst>
            </p:cNvPr>
            <p:cNvSpPr txBox="1"/>
            <p:nvPr/>
          </p:nvSpPr>
          <p:spPr>
            <a:xfrm>
              <a:off x="5080336" y="662447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教學提醒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881DE068-EDBA-FC07-2F4A-C6061F7B0CFA}"/>
              </a:ext>
            </a:extLst>
          </p:cNvPr>
          <p:cNvSpPr/>
          <p:nvPr/>
        </p:nvSpPr>
        <p:spPr>
          <a:xfrm>
            <a:off x="1407076" y="2446637"/>
            <a:ext cx="9415253" cy="725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本模組「自行車上路趣」為國中自行車騎士主題課程，共規畫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5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節課，包含：做足準備再上路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、安全「感」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、「交」道好運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、交通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LOHAS(1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，以及交通事故處理與四大簡易急救的應用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5CBF0A95-18AF-7DC5-43C2-063CAFFF4DD0}"/>
              </a:ext>
            </a:extLst>
          </p:cNvPr>
          <p:cNvSpPr txBox="1"/>
          <p:nvPr/>
        </p:nvSpPr>
        <p:spPr>
          <a:xfrm>
            <a:off x="1407074" y="1561787"/>
            <a:ext cx="9079589" cy="844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本教學簡報依據交通部、教育部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112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年出版之「交通安全教案手冊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修訂版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」所編製。教師使用本簡報前請先至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  <a:hlinkClick r:id="rId4"/>
              </a:rPr>
              <a:t>https://tinyurl.com/mr2yr8nt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下載教案手冊電子檔，了解學習活動流程，另可從連結中下載學習單電子檔，供教學運用。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0748024D-C784-ADEA-FF9F-84AAFD75E1AE}"/>
              </a:ext>
            </a:extLst>
          </p:cNvPr>
          <p:cNvSpPr/>
          <p:nvPr/>
        </p:nvSpPr>
        <p:spPr>
          <a:xfrm>
            <a:off x="1407074" y="3205138"/>
            <a:ext cx="9415253" cy="1837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模組主要以騎乘自行車的相關面向與概念作為學習目標，學習內容包含：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625475" marR="0" lvl="0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從青春期身心特質與用路行為間的關聯，理解自行車違規行為可能引發交通事故，並同理其他用路人的感受。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625475" marR="0" lvl="0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騎乘自行車可能的風險意識與危險情境感知能力，擁有自我保護的方式。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625475" marR="0" lvl="0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覺察路口危險狀況之問題意識、理解常見的危險情境樣態，並具備執行安全騎乘於路口的知能。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625475" marR="0" lvl="0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綠色運輸與樂活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LOHAS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的相關知能與概念，規劃自行車的休閒型態。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625475" marR="0" lvl="0" indent="-26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AutoNum type="circleNumWdWhitePlain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交通事故之處理程序與不同傷害的處理方法。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6181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CEF6F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xmlns="" id="{098CF4CF-0B3D-47DD-0EC3-34E960B14473}"/>
              </a:ext>
            </a:extLst>
          </p:cNvPr>
          <p:cNvSpPr/>
          <p:nvPr/>
        </p:nvSpPr>
        <p:spPr>
          <a:xfrm>
            <a:off x="812800" y="1015999"/>
            <a:ext cx="10579100" cy="520750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00536" y="3430015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7DFAB1A-9756-73D4-1C46-C9E9A5B3C580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：表演、討論與總結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xmlns="" id="{41EF5FD2-6D09-6634-E1DE-9E2520FFA4E6}"/>
              </a:ext>
            </a:extLst>
          </p:cNvPr>
          <p:cNvGrpSpPr/>
          <p:nvPr/>
        </p:nvGrpSpPr>
        <p:grpSpPr>
          <a:xfrm>
            <a:off x="1568736" y="381734"/>
            <a:ext cx="9135834" cy="1212311"/>
            <a:chOff x="1060343" y="429453"/>
            <a:chExt cx="6297327" cy="1212311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xmlns="" id="{D7A7872D-F469-2E95-0857-B72603D42057}"/>
                </a:ext>
              </a:extLst>
            </p:cNvPr>
            <p:cNvGrpSpPr/>
            <p:nvPr/>
          </p:nvGrpSpPr>
          <p:grpSpPr>
            <a:xfrm>
              <a:off x="1060343" y="429453"/>
              <a:ext cx="6297327" cy="1212311"/>
              <a:chOff x="4005846" y="248433"/>
              <a:chExt cx="4087055" cy="1022895"/>
            </a:xfrm>
          </p:grpSpPr>
          <p:grpSp>
            <p:nvGrpSpPr>
              <p:cNvPr id="40" name="Group 10">
                <a:extLst>
                  <a:ext uri="{FF2B5EF4-FFF2-40B4-BE49-F238E27FC236}">
                    <a16:creationId xmlns:a16="http://schemas.microsoft.com/office/drawing/2014/main" xmlns="" id="{63EE5AF0-72BF-3465-59C5-91BBAA725933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3982280" cy="918120"/>
                <a:chOff x="0" y="-28575"/>
                <a:chExt cx="1048831" cy="241810"/>
              </a:xfrm>
            </p:grpSpPr>
            <p:sp>
              <p:nvSpPr>
                <p:cNvPr id="44" name="Freeform 11">
                  <a:extLst>
                    <a:ext uri="{FF2B5EF4-FFF2-40B4-BE49-F238E27FC236}">
                      <a16:creationId xmlns:a16="http://schemas.microsoft.com/office/drawing/2014/main" xmlns="" id="{BA2EF14B-7141-7D4C-5C6A-693E2460BF2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48831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45" name="TextBox 12">
                  <a:extLst>
                    <a:ext uri="{FF2B5EF4-FFF2-40B4-BE49-F238E27FC236}">
                      <a16:creationId xmlns:a16="http://schemas.microsoft.com/office/drawing/2014/main" xmlns="" id="{4F5A8C9E-EE02-C194-DF86-7500CC9D57C3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13">
                <a:extLst>
                  <a:ext uri="{FF2B5EF4-FFF2-40B4-BE49-F238E27FC236}">
                    <a16:creationId xmlns:a16="http://schemas.microsoft.com/office/drawing/2014/main" xmlns="" id="{39C2671C-3059-20E3-6F23-D44540D1619B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4022896" cy="918120"/>
                <a:chOff x="0" y="-28575"/>
                <a:chExt cx="1059528" cy="241810"/>
              </a:xfrm>
            </p:grpSpPr>
            <p:sp>
              <p:nvSpPr>
                <p:cNvPr id="42" name="Freeform 14">
                  <a:extLst>
                    <a:ext uri="{FF2B5EF4-FFF2-40B4-BE49-F238E27FC236}">
                      <a16:creationId xmlns:a16="http://schemas.microsoft.com/office/drawing/2014/main" xmlns="" id="{05016EAE-DE8F-6D43-A4E9-8617DE6FD7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59528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43" name="TextBox 15">
                  <a:extLst>
                    <a:ext uri="{FF2B5EF4-FFF2-40B4-BE49-F238E27FC236}">
                      <a16:creationId xmlns:a16="http://schemas.microsoft.com/office/drawing/2014/main" xmlns="" id="{33AC80B8-BF1C-722C-7119-74BA814D2537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xmlns="" id="{0B8F638C-9322-8EDA-EC64-D42A85571B60}"/>
                </a:ext>
              </a:extLst>
            </p:cNvPr>
            <p:cNvSpPr txBox="1"/>
            <p:nvPr/>
          </p:nvSpPr>
          <p:spPr>
            <a:xfrm>
              <a:off x="1159198" y="682216"/>
              <a:ext cx="5961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「交通事故情境演練」小組活動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(3/3)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3" name="矩形: 圓角 2">
            <a:extLst>
              <a:ext uri="{FF2B5EF4-FFF2-40B4-BE49-F238E27FC236}">
                <a16:creationId xmlns:a16="http://schemas.microsoft.com/office/drawing/2014/main" xmlns="" id="{E35727A9-FB6F-2C03-3397-319F52C765A0}"/>
              </a:ext>
            </a:extLst>
          </p:cNvPr>
          <p:cNvSpPr/>
          <p:nvPr/>
        </p:nvSpPr>
        <p:spPr>
          <a:xfrm>
            <a:off x="2633063" y="2228310"/>
            <a:ext cx="2642728" cy="1901282"/>
          </a:xfrm>
          <a:prstGeom prst="roundRect">
            <a:avLst/>
          </a:prstGeom>
          <a:solidFill>
            <a:srgbClr val="FEE05C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情境劇</a:t>
            </a:r>
            <a:endParaRPr lang="en-US" altLang="zh-TW" sz="5400" b="1" noProof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xmlns="" id="{7DF8D69B-8B14-56C1-3FD5-5CD8D7490447}"/>
              </a:ext>
            </a:extLst>
          </p:cNvPr>
          <p:cNvSpPr/>
          <p:nvPr/>
        </p:nvSpPr>
        <p:spPr>
          <a:xfrm>
            <a:off x="6867577" y="2228310"/>
            <a:ext cx="2642728" cy="1901282"/>
          </a:xfrm>
          <a:prstGeom prst="roundRect">
            <a:avLst/>
          </a:prstGeom>
          <a:solidFill>
            <a:srgbClr val="FEE05C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endParaRPr lang="en-US" altLang="zh-TW" sz="5400" b="1" noProof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提問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21A8DA7B-8B97-A862-5C4C-4085FB566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00" y="3560036"/>
            <a:ext cx="4087265" cy="27650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E71A134F-7FE5-1D1D-7DAB-1D28A5103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63" y="3890604"/>
            <a:ext cx="2186574" cy="239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80389" y="342900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98084B2-E79E-2D18-D0DD-B398329C639A}"/>
              </a:ext>
            </a:extLst>
          </p:cNvPr>
          <p:cNvSpPr/>
          <p:nvPr/>
        </p:nvSpPr>
        <p:spPr>
          <a:xfrm>
            <a:off x="2109054" y="569928"/>
            <a:ext cx="9816246" cy="2375009"/>
          </a:xfrm>
          <a:prstGeom prst="rect">
            <a:avLst/>
          </a:prstGeom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沒有人希望交通事故發生在自己的身上，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但如果有一天真的遇到事故，先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A1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保持冷靜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正確的處理方式，可以減少後續不必要的糾紛，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也能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及時挽救生命。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E133D53-8184-FE0D-4F06-623F4480E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0" y="728043"/>
            <a:ext cx="1774494" cy="184180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D3515C0D-FC9C-9211-14C1-ABBCC5566884}"/>
              </a:ext>
            </a:extLst>
          </p:cNvPr>
          <p:cNvSpPr/>
          <p:nvPr/>
        </p:nvSpPr>
        <p:spPr>
          <a:xfrm>
            <a:off x="1180389" y="452823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DAEC7E01-2E6A-6781-48C7-3466BDDA9993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統整活動│活動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：表演、討論與總結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77B993E9-7A00-130C-4C73-B829B851CDCB}"/>
              </a:ext>
            </a:extLst>
          </p:cNvPr>
          <p:cNvGrpSpPr/>
          <p:nvPr/>
        </p:nvGrpSpPr>
        <p:grpSpPr>
          <a:xfrm>
            <a:off x="475058" y="3015117"/>
            <a:ext cx="11323242" cy="884037"/>
            <a:chOff x="1491058" y="2800357"/>
            <a:chExt cx="10747481" cy="884037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C1313164-ABE2-B08D-3BB2-67F523F01358}"/>
                </a:ext>
              </a:extLst>
            </p:cNvPr>
            <p:cNvSpPr/>
            <p:nvPr/>
          </p:nvSpPr>
          <p:spPr>
            <a:xfrm>
              <a:off x="2160586" y="2926253"/>
              <a:ext cx="9993313" cy="758141"/>
            </a:xfrm>
            <a:prstGeom prst="rect">
              <a:avLst/>
            </a:prstGeom>
            <a:solidFill>
              <a:srgbClr val="B9341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C31B0B43-B82E-0F7F-98E0-AAFD826AD2CD}"/>
                </a:ext>
              </a:extLst>
            </p:cNvPr>
            <p:cNvSpPr/>
            <p:nvPr/>
          </p:nvSpPr>
          <p:spPr>
            <a:xfrm>
              <a:off x="2008186" y="2800357"/>
              <a:ext cx="9993313" cy="75814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xmlns="" id="{D57AA3D0-2B7A-C960-595A-2AFDCAA2239D}"/>
                </a:ext>
              </a:extLst>
            </p:cNvPr>
            <p:cNvSpPr/>
            <p:nvPr/>
          </p:nvSpPr>
          <p:spPr>
            <a:xfrm>
              <a:off x="1491058" y="2812935"/>
              <a:ext cx="692364" cy="729455"/>
            </a:xfrm>
            <a:prstGeom prst="ellipse">
              <a:avLst/>
            </a:prstGeom>
            <a:solidFill>
              <a:srgbClr val="B9341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xmlns="" id="{66EEBD6A-0AC5-4339-72B5-D94928B06BC7}"/>
                </a:ext>
              </a:extLst>
            </p:cNvPr>
            <p:cNvSpPr txBox="1"/>
            <p:nvPr/>
          </p:nvSpPr>
          <p:spPr>
            <a:xfrm>
              <a:off x="2245227" y="2859877"/>
              <a:ext cx="99933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B9341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發生交通事故時勿自行和解，報警處理對雙方皆有保障。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xmlns="" id="{8A498942-C95A-685D-57B9-0F71494082A9}"/>
              </a:ext>
            </a:extLst>
          </p:cNvPr>
          <p:cNvGrpSpPr/>
          <p:nvPr/>
        </p:nvGrpSpPr>
        <p:grpSpPr>
          <a:xfrm>
            <a:off x="475058" y="4203256"/>
            <a:ext cx="11198201" cy="1149990"/>
            <a:chOff x="1491058" y="3899596"/>
            <a:chExt cx="11198201" cy="114999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530DAF19-AF2A-17FB-D8ED-3C6A6DA698B7}"/>
                </a:ext>
              </a:extLst>
            </p:cNvPr>
            <p:cNvSpPr/>
            <p:nvPr/>
          </p:nvSpPr>
          <p:spPr>
            <a:xfrm>
              <a:off x="2160587" y="4025492"/>
              <a:ext cx="10528672" cy="758141"/>
            </a:xfrm>
            <a:prstGeom prst="rect">
              <a:avLst/>
            </a:prstGeom>
            <a:solidFill>
              <a:srgbClr val="427DB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EB06C6FD-0F89-5130-D1E9-D4A3A842600B}"/>
                </a:ext>
              </a:extLst>
            </p:cNvPr>
            <p:cNvSpPr/>
            <p:nvPr/>
          </p:nvSpPr>
          <p:spPr>
            <a:xfrm>
              <a:off x="2008187" y="3899596"/>
              <a:ext cx="10528672" cy="75814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xmlns="" id="{CDFD057E-AF8A-2131-CF90-21DEDC9A5E5B}"/>
                </a:ext>
              </a:extLst>
            </p:cNvPr>
            <p:cNvSpPr/>
            <p:nvPr/>
          </p:nvSpPr>
          <p:spPr>
            <a:xfrm>
              <a:off x="1491058" y="3912174"/>
              <a:ext cx="729455" cy="729455"/>
            </a:xfrm>
            <a:prstGeom prst="ellipse">
              <a:avLst/>
            </a:prstGeom>
            <a:solidFill>
              <a:srgbClr val="427DB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xmlns="" id="{9175A72B-892E-C63D-1D2D-82A44A86F237}"/>
                </a:ext>
              </a:extLst>
            </p:cNvPr>
            <p:cNvSpPr txBox="1"/>
            <p:nvPr/>
          </p:nvSpPr>
          <p:spPr>
            <a:xfrm>
              <a:off x="2245226" y="3972368"/>
              <a:ext cx="978238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7DB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交通事故處理五步驟：放、撥、劃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7DB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(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7DB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拍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7DB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)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7DB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、移、等。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7DB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26F788BE-2AE7-320A-DDEE-CF8C5A8405D2}"/>
              </a:ext>
            </a:extLst>
          </p:cNvPr>
          <p:cNvGrpSpPr/>
          <p:nvPr/>
        </p:nvGrpSpPr>
        <p:grpSpPr>
          <a:xfrm>
            <a:off x="475058" y="5429446"/>
            <a:ext cx="11198201" cy="1149990"/>
            <a:chOff x="1491058" y="3899596"/>
            <a:chExt cx="11198201" cy="114999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6C513D8D-AAC8-A3F0-32FC-64B160FB00C3}"/>
                </a:ext>
              </a:extLst>
            </p:cNvPr>
            <p:cNvSpPr/>
            <p:nvPr/>
          </p:nvSpPr>
          <p:spPr>
            <a:xfrm>
              <a:off x="2160587" y="4025492"/>
              <a:ext cx="10528672" cy="758141"/>
            </a:xfrm>
            <a:prstGeom prst="rect">
              <a:avLst/>
            </a:prstGeom>
            <a:solidFill>
              <a:srgbClr val="00A19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DB040207-6A1C-2E3A-A0EB-EFFBC1D0D524}"/>
                </a:ext>
              </a:extLst>
            </p:cNvPr>
            <p:cNvSpPr/>
            <p:nvPr/>
          </p:nvSpPr>
          <p:spPr>
            <a:xfrm>
              <a:off x="2008187" y="3899596"/>
              <a:ext cx="10528672" cy="75814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xmlns="" id="{642A54BA-B588-F505-F11D-AFC7A0895977}"/>
                </a:ext>
              </a:extLst>
            </p:cNvPr>
            <p:cNvSpPr/>
            <p:nvPr/>
          </p:nvSpPr>
          <p:spPr>
            <a:xfrm>
              <a:off x="1491058" y="3912174"/>
              <a:ext cx="729455" cy="729455"/>
            </a:xfrm>
            <a:prstGeom prst="ellipse">
              <a:avLst/>
            </a:prstGeom>
            <a:solidFill>
              <a:srgbClr val="00A19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3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xmlns="" id="{C426A3C7-DB3D-78CA-5D54-2CBFA71483D1}"/>
                </a:ext>
              </a:extLst>
            </p:cNvPr>
            <p:cNvSpPr txBox="1"/>
            <p:nvPr/>
          </p:nvSpPr>
          <p:spPr>
            <a:xfrm>
              <a:off x="2245226" y="3972368"/>
              <a:ext cx="978238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19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有人受傷需先撥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19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119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19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進行救護，再撥打</a:t>
              </a:r>
              <a:r>
                <a:rPr kumimoji="0" lang="en-US" altLang="zh-T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19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110</a:t>
              </a: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19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通報。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27DB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。</a:t>
              </a:r>
              <a:endPara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427DB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0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D9F7F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80389" y="342900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D3515C0D-FC9C-9211-14C1-ABBCC5566884}"/>
              </a:ext>
            </a:extLst>
          </p:cNvPr>
          <p:cNvSpPr/>
          <p:nvPr/>
        </p:nvSpPr>
        <p:spPr>
          <a:xfrm>
            <a:off x="1180389" y="452823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8847E1F9-ACEE-A655-7CF2-587F475F5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266" y="2116898"/>
            <a:ext cx="7765467" cy="4366347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64E104C5-7247-0501-8B6D-BDAC8DF4B504}"/>
              </a:ext>
            </a:extLst>
          </p:cNvPr>
          <p:cNvGrpSpPr/>
          <p:nvPr/>
        </p:nvGrpSpPr>
        <p:grpSpPr>
          <a:xfrm>
            <a:off x="5614539" y="3710111"/>
            <a:ext cx="1162178" cy="782691"/>
            <a:chOff x="3243094" y="5267994"/>
            <a:chExt cx="914400" cy="615820"/>
          </a:xfrm>
        </p:grpSpPr>
        <p:sp>
          <p:nvSpPr>
            <p:cNvPr id="8" name="Google Shape;94;p1">
              <a:hlinkClick r:id="rId4"/>
              <a:extLst>
                <a:ext uri="{FF2B5EF4-FFF2-40B4-BE49-F238E27FC236}">
                  <a16:creationId xmlns:a16="http://schemas.microsoft.com/office/drawing/2014/main" xmlns="" id="{614C6387-8910-0490-9CB7-B56DB0B1C970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5;p1">
              <a:hlinkClick r:id="rId4"/>
              <a:extLst>
                <a:ext uri="{FF2B5EF4-FFF2-40B4-BE49-F238E27FC236}">
                  <a16:creationId xmlns:a16="http://schemas.microsoft.com/office/drawing/2014/main" xmlns="" id="{70506E89-0D29-091D-5EDB-9F75C4779BE5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圓角矩形圖說文字 1">
            <a:extLst>
              <a:ext uri="{FF2B5EF4-FFF2-40B4-BE49-F238E27FC236}">
                <a16:creationId xmlns:a16="http://schemas.microsoft.com/office/drawing/2014/main" xmlns="" id="{1E6C930C-DE94-2F5A-846A-07F68053FE1A}"/>
              </a:ext>
            </a:extLst>
          </p:cNvPr>
          <p:cNvSpPr/>
          <p:nvPr/>
        </p:nvSpPr>
        <p:spPr>
          <a:xfrm>
            <a:off x="901658" y="503618"/>
            <a:ext cx="10597236" cy="1322453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0000"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經過這幾堂課的學習，請你運用學習到的知能，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一起來看看影片中的主角在開學日發生了什麼事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781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DF6DF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0CA7A06F-F43C-EEEB-A813-85D275A59869}"/>
              </a:ext>
            </a:extLst>
          </p:cNvPr>
          <p:cNvGrpSpPr/>
          <p:nvPr/>
        </p:nvGrpSpPr>
        <p:grpSpPr>
          <a:xfrm>
            <a:off x="-12407" y="-2"/>
            <a:ext cx="12204407" cy="6858002"/>
            <a:chOff x="-12407" y="-2"/>
            <a:chExt cx="12204407" cy="685800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B92F468E-82F3-B8A3-4B28-69DBFA4A479A}"/>
                </a:ext>
              </a:extLst>
            </p:cNvPr>
            <p:cNvSpPr/>
            <p:nvPr/>
          </p:nvSpPr>
          <p:spPr>
            <a:xfrm>
              <a:off x="-12407" y="-1"/>
              <a:ext cx="4089107" cy="6858001"/>
            </a:xfrm>
            <a:prstGeom prst="rect">
              <a:avLst/>
            </a:prstGeom>
            <a:solidFill>
              <a:srgbClr val="BEF0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BBCDD1CF-03DD-4C05-0ADB-D7EDD02BF843}"/>
                </a:ext>
              </a:extLst>
            </p:cNvPr>
            <p:cNvSpPr/>
            <p:nvPr/>
          </p:nvSpPr>
          <p:spPr>
            <a:xfrm>
              <a:off x="4077175" y="-1"/>
              <a:ext cx="4089107" cy="6858001"/>
            </a:xfrm>
            <a:prstGeom prst="rect">
              <a:avLst/>
            </a:prstGeom>
            <a:solidFill>
              <a:srgbClr val="D9F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AE5ACB3D-353B-E218-9BB4-656C46386371}"/>
                </a:ext>
              </a:extLst>
            </p:cNvPr>
            <p:cNvSpPr/>
            <p:nvPr/>
          </p:nvSpPr>
          <p:spPr>
            <a:xfrm>
              <a:off x="8115300" y="-2"/>
              <a:ext cx="4076700" cy="6858001"/>
            </a:xfrm>
            <a:prstGeom prst="rect">
              <a:avLst/>
            </a:prstGeom>
            <a:solidFill>
              <a:srgbClr val="BEF0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449CD71-311F-5362-7A06-80A3CC9D4FCF}"/>
              </a:ext>
            </a:extLst>
          </p:cNvPr>
          <p:cNvSpPr txBox="1"/>
          <p:nvPr/>
        </p:nvSpPr>
        <p:spPr>
          <a:xfrm>
            <a:off x="8694499" y="132287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引起動機│活動一：交通事故發生怎麼辦？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xmlns="" id="{4DBF565E-9A01-F8F8-F196-DF2C5AE044EE}"/>
              </a:ext>
            </a:extLst>
          </p:cNvPr>
          <p:cNvSpPr/>
          <p:nvPr/>
        </p:nvSpPr>
        <p:spPr>
          <a:xfrm>
            <a:off x="1935678" y="606555"/>
            <a:ext cx="8372103" cy="2009645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0000"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根據統計，近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成的國中小學生，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騎自行車時曾發生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事故，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如果你遇到事故，會怎麼做呢？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xmlns="" id="{C7C27792-8809-0280-9540-66D08C53F0B4}"/>
              </a:ext>
            </a:extLst>
          </p:cNvPr>
          <p:cNvGrpSpPr/>
          <p:nvPr/>
        </p:nvGrpSpPr>
        <p:grpSpPr>
          <a:xfrm>
            <a:off x="8524118" y="2648369"/>
            <a:ext cx="3490176" cy="4308264"/>
            <a:chOff x="8524118" y="2648369"/>
            <a:chExt cx="3490176" cy="4308264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1BA123ED-D38D-BF4E-C509-F232B4C1E8B6}"/>
                </a:ext>
              </a:extLst>
            </p:cNvPr>
            <p:cNvSpPr/>
            <p:nvPr/>
          </p:nvSpPr>
          <p:spPr>
            <a:xfrm>
              <a:off x="8524118" y="2648369"/>
              <a:ext cx="3490176" cy="2581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377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6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</a:t>
              </a:r>
              <a:endParaRPr kumimoji="0" lang="en-US" altLang="zh-TW" sz="6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endParaRPr>
            </a:p>
            <a:p>
              <a:pPr marL="0" marR="0" lvl="0" indent="0" algn="ctr" defTabSz="914377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6000" b="1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錄影</a:t>
              </a:r>
              <a:endParaRPr lang="en-US" altLang="zh-TW" sz="60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377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6000" b="1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發限動</a:t>
              </a:r>
              <a:endParaRPr kumimoji="0" lang="zh-TW" altLang="en-US" sz="6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xmlns="" id="{9F8951FF-AD5A-FB05-5E95-9330BB490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790" y="5250898"/>
              <a:ext cx="1666832" cy="1705735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xmlns="" id="{840954C8-A2CC-3F26-4321-B349296F3142}"/>
              </a:ext>
            </a:extLst>
          </p:cNvPr>
          <p:cNvGrpSpPr/>
          <p:nvPr/>
        </p:nvGrpSpPr>
        <p:grpSpPr>
          <a:xfrm>
            <a:off x="4485993" y="2651001"/>
            <a:ext cx="3490176" cy="4491743"/>
            <a:chOff x="4485993" y="2651001"/>
            <a:chExt cx="3490176" cy="4491743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BA124D5C-85B0-533F-8F3A-2B6E5003D654}"/>
                </a:ext>
              </a:extLst>
            </p:cNvPr>
            <p:cNvSpPr/>
            <p:nvPr/>
          </p:nvSpPr>
          <p:spPr>
            <a:xfrm>
              <a:off x="4485993" y="2651001"/>
              <a:ext cx="3490176" cy="2581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377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6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</a:t>
              </a:r>
              <a:endParaRPr kumimoji="0" lang="en-US" altLang="zh-TW" sz="6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endParaRPr>
            </a:p>
            <a:p>
              <a:pPr marL="0" marR="0" lvl="0" indent="0" algn="ctr" defTabSz="914377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6000" b="1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報警處理</a:t>
              </a:r>
              <a:endParaRPr kumimoji="0" lang="zh-TW" altLang="en-US" sz="6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xmlns="" id="{FBEA5769-21AB-253D-4682-8432F125F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057" y="5125787"/>
              <a:ext cx="1603990" cy="2016957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xmlns="" id="{0ADD21EE-1001-88A7-CD0B-B34A824B56B8}"/>
              </a:ext>
            </a:extLst>
          </p:cNvPr>
          <p:cNvGrpSpPr/>
          <p:nvPr/>
        </p:nvGrpSpPr>
        <p:grpSpPr>
          <a:xfrm>
            <a:off x="408724" y="2739901"/>
            <a:ext cx="3490176" cy="4248729"/>
            <a:chOff x="408724" y="2739901"/>
            <a:chExt cx="3490176" cy="4248729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xmlns="" id="{7D58ABE2-33C0-4018-4FE0-F7003922D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733" y="5279902"/>
              <a:ext cx="1645885" cy="1708728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975D4920-0D08-FC20-78E9-6078AF2E88C6}"/>
                </a:ext>
              </a:extLst>
            </p:cNvPr>
            <p:cNvSpPr/>
            <p:nvPr/>
          </p:nvSpPr>
          <p:spPr>
            <a:xfrm>
              <a:off x="408724" y="2739901"/>
              <a:ext cx="3490176" cy="2581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6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  <a:sym typeface="Wingdings 2" panose="05020102010507070707" pitchFamily="18" charset="2"/>
                </a:rPr>
                <a:t></a:t>
              </a:r>
              <a:endParaRPr kumimoji="0" lang="en-US" altLang="zh-TW" sz="66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 2" panose="05020102010507070707" pitchFamily="18" charset="2"/>
              </a:endParaRPr>
            </a:p>
            <a:p>
              <a:pPr marL="0" marR="0" lvl="0" indent="0" algn="ctr" defTabSz="914377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省麻煩，</a:t>
              </a:r>
            </a:p>
            <a:p>
              <a:pPr marL="0" marR="0" lvl="0" indent="0" algn="ctr" defTabSz="914377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沒事就走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0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CAF3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xmlns="" id="{6FB20841-FDD5-2D1A-6165-19752503C96A}"/>
              </a:ext>
            </a:extLst>
          </p:cNvPr>
          <p:cNvGrpSpPr/>
          <p:nvPr/>
        </p:nvGrpSpPr>
        <p:grpSpPr>
          <a:xfrm>
            <a:off x="439387" y="719703"/>
            <a:ext cx="11352810" cy="5704848"/>
            <a:chOff x="1396515" y="629392"/>
            <a:chExt cx="11352810" cy="5853294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xmlns="" id="{731FD1A9-ED12-2650-1662-E81A067EBF35}"/>
                </a:ext>
              </a:extLst>
            </p:cNvPr>
            <p:cNvSpPr/>
            <p:nvPr/>
          </p:nvSpPr>
          <p:spPr>
            <a:xfrm>
              <a:off x="1396515" y="629392"/>
              <a:ext cx="11352810" cy="58532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xmlns="" id="{2D9B3D84-FD63-29AF-3730-45B37168710D}"/>
                </a:ext>
              </a:extLst>
            </p:cNvPr>
            <p:cNvSpPr txBox="1"/>
            <p:nvPr/>
          </p:nvSpPr>
          <p:spPr>
            <a:xfrm>
              <a:off x="1705272" y="1080503"/>
              <a:ext cx="1081842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zh-TW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如果對方提出和解，</a:t>
              </a:r>
              <a:r>
                <a:rPr lang="zh-TW" altLang="en-US" sz="3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你覺得好或不好呢？</a:t>
              </a:r>
              <a:r>
                <a:rPr lang="zh-TW" altLang="en-US" sz="3800" b="1" noProof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為什麼？</a:t>
              </a:r>
              <a:endParaRPr kumimoji="0" lang="zh-TW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4AB1EF39-DAB6-27DF-C837-5F9A5667A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86" y="3429001"/>
            <a:ext cx="4399803" cy="355071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8DBBC6D2-4361-D079-E0A7-0F003481EFC4}"/>
              </a:ext>
            </a:extLst>
          </p:cNvPr>
          <p:cNvSpPr txBox="1"/>
          <p:nvPr/>
        </p:nvSpPr>
        <p:spPr>
          <a:xfrm>
            <a:off x="8694499" y="132287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引起動機│活動一：交通事故發生怎麼辦？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1A36D463-DBF7-A64A-7B8F-6D898ACE2D5D}"/>
              </a:ext>
            </a:extLst>
          </p:cNvPr>
          <p:cNvGrpSpPr/>
          <p:nvPr/>
        </p:nvGrpSpPr>
        <p:grpSpPr>
          <a:xfrm>
            <a:off x="1499586" y="2001277"/>
            <a:ext cx="6375600" cy="3989808"/>
            <a:chOff x="378478" y="2428161"/>
            <a:chExt cx="6375600" cy="3989808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xmlns="" id="{358ED7C0-D3C2-22D5-3793-3E7A77249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214" y="2428161"/>
              <a:ext cx="6348336" cy="357240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xmlns="" id="{A9A8D2B1-99F1-BB73-D380-2744B0A99204}"/>
                </a:ext>
              </a:extLst>
            </p:cNvPr>
            <p:cNvSpPr txBox="1"/>
            <p:nvPr/>
          </p:nvSpPr>
          <p:spPr>
            <a:xfrm>
              <a:off x="378478" y="6017859"/>
              <a:ext cx="6375600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  <a:prstDash val="solid"/>
            </a:ln>
            <a:effectLst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點選上方播放鈕播放影片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597FEAAF-8F8E-FF2E-40F0-2C33AF776EC4}"/>
              </a:ext>
            </a:extLst>
          </p:cNvPr>
          <p:cNvGrpSpPr/>
          <p:nvPr/>
        </p:nvGrpSpPr>
        <p:grpSpPr>
          <a:xfrm>
            <a:off x="4172804" y="3335952"/>
            <a:ext cx="1162178" cy="782691"/>
            <a:chOff x="3243094" y="5267994"/>
            <a:chExt cx="914400" cy="615820"/>
          </a:xfrm>
        </p:grpSpPr>
        <p:sp>
          <p:nvSpPr>
            <p:cNvPr id="23" name="Google Shape;94;p1">
              <a:hlinkClick r:id="rId5"/>
              <a:extLst>
                <a:ext uri="{FF2B5EF4-FFF2-40B4-BE49-F238E27FC236}">
                  <a16:creationId xmlns:a16="http://schemas.microsoft.com/office/drawing/2014/main" xmlns="" id="{B295096E-B2A6-E2EF-81E7-6E52D80807D4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95;p1">
              <a:hlinkClick r:id="rId5"/>
              <a:extLst>
                <a:ext uri="{FF2B5EF4-FFF2-40B4-BE49-F238E27FC236}">
                  <a16:creationId xmlns:a16="http://schemas.microsoft.com/office/drawing/2014/main" xmlns="" id="{1487122A-B079-359A-B7DD-BA09F58FC4B3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7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574089" y="332896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D3515C0D-FC9C-9211-14C1-ABBCC5566884}"/>
              </a:ext>
            </a:extLst>
          </p:cNvPr>
          <p:cNvSpPr/>
          <p:nvPr/>
        </p:nvSpPr>
        <p:spPr>
          <a:xfrm>
            <a:off x="1574089" y="442820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61D9C4EA-784A-1314-EBF5-15235D62D1A0}"/>
              </a:ext>
            </a:extLst>
          </p:cNvPr>
          <p:cNvSpPr/>
          <p:nvPr/>
        </p:nvSpPr>
        <p:spPr>
          <a:xfrm>
            <a:off x="1574089" y="5532030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522F46CC-2668-4ACB-BBA5-340D6C83C72D}"/>
              </a:ext>
            </a:extLst>
          </p:cNvPr>
          <p:cNvGrpSpPr/>
          <p:nvPr/>
        </p:nvGrpSpPr>
        <p:grpSpPr>
          <a:xfrm>
            <a:off x="88900" y="2540000"/>
            <a:ext cx="12014200" cy="4432161"/>
            <a:chOff x="88900" y="2540000"/>
            <a:chExt cx="12014200" cy="443216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0431910C-8122-D346-BF2E-0E2D70749C98}"/>
                </a:ext>
              </a:extLst>
            </p:cNvPr>
            <p:cNvGrpSpPr/>
            <p:nvPr/>
          </p:nvGrpSpPr>
          <p:grpSpPr>
            <a:xfrm>
              <a:off x="88900" y="2540000"/>
              <a:ext cx="12014200" cy="2832100"/>
              <a:chOff x="88900" y="2540000"/>
              <a:chExt cx="12014200" cy="2832100"/>
            </a:xfrm>
          </p:grpSpPr>
          <p:sp>
            <p:nvSpPr>
              <p:cNvPr id="8" name="手繪多邊形: 圖案 7">
                <a:extLst>
                  <a:ext uri="{FF2B5EF4-FFF2-40B4-BE49-F238E27FC236}">
                    <a16:creationId xmlns:a16="http://schemas.microsoft.com/office/drawing/2014/main" xmlns="" id="{AC9005B4-7320-8D1C-9347-DF129C7AA419}"/>
                  </a:ext>
                </a:extLst>
              </p:cNvPr>
              <p:cNvSpPr/>
              <p:nvPr/>
            </p:nvSpPr>
            <p:spPr>
              <a:xfrm>
                <a:off x="88900" y="2540000"/>
                <a:ext cx="4914900" cy="2832100"/>
              </a:xfrm>
              <a:custGeom>
                <a:avLst/>
                <a:gdLst>
                  <a:gd name="connsiteX0" fmla="*/ 0 w 4914900"/>
                  <a:gd name="connsiteY0" fmla="*/ 0 h 2832100"/>
                  <a:gd name="connsiteX1" fmla="*/ 25400 w 4914900"/>
                  <a:gd name="connsiteY1" fmla="*/ 101600 h 2832100"/>
                  <a:gd name="connsiteX2" fmla="*/ 38100 w 4914900"/>
                  <a:gd name="connsiteY2" fmla="*/ 139700 h 2832100"/>
                  <a:gd name="connsiteX3" fmla="*/ 76200 w 4914900"/>
                  <a:gd name="connsiteY3" fmla="*/ 177800 h 2832100"/>
                  <a:gd name="connsiteX4" fmla="*/ 114300 w 4914900"/>
                  <a:gd name="connsiteY4" fmla="*/ 241300 h 2832100"/>
                  <a:gd name="connsiteX5" fmla="*/ 152400 w 4914900"/>
                  <a:gd name="connsiteY5" fmla="*/ 266700 h 2832100"/>
                  <a:gd name="connsiteX6" fmla="*/ 241300 w 4914900"/>
                  <a:gd name="connsiteY6" fmla="*/ 330200 h 2832100"/>
                  <a:gd name="connsiteX7" fmla="*/ 279400 w 4914900"/>
                  <a:gd name="connsiteY7" fmla="*/ 342900 h 2832100"/>
                  <a:gd name="connsiteX8" fmla="*/ 304800 w 4914900"/>
                  <a:gd name="connsiteY8" fmla="*/ 381000 h 2832100"/>
                  <a:gd name="connsiteX9" fmla="*/ 279400 w 4914900"/>
                  <a:gd name="connsiteY9" fmla="*/ 419100 h 2832100"/>
                  <a:gd name="connsiteX10" fmla="*/ 266700 w 4914900"/>
                  <a:gd name="connsiteY10" fmla="*/ 457200 h 2832100"/>
                  <a:gd name="connsiteX11" fmla="*/ 241300 w 4914900"/>
                  <a:gd name="connsiteY11" fmla="*/ 584200 h 2832100"/>
                  <a:gd name="connsiteX12" fmla="*/ 241300 w 4914900"/>
                  <a:gd name="connsiteY12" fmla="*/ 965200 h 2832100"/>
                  <a:gd name="connsiteX13" fmla="*/ 266700 w 4914900"/>
                  <a:gd name="connsiteY13" fmla="*/ 1028700 h 2832100"/>
                  <a:gd name="connsiteX14" fmla="*/ 330200 w 4914900"/>
                  <a:gd name="connsiteY14" fmla="*/ 1155700 h 2832100"/>
                  <a:gd name="connsiteX15" fmla="*/ 419100 w 4914900"/>
                  <a:gd name="connsiteY15" fmla="*/ 1219200 h 2832100"/>
                  <a:gd name="connsiteX16" fmla="*/ 457200 w 4914900"/>
                  <a:gd name="connsiteY16" fmla="*/ 1270000 h 2832100"/>
                  <a:gd name="connsiteX17" fmla="*/ 469900 w 4914900"/>
                  <a:gd name="connsiteY17" fmla="*/ 1371600 h 2832100"/>
                  <a:gd name="connsiteX18" fmla="*/ 635000 w 4914900"/>
                  <a:gd name="connsiteY18" fmla="*/ 1676400 h 2832100"/>
                  <a:gd name="connsiteX19" fmla="*/ 698500 w 4914900"/>
                  <a:gd name="connsiteY19" fmla="*/ 1752600 h 2832100"/>
                  <a:gd name="connsiteX20" fmla="*/ 901700 w 4914900"/>
                  <a:gd name="connsiteY20" fmla="*/ 1917700 h 2832100"/>
                  <a:gd name="connsiteX21" fmla="*/ 1003300 w 4914900"/>
                  <a:gd name="connsiteY21" fmla="*/ 1968500 h 2832100"/>
                  <a:gd name="connsiteX22" fmla="*/ 1092200 w 4914900"/>
                  <a:gd name="connsiteY22" fmla="*/ 2019300 h 2832100"/>
                  <a:gd name="connsiteX23" fmla="*/ 1409700 w 4914900"/>
                  <a:gd name="connsiteY23" fmla="*/ 2082800 h 2832100"/>
                  <a:gd name="connsiteX24" fmla="*/ 1714500 w 4914900"/>
                  <a:gd name="connsiteY24" fmla="*/ 2070100 h 2832100"/>
                  <a:gd name="connsiteX25" fmla="*/ 1752600 w 4914900"/>
                  <a:gd name="connsiteY25" fmla="*/ 2057400 h 2832100"/>
                  <a:gd name="connsiteX26" fmla="*/ 1790700 w 4914900"/>
                  <a:gd name="connsiteY26" fmla="*/ 2120900 h 2832100"/>
                  <a:gd name="connsiteX27" fmla="*/ 1866900 w 4914900"/>
                  <a:gd name="connsiteY27" fmla="*/ 2222500 h 2832100"/>
                  <a:gd name="connsiteX28" fmla="*/ 2273300 w 4914900"/>
                  <a:gd name="connsiteY28" fmla="*/ 2552700 h 2832100"/>
                  <a:gd name="connsiteX29" fmla="*/ 2438400 w 4914900"/>
                  <a:gd name="connsiteY29" fmla="*/ 2641600 h 2832100"/>
                  <a:gd name="connsiteX30" fmla="*/ 2590800 w 4914900"/>
                  <a:gd name="connsiteY30" fmla="*/ 2679700 h 2832100"/>
                  <a:gd name="connsiteX31" fmla="*/ 3162300 w 4914900"/>
                  <a:gd name="connsiteY31" fmla="*/ 2730500 h 2832100"/>
                  <a:gd name="connsiteX32" fmla="*/ 3873500 w 4914900"/>
                  <a:gd name="connsiteY32" fmla="*/ 2603500 h 2832100"/>
                  <a:gd name="connsiteX33" fmla="*/ 3937000 w 4914900"/>
                  <a:gd name="connsiteY33" fmla="*/ 2565400 h 2832100"/>
                  <a:gd name="connsiteX34" fmla="*/ 4025900 w 4914900"/>
                  <a:gd name="connsiteY34" fmla="*/ 2476500 h 2832100"/>
                  <a:gd name="connsiteX35" fmla="*/ 4064000 w 4914900"/>
                  <a:gd name="connsiteY35" fmla="*/ 2540000 h 2832100"/>
                  <a:gd name="connsiteX36" fmla="*/ 4114800 w 4914900"/>
                  <a:gd name="connsiteY36" fmla="*/ 2590800 h 2832100"/>
                  <a:gd name="connsiteX37" fmla="*/ 4165600 w 4914900"/>
                  <a:gd name="connsiteY37" fmla="*/ 2654300 h 2832100"/>
                  <a:gd name="connsiteX38" fmla="*/ 4203700 w 4914900"/>
                  <a:gd name="connsiteY38" fmla="*/ 2679700 h 2832100"/>
                  <a:gd name="connsiteX39" fmla="*/ 4292600 w 4914900"/>
                  <a:gd name="connsiteY39" fmla="*/ 2730500 h 2832100"/>
                  <a:gd name="connsiteX40" fmla="*/ 4368800 w 4914900"/>
                  <a:gd name="connsiteY40" fmla="*/ 2768600 h 2832100"/>
                  <a:gd name="connsiteX41" fmla="*/ 4610100 w 4914900"/>
                  <a:gd name="connsiteY41" fmla="*/ 2832100 h 2832100"/>
                  <a:gd name="connsiteX42" fmla="*/ 4826000 w 4914900"/>
                  <a:gd name="connsiteY42" fmla="*/ 2806700 h 2832100"/>
                  <a:gd name="connsiteX43" fmla="*/ 4914900 w 4914900"/>
                  <a:gd name="connsiteY43" fmla="*/ 2768600 h 283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914900" h="2832100">
                    <a:moveTo>
                      <a:pt x="0" y="0"/>
                    </a:moveTo>
                    <a:cubicBezTo>
                      <a:pt x="8467" y="33867"/>
                      <a:pt x="16215" y="67921"/>
                      <a:pt x="25400" y="101600"/>
                    </a:cubicBezTo>
                    <a:cubicBezTo>
                      <a:pt x="28922" y="114515"/>
                      <a:pt x="30674" y="128561"/>
                      <a:pt x="38100" y="139700"/>
                    </a:cubicBezTo>
                    <a:cubicBezTo>
                      <a:pt x="48063" y="154644"/>
                      <a:pt x="65424" y="163432"/>
                      <a:pt x="76200" y="177800"/>
                    </a:cubicBezTo>
                    <a:cubicBezTo>
                      <a:pt x="91011" y="197547"/>
                      <a:pt x="98236" y="222558"/>
                      <a:pt x="114300" y="241300"/>
                    </a:cubicBezTo>
                    <a:cubicBezTo>
                      <a:pt x="124233" y="252889"/>
                      <a:pt x="139980" y="257828"/>
                      <a:pt x="152400" y="266700"/>
                    </a:cubicBezTo>
                    <a:cubicBezTo>
                      <a:pt x="165823" y="276288"/>
                      <a:pt x="221347" y="320223"/>
                      <a:pt x="241300" y="330200"/>
                    </a:cubicBezTo>
                    <a:cubicBezTo>
                      <a:pt x="253274" y="336187"/>
                      <a:pt x="266700" y="338667"/>
                      <a:pt x="279400" y="342900"/>
                    </a:cubicBezTo>
                    <a:cubicBezTo>
                      <a:pt x="287867" y="355600"/>
                      <a:pt x="304800" y="365736"/>
                      <a:pt x="304800" y="381000"/>
                    </a:cubicBezTo>
                    <a:cubicBezTo>
                      <a:pt x="304800" y="396264"/>
                      <a:pt x="286226" y="405448"/>
                      <a:pt x="279400" y="419100"/>
                    </a:cubicBezTo>
                    <a:cubicBezTo>
                      <a:pt x="273413" y="431074"/>
                      <a:pt x="269710" y="444156"/>
                      <a:pt x="266700" y="457200"/>
                    </a:cubicBezTo>
                    <a:cubicBezTo>
                      <a:pt x="256992" y="499266"/>
                      <a:pt x="249767" y="541867"/>
                      <a:pt x="241300" y="584200"/>
                    </a:cubicBezTo>
                    <a:cubicBezTo>
                      <a:pt x="231769" y="736696"/>
                      <a:pt x="217745" y="816020"/>
                      <a:pt x="241300" y="965200"/>
                    </a:cubicBezTo>
                    <a:cubicBezTo>
                      <a:pt x="244856" y="987718"/>
                      <a:pt x="257059" y="1008042"/>
                      <a:pt x="266700" y="1028700"/>
                    </a:cubicBezTo>
                    <a:cubicBezTo>
                      <a:pt x="286715" y="1071590"/>
                      <a:pt x="290819" y="1129446"/>
                      <a:pt x="330200" y="1155700"/>
                    </a:cubicBezTo>
                    <a:cubicBezTo>
                      <a:pt x="351833" y="1170122"/>
                      <a:pt x="403347" y="1203447"/>
                      <a:pt x="419100" y="1219200"/>
                    </a:cubicBezTo>
                    <a:cubicBezTo>
                      <a:pt x="434067" y="1234167"/>
                      <a:pt x="444500" y="1253067"/>
                      <a:pt x="457200" y="1270000"/>
                    </a:cubicBezTo>
                    <a:cubicBezTo>
                      <a:pt x="461433" y="1303867"/>
                      <a:pt x="460093" y="1338909"/>
                      <a:pt x="469900" y="1371600"/>
                    </a:cubicBezTo>
                    <a:cubicBezTo>
                      <a:pt x="502079" y="1478865"/>
                      <a:pt x="563671" y="1590806"/>
                      <a:pt x="635000" y="1676400"/>
                    </a:cubicBezTo>
                    <a:cubicBezTo>
                      <a:pt x="656167" y="1701800"/>
                      <a:pt x="673982" y="1730417"/>
                      <a:pt x="698500" y="1752600"/>
                    </a:cubicBezTo>
                    <a:cubicBezTo>
                      <a:pt x="763216" y="1811152"/>
                      <a:pt x="823641" y="1878671"/>
                      <a:pt x="901700" y="1917700"/>
                    </a:cubicBezTo>
                    <a:cubicBezTo>
                      <a:pt x="935567" y="1934633"/>
                      <a:pt x="969891" y="1950682"/>
                      <a:pt x="1003300" y="1968500"/>
                    </a:cubicBezTo>
                    <a:cubicBezTo>
                      <a:pt x="1033415" y="1984561"/>
                      <a:pt x="1059986" y="2008025"/>
                      <a:pt x="1092200" y="2019300"/>
                    </a:cubicBezTo>
                    <a:cubicBezTo>
                      <a:pt x="1167473" y="2045646"/>
                      <a:pt x="1329255" y="2069392"/>
                      <a:pt x="1409700" y="2082800"/>
                    </a:cubicBezTo>
                    <a:cubicBezTo>
                      <a:pt x="1511300" y="2078567"/>
                      <a:pt x="1613090" y="2077612"/>
                      <a:pt x="1714500" y="2070100"/>
                    </a:cubicBezTo>
                    <a:cubicBezTo>
                      <a:pt x="1727850" y="2069111"/>
                      <a:pt x="1741461" y="2049974"/>
                      <a:pt x="1752600" y="2057400"/>
                    </a:cubicBezTo>
                    <a:cubicBezTo>
                      <a:pt x="1773139" y="2071092"/>
                      <a:pt x="1777617" y="2099968"/>
                      <a:pt x="1790700" y="2120900"/>
                    </a:cubicBezTo>
                    <a:cubicBezTo>
                      <a:pt x="1812164" y="2155243"/>
                      <a:pt x="1840257" y="2193808"/>
                      <a:pt x="1866900" y="2222500"/>
                    </a:cubicBezTo>
                    <a:cubicBezTo>
                      <a:pt x="1982625" y="2347127"/>
                      <a:pt x="2127050" y="2473950"/>
                      <a:pt x="2273300" y="2552700"/>
                    </a:cubicBezTo>
                    <a:cubicBezTo>
                      <a:pt x="2328333" y="2582333"/>
                      <a:pt x="2380366" y="2618386"/>
                      <a:pt x="2438400" y="2641600"/>
                    </a:cubicBezTo>
                    <a:cubicBezTo>
                      <a:pt x="2487018" y="2661047"/>
                      <a:pt x="2539233" y="2670600"/>
                      <a:pt x="2590800" y="2679700"/>
                    </a:cubicBezTo>
                    <a:cubicBezTo>
                      <a:pt x="2853384" y="2726038"/>
                      <a:pt x="2893852" y="2718828"/>
                      <a:pt x="3162300" y="2730500"/>
                    </a:cubicBezTo>
                    <a:cubicBezTo>
                      <a:pt x="3695376" y="2672557"/>
                      <a:pt x="3595022" y="2752022"/>
                      <a:pt x="3873500" y="2603500"/>
                    </a:cubicBezTo>
                    <a:cubicBezTo>
                      <a:pt x="3895280" y="2591884"/>
                      <a:pt x="3915833" y="2578100"/>
                      <a:pt x="3937000" y="2565400"/>
                    </a:cubicBezTo>
                    <a:cubicBezTo>
                      <a:pt x="3942729" y="2555852"/>
                      <a:pt x="3985320" y="2459109"/>
                      <a:pt x="4025900" y="2476500"/>
                    </a:cubicBezTo>
                    <a:cubicBezTo>
                      <a:pt x="4048589" y="2486224"/>
                      <a:pt x="4048845" y="2520515"/>
                      <a:pt x="4064000" y="2540000"/>
                    </a:cubicBezTo>
                    <a:cubicBezTo>
                      <a:pt x="4078702" y="2558903"/>
                      <a:pt x="4098890" y="2572902"/>
                      <a:pt x="4114800" y="2590800"/>
                    </a:cubicBezTo>
                    <a:cubicBezTo>
                      <a:pt x="4132809" y="2611060"/>
                      <a:pt x="4146433" y="2635133"/>
                      <a:pt x="4165600" y="2654300"/>
                    </a:cubicBezTo>
                    <a:cubicBezTo>
                      <a:pt x="4176393" y="2665093"/>
                      <a:pt x="4190612" y="2671847"/>
                      <a:pt x="4203700" y="2679700"/>
                    </a:cubicBezTo>
                    <a:cubicBezTo>
                      <a:pt x="4232966" y="2697260"/>
                      <a:pt x="4262549" y="2714319"/>
                      <a:pt x="4292600" y="2730500"/>
                    </a:cubicBezTo>
                    <a:cubicBezTo>
                      <a:pt x="4317604" y="2743964"/>
                      <a:pt x="4341753" y="2759945"/>
                      <a:pt x="4368800" y="2768600"/>
                    </a:cubicBezTo>
                    <a:cubicBezTo>
                      <a:pt x="4448015" y="2793949"/>
                      <a:pt x="4610100" y="2832100"/>
                      <a:pt x="4610100" y="2832100"/>
                    </a:cubicBezTo>
                    <a:cubicBezTo>
                      <a:pt x="4682067" y="2823633"/>
                      <a:pt x="4755060" y="2821479"/>
                      <a:pt x="4826000" y="2806700"/>
                    </a:cubicBezTo>
                    <a:cubicBezTo>
                      <a:pt x="4857562" y="2800124"/>
                      <a:pt x="4914900" y="2768600"/>
                      <a:pt x="4914900" y="276860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xmlns="" id="{0CA1DE27-9BCB-82EF-ACFA-7963C8028A69}"/>
                  </a:ext>
                </a:extLst>
              </p:cNvPr>
              <p:cNvSpPr/>
              <p:nvPr/>
            </p:nvSpPr>
            <p:spPr>
              <a:xfrm flipH="1">
                <a:off x="6997702" y="2540000"/>
                <a:ext cx="5105398" cy="2832100"/>
              </a:xfrm>
              <a:custGeom>
                <a:avLst/>
                <a:gdLst>
                  <a:gd name="connsiteX0" fmla="*/ 0 w 4914900"/>
                  <a:gd name="connsiteY0" fmla="*/ 0 h 2832100"/>
                  <a:gd name="connsiteX1" fmla="*/ 25400 w 4914900"/>
                  <a:gd name="connsiteY1" fmla="*/ 101600 h 2832100"/>
                  <a:gd name="connsiteX2" fmla="*/ 38100 w 4914900"/>
                  <a:gd name="connsiteY2" fmla="*/ 139700 h 2832100"/>
                  <a:gd name="connsiteX3" fmla="*/ 76200 w 4914900"/>
                  <a:gd name="connsiteY3" fmla="*/ 177800 h 2832100"/>
                  <a:gd name="connsiteX4" fmla="*/ 114300 w 4914900"/>
                  <a:gd name="connsiteY4" fmla="*/ 241300 h 2832100"/>
                  <a:gd name="connsiteX5" fmla="*/ 152400 w 4914900"/>
                  <a:gd name="connsiteY5" fmla="*/ 266700 h 2832100"/>
                  <a:gd name="connsiteX6" fmla="*/ 241300 w 4914900"/>
                  <a:gd name="connsiteY6" fmla="*/ 330200 h 2832100"/>
                  <a:gd name="connsiteX7" fmla="*/ 279400 w 4914900"/>
                  <a:gd name="connsiteY7" fmla="*/ 342900 h 2832100"/>
                  <a:gd name="connsiteX8" fmla="*/ 304800 w 4914900"/>
                  <a:gd name="connsiteY8" fmla="*/ 381000 h 2832100"/>
                  <a:gd name="connsiteX9" fmla="*/ 279400 w 4914900"/>
                  <a:gd name="connsiteY9" fmla="*/ 419100 h 2832100"/>
                  <a:gd name="connsiteX10" fmla="*/ 266700 w 4914900"/>
                  <a:gd name="connsiteY10" fmla="*/ 457200 h 2832100"/>
                  <a:gd name="connsiteX11" fmla="*/ 241300 w 4914900"/>
                  <a:gd name="connsiteY11" fmla="*/ 584200 h 2832100"/>
                  <a:gd name="connsiteX12" fmla="*/ 241300 w 4914900"/>
                  <a:gd name="connsiteY12" fmla="*/ 965200 h 2832100"/>
                  <a:gd name="connsiteX13" fmla="*/ 266700 w 4914900"/>
                  <a:gd name="connsiteY13" fmla="*/ 1028700 h 2832100"/>
                  <a:gd name="connsiteX14" fmla="*/ 330200 w 4914900"/>
                  <a:gd name="connsiteY14" fmla="*/ 1155700 h 2832100"/>
                  <a:gd name="connsiteX15" fmla="*/ 419100 w 4914900"/>
                  <a:gd name="connsiteY15" fmla="*/ 1219200 h 2832100"/>
                  <a:gd name="connsiteX16" fmla="*/ 457200 w 4914900"/>
                  <a:gd name="connsiteY16" fmla="*/ 1270000 h 2832100"/>
                  <a:gd name="connsiteX17" fmla="*/ 469900 w 4914900"/>
                  <a:gd name="connsiteY17" fmla="*/ 1371600 h 2832100"/>
                  <a:gd name="connsiteX18" fmla="*/ 635000 w 4914900"/>
                  <a:gd name="connsiteY18" fmla="*/ 1676400 h 2832100"/>
                  <a:gd name="connsiteX19" fmla="*/ 698500 w 4914900"/>
                  <a:gd name="connsiteY19" fmla="*/ 1752600 h 2832100"/>
                  <a:gd name="connsiteX20" fmla="*/ 901700 w 4914900"/>
                  <a:gd name="connsiteY20" fmla="*/ 1917700 h 2832100"/>
                  <a:gd name="connsiteX21" fmla="*/ 1003300 w 4914900"/>
                  <a:gd name="connsiteY21" fmla="*/ 1968500 h 2832100"/>
                  <a:gd name="connsiteX22" fmla="*/ 1092200 w 4914900"/>
                  <a:gd name="connsiteY22" fmla="*/ 2019300 h 2832100"/>
                  <a:gd name="connsiteX23" fmla="*/ 1409700 w 4914900"/>
                  <a:gd name="connsiteY23" fmla="*/ 2082800 h 2832100"/>
                  <a:gd name="connsiteX24" fmla="*/ 1714500 w 4914900"/>
                  <a:gd name="connsiteY24" fmla="*/ 2070100 h 2832100"/>
                  <a:gd name="connsiteX25" fmla="*/ 1752600 w 4914900"/>
                  <a:gd name="connsiteY25" fmla="*/ 2057400 h 2832100"/>
                  <a:gd name="connsiteX26" fmla="*/ 1790700 w 4914900"/>
                  <a:gd name="connsiteY26" fmla="*/ 2120900 h 2832100"/>
                  <a:gd name="connsiteX27" fmla="*/ 1866900 w 4914900"/>
                  <a:gd name="connsiteY27" fmla="*/ 2222500 h 2832100"/>
                  <a:gd name="connsiteX28" fmla="*/ 2273300 w 4914900"/>
                  <a:gd name="connsiteY28" fmla="*/ 2552700 h 2832100"/>
                  <a:gd name="connsiteX29" fmla="*/ 2438400 w 4914900"/>
                  <a:gd name="connsiteY29" fmla="*/ 2641600 h 2832100"/>
                  <a:gd name="connsiteX30" fmla="*/ 2590800 w 4914900"/>
                  <a:gd name="connsiteY30" fmla="*/ 2679700 h 2832100"/>
                  <a:gd name="connsiteX31" fmla="*/ 3162300 w 4914900"/>
                  <a:gd name="connsiteY31" fmla="*/ 2730500 h 2832100"/>
                  <a:gd name="connsiteX32" fmla="*/ 3873500 w 4914900"/>
                  <a:gd name="connsiteY32" fmla="*/ 2603500 h 2832100"/>
                  <a:gd name="connsiteX33" fmla="*/ 3937000 w 4914900"/>
                  <a:gd name="connsiteY33" fmla="*/ 2565400 h 2832100"/>
                  <a:gd name="connsiteX34" fmla="*/ 4025900 w 4914900"/>
                  <a:gd name="connsiteY34" fmla="*/ 2476500 h 2832100"/>
                  <a:gd name="connsiteX35" fmla="*/ 4064000 w 4914900"/>
                  <a:gd name="connsiteY35" fmla="*/ 2540000 h 2832100"/>
                  <a:gd name="connsiteX36" fmla="*/ 4114800 w 4914900"/>
                  <a:gd name="connsiteY36" fmla="*/ 2590800 h 2832100"/>
                  <a:gd name="connsiteX37" fmla="*/ 4165600 w 4914900"/>
                  <a:gd name="connsiteY37" fmla="*/ 2654300 h 2832100"/>
                  <a:gd name="connsiteX38" fmla="*/ 4203700 w 4914900"/>
                  <a:gd name="connsiteY38" fmla="*/ 2679700 h 2832100"/>
                  <a:gd name="connsiteX39" fmla="*/ 4292600 w 4914900"/>
                  <a:gd name="connsiteY39" fmla="*/ 2730500 h 2832100"/>
                  <a:gd name="connsiteX40" fmla="*/ 4368800 w 4914900"/>
                  <a:gd name="connsiteY40" fmla="*/ 2768600 h 2832100"/>
                  <a:gd name="connsiteX41" fmla="*/ 4610100 w 4914900"/>
                  <a:gd name="connsiteY41" fmla="*/ 2832100 h 2832100"/>
                  <a:gd name="connsiteX42" fmla="*/ 4826000 w 4914900"/>
                  <a:gd name="connsiteY42" fmla="*/ 2806700 h 2832100"/>
                  <a:gd name="connsiteX43" fmla="*/ 4914900 w 4914900"/>
                  <a:gd name="connsiteY43" fmla="*/ 2768600 h 283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4914900" h="2832100">
                    <a:moveTo>
                      <a:pt x="0" y="0"/>
                    </a:moveTo>
                    <a:cubicBezTo>
                      <a:pt x="8467" y="33867"/>
                      <a:pt x="16215" y="67921"/>
                      <a:pt x="25400" y="101600"/>
                    </a:cubicBezTo>
                    <a:cubicBezTo>
                      <a:pt x="28922" y="114515"/>
                      <a:pt x="30674" y="128561"/>
                      <a:pt x="38100" y="139700"/>
                    </a:cubicBezTo>
                    <a:cubicBezTo>
                      <a:pt x="48063" y="154644"/>
                      <a:pt x="65424" y="163432"/>
                      <a:pt x="76200" y="177800"/>
                    </a:cubicBezTo>
                    <a:cubicBezTo>
                      <a:pt x="91011" y="197547"/>
                      <a:pt x="98236" y="222558"/>
                      <a:pt x="114300" y="241300"/>
                    </a:cubicBezTo>
                    <a:cubicBezTo>
                      <a:pt x="124233" y="252889"/>
                      <a:pt x="139980" y="257828"/>
                      <a:pt x="152400" y="266700"/>
                    </a:cubicBezTo>
                    <a:cubicBezTo>
                      <a:pt x="165823" y="276288"/>
                      <a:pt x="221347" y="320223"/>
                      <a:pt x="241300" y="330200"/>
                    </a:cubicBezTo>
                    <a:cubicBezTo>
                      <a:pt x="253274" y="336187"/>
                      <a:pt x="266700" y="338667"/>
                      <a:pt x="279400" y="342900"/>
                    </a:cubicBezTo>
                    <a:cubicBezTo>
                      <a:pt x="287867" y="355600"/>
                      <a:pt x="304800" y="365736"/>
                      <a:pt x="304800" y="381000"/>
                    </a:cubicBezTo>
                    <a:cubicBezTo>
                      <a:pt x="304800" y="396264"/>
                      <a:pt x="286226" y="405448"/>
                      <a:pt x="279400" y="419100"/>
                    </a:cubicBezTo>
                    <a:cubicBezTo>
                      <a:pt x="273413" y="431074"/>
                      <a:pt x="269710" y="444156"/>
                      <a:pt x="266700" y="457200"/>
                    </a:cubicBezTo>
                    <a:cubicBezTo>
                      <a:pt x="256992" y="499266"/>
                      <a:pt x="249767" y="541867"/>
                      <a:pt x="241300" y="584200"/>
                    </a:cubicBezTo>
                    <a:cubicBezTo>
                      <a:pt x="231769" y="736696"/>
                      <a:pt x="217745" y="816020"/>
                      <a:pt x="241300" y="965200"/>
                    </a:cubicBezTo>
                    <a:cubicBezTo>
                      <a:pt x="244856" y="987718"/>
                      <a:pt x="257059" y="1008042"/>
                      <a:pt x="266700" y="1028700"/>
                    </a:cubicBezTo>
                    <a:cubicBezTo>
                      <a:pt x="286715" y="1071590"/>
                      <a:pt x="290819" y="1129446"/>
                      <a:pt x="330200" y="1155700"/>
                    </a:cubicBezTo>
                    <a:cubicBezTo>
                      <a:pt x="351833" y="1170122"/>
                      <a:pt x="403347" y="1203447"/>
                      <a:pt x="419100" y="1219200"/>
                    </a:cubicBezTo>
                    <a:cubicBezTo>
                      <a:pt x="434067" y="1234167"/>
                      <a:pt x="444500" y="1253067"/>
                      <a:pt x="457200" y="1270000"/>
                    </a:cubicBezTo>
                    <a:cubicBezTo>
                      <a:pt x="461433" y="1303867"/>
                      <a:pt x="460093" y="1338909"/>
                      <a:pt x="469900" y="1371600"/>
                    </a:cubicBezTo>
                    <a:cubicBezTo>
                      <a:pt x="502079" y="1478865"/>
                      <a:pt x="563671" y="1590806"/>
                      <a:pt x="635000" y="1676400"/>
                    </a:cubicBezTo>
                    <a:cubicBezTo>
                      <a:pt x="656167" y="1701800"/>
                      <a:pt x="673982" y="1730417"/>
                      <a:pt x="698500" y="1752600"/>
                    </a:cubicBezTo>
                    <a:cubicBezTo>
                      <a:pt x="763216" y="1811152"/>
                      <a:pt x="823641" y="1878671"/>
                      <a:pt x="901700" y="1917700"/>
                    </a:cubicBezTo>
                    <a:cubicBezTo>
                      <a:pt x="935567" y="1934633"/>
                      <a:pt x="969891" y="1950682"/>
                      <a:pt x="1003300" y="1968500"/>
                    </a:cubicBezTo>
                    <a:cubicBezTo>
                      <a:pt x="1033415" y="1984561"/>
                      <a:pt x="1059986" y="2008025"/>
                      <a:pt x="1092200" y="2019300"/>
                    </a:cubicBezTo>
                    <a:cubicBezTo>
                      <a:pt x="1167473" y="2045646"/>
                      <a:pt x="1329255" y="2069392"/>
                      <a:pt x="1409700" y="2082800"/>
                    </a:cubicBezTo>
                    <a:cubicBezTo>
                      <a:pt x="1511300" y="2078567"/>
                      <a:pt x="1613090" y="2077612"/>
                      <a:pt x="1714500" y="2070100"/>
                    </a:cubicBezTo>
                    <a:cubicBezTo>
                      <a:pt x="1727850" y="2069111"/>
                      <a:pt x="1741461" y="2049974"/>
                      <a:pt x="1752600" y="2057400"/>
                    </a:cubicBezTo>
                    <a:cubicBezTo>
                      <a:pt x="1773139" y="2071092"/>
                      <a:pt x="1777617" y="2099968"/>
                      <a:pt x="1790700" y="2120900"/>
                    </a:cubicBezTo>
                    <a:cubicBezTo>
                      <a:pt x="1812164" y="2155243"/>
                      <a:pt x="1840257" y="2193808"/>
                      <a:pt x="1866900" y="2222500"/>
                    </a:cubicBezTo>
                    <a:cubicBezTo>
                      <a:pt x="1982625" y="2347127"/>
                      <a:pt x="2127050" y="2473950"/>
                      <a:pt x="2273300" y="2552700"/>
                    </a:cubicBezTo>
                    <a:cubicBezTo>
                      <a:pt x="2328333" y="2582333"/>
                      <a:pt x="2380366" y="2618386"/>
                      <a:pt x="2438400" y="2641600"/>
                    </a:cubicBezTo>
                    <a:cubicBezTo>
                      <a:pt x="2487018" y="2661047"/>
                      <a:pt x="2539233" y="2670600"/>
                      <a:pt x="2590800" y="2679700"/>
                    </a:cubicBezTo>
                    <a:cubicBezTo>
                      <a:pt x="2853384" y="2726038"/>
                      <a:pt x="2893852" y="2718828"/>
                      <a:pt x="3162300" y="2730500"/>
                    </a:cubicBezTo>
                    <a:cubicBezTo>
                      <a:pt x="3695376" y="2672557"/>
                      <a:pt x="3595022" y="2752022"/>
                      <a:pt x="3873500" y="2603500"/>
                    </a:cubicBezTo>
                    <a:cubicBezTo>
                      <a:pt x="3895280" y="2591884"/>
                      <a:pt x="3915833" y="2578100"/>
                      <a:pt x="3937000" y="2565400"/>
                    </a:cubicBezTo>
                    <a:cubicBezTo>
                      <a:pt x="3942729" y="2555852"/>
                      <a:pt x="3985320" y="2459109"/>
                      <a:pt x="4025900" y="2476500"/>
                    </a:cubicBezTo>
                    <a:cubicBezTo>
                      <a:pt x="4048589" y="2486224"/>
                      <a:pt x="4048845" y="2520515"/>
                      <a:pt x="4064000" y="2540000"/>
                    </a:cubicBezTo>
                    <a:cubicBezTo>
                      <a:pt x="4078702" y="2558903"/>
                      <a:pt x="4098890" y="2572902"/>
                      <a:pt x="4114800" y="2590800"/>
                    </a:cubicBezTo>
                    <a:cubicBezTo>
                      <a:pt x="4132809" y="2611060"/>
                      <a:pt x="4146433" y="2635133"/>
                      <a:pt x="4165600" y="2654300"/>
                    </a:cubicBezTo>
                    <a:cubicBezTo>
                      <a:pt x="4176393" y="2665093"/>
                      <a:pt x="4190612" y="2671847"/>
                      <a:pt x="4203700" y="2679700"/>
                    </a:cubicBezTo>
                    <a:cubicBezTo>
                      <a:pt x="4232966" y="2697260"/>
                      <a:pt x="4262549" y="2714319"/>
                      <a:pt x="4292600" y="2730500"/>
                    </a:cubicBezTo>
                    <a:cubicBezTo>
                      <a:pt x="4317604" y="2743964"/>
                      <a:pt x="4341753" y="2759945"/>
                      <a:pt x="4368800" y="2768600"/>
                    </a:cubicBezTo>
                    <a:cubicBezTo>
                      <a:pt x="4448015" y="2793949"/>
                      <a:pt x="4610100" y="2832100"/>
                      <a:pt x="4610100" y="2832100"/>
                    </a:cubicBezTo>
                    <a:cubicBezTo>
                      <a:pt x="4682067" y="2823633"/>
                      <a:pt x="4755060" y="2821479"/>
                      <a:pt x="4826000" y="2806700"/>
                    </a:cubicBezTo>
                    <a:cubicBezTo>
                      <a:pt x="4857562" y="2800124"/>
                      <a:pt x="4914900" y="2768600"/>
                      <a:pt x="4914900" y="276860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xmlns="" id="{E7E18639-5C8B-D163-2BB9-0CBFE7EC0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102" y="4368943"/>
              <a:ext cx="2542252" cy="2603218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85925889-290E-C595-5D06-7AF98EE3D27E}"/>
              </a:ext>
            </a:extLst>
          </p:cNvPr>
          <p:cNvSpPr txBox="1"/>
          <p:nvPr/>
        </p:nvSpPr>
        <p:spPr>
          <a:xfrm>
            <a:off x="8694499" y="132287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引起動機│活動一：交通事故發生怎麼辦？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98084B2-E79E-2D18-D0DD-B398329C639A}"/>
              </a:ext>
            </a:extLst>
          </p:cNvPr>
          <p:cNvSpPr/>
          <p:nvPr/>
        </p:nvSpPr>
        <p:spPr>
          <a:xfrm>
            <a:off x="1574089" y="521433"/>
            <a:ext cx="9136072" cy="3631763"/>
          </a:xfrm>
          <a:prstGeom prst="rect">
            <a:avLst/>
          </a:prstGeom>
          <a:ln w="12700">
            <a:noFill/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私下和解，可能衍生其他問題，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lnSpc>
                <a:spcPts val="4600"/>
              </a:lnSpc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發生事故時，不要怕麻煩、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務必報警，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6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也能避免被騙。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>
              <a:lnSpc>
                <a:spcPts val="46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但是在警察來之前，我們可以先做準備，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46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所以了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解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E15D">
                      <a:alpha val="6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交通事故處理程序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很重要。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77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xmlns="" id="{1C791AF8-24DC-5A0A-B7F0-757EB421E29E}"/>
              </a:ext>
            </a:extLst>
          </p:cNvPr>
          <p:cNvGrpSpPr/>
          <p:nvPr/>
        </p:nvGrpSpPr>
        <p:grpSpPr>
          <a:xfrm>
            <a:off x="3443470" y="429453"/>
            <a:ext cx="5321340" cy="1212311"/>
            <a:chOff x="2343711" y="429453"/>
            <a:chExt cx="5321340" cy="1212311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xmlns="" id="{8E3362AE-8B85-3FB6-4305-CC7E95FABD3E}"/>
                </a:ext>
              </a:extLst>
            </p:cNvPr>
            <p:cNvGrpSpPr/>
            <p:nvPr/>
          </p:nvGrpSpPr>
          <p:grpSpPr>
            <a:xfrm>
              <a:off x="2343711" y="429453"/>
              <a:ext cx="5321340" cy="1212311"/>
              <a:chOff x="4005846" y="248433"/>
              <a:chExt cx="4075532" cy="1022895"/>
            </a:xfrm>
          </p:grpSpPr>
          <p:grpSp>
            <p:nvGrpSpPr>
              <p:cNvPr id="30" name="Group 10">
                <a:extLst>
                  <a:ext uri="{FF2B5EF4-FFF2-40B4-BE49-F238E27FC236}">
                    <a16:creationId xmlns:a16="http://schemas.microsoft.com/office/drawing/2014/main" xmlns="" id="{D21AEC2A-4B55-A780-942E-1696D1AF9390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3970757" cy="918120"/>
                <a:chOff x="0" y="-28575"/>
                <a:chExt cx="1045796" cy="241810"/>
              </a:xfrm>
            </p:grpSpPr>
            <p:sp>
              <p:nvSpPr>
                <p:cNvPr id="34" name="Freeform 11">
                  <a:extLst>
                    <a:ext uri="{FF2B5EF4-FFF2-40B4-BE49-F238E27FC236}">
                      <a16:creationId xmlns:a16="http://schemas.microsoft.com/office/drawing/2014/main" xmlns="" id="{DB64D22E-AAA0-2753-D2C1-D327D9A0F9E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45796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35" name="TextBox 12">
                  <a:extLst>
                    <a:ext uri="{FF2B5EF4-FFF2-40B4-BE49-F238E27FC236}">
                      <a16:creationId xmlns:a16="http://schemas.microsoft.com/office/drawing/2014/main" xmlns="" id="{C14399AC-E209-B0E2-FB6B-50A593D31AA5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xmlns="" id="{B36B4F2C-D2F9-5FC2-4A92-2D1D4C0FB7BC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3970757" cy="918120"/>
                <a:chOff x="0" y="-28575"/>
                <a:chExt cx="1045796" cy="241810"/>
              </a:xfrm>
            </p:grpSpPr>
            <p:sp>
              <p:nvSpPr>
                <p:cNvPr id="32" name="Freeform 14">
                  <a:extLst>
                    <a:ext uri="{FF2B5EF4-FFF2-40B4-BE49-F238E27FC236}">
                      <a16:creationId xmlns:a16="http://schemas.microsoft.com/office/drawing/2014/main" xmlns="" id="{52D4B7CC-3B31-5AF7-68D5-CD63E515BD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45796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33" name="TextBox 15">
                  <a:extLst>
                    <a:ext uri="{FF2B5EF4-FFF2-40B4-BE49-F238E27FC236}">
                      <a16:creationId xmlns:a16="http://schemas.microsoft.com/office/drawing/2014/main" xmlns="" id="{C2EAFD04-1256-D607-2AC1-DEF32E454FDA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xmlns="" id="{4A82AED4-A073-E6B5-AB56-6FBB056ED716}"/>
                </a:ext>
              </a:extLst>
            </p:cNvPr>
            <p:cNvSpPr txBox="1"/>
            <p:nvPr/>
          </p:nvSpPr>
          <p:spPr>
            <a:xfrm>
              <a:off x="2343711" y="682216"/>
              <a:ext cx="5184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交通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事故處理五步驟</a:t>
              </a: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xmlns="" id="{AB98F453-67FC-4644-5AC4-C34D9638B310}"/>
              </a:ext>
            </a:extLst>
          </p:cNvPr>
          <p:cNvSpPr/>
          <p:nvPr/>
        </p:nvSpPr>
        <p:spPr>
          <a:xfrm>
            <a:off x="534389" y="3040084"/>
            <a:ext cx="1876301" cy="1876301"/>
          </a:xfrm>
          <a:prstGeom prst="ellipse">
            <a:avLst/>
          </a:prstGeom>
          <a:solidFill>
            <a:srgbClr val="A82F22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xmlns="" id="{2E919D09-DC53-392A-F183-9534AF3EE337}"/>
              </a:ext>
            </a:extLst>
          </p:cNvPr>
          <p:cNvGrpSpPr/>
          <p:nvPr/>
        </p:nvGrpSpPr>
        <p:grpSpPr>
          <a:xfrm>
            <a:off x="2261072" y="3040084"/>
            <a:ext cx="2415826" cy="1876301"/>
            <a:chOff x="2261072" y="3040084"/>
            <a:chExt cx="2415826" cy="1876301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xmlns="" id="{4FD08744-AF29-E76B-5CC9-92716D634B5F}"/>
                </a:ext>
              </a:extLst>
            </p:cNvPr>
            <p:cNvSpPr/>
            <p:nvPr/>
          </p:nvSpPr>
          <p:spPr>
            <a:xfrm>
              <a:off x="2800597" y="3040084"/>
              <a:ext cx="1876301" cy="1876301"/>
            </a:xfrm>
            <a:prstGeom prst="ellipse">
              <a:avLst/>
            </a:prstGeom>
            <a:solidFill>
              <a:srgbClr val="DC684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5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撥</a:t>
              </a:r>
            </a:p>
          </p:txBody>
        </p:sp>
        <p:sp>
          <p:nvSpPr>
            <p:cNvPr id="49" name="箭號: 向右 48">
              <a:extLst>
                <a:ext uri="{FF2B5EF4-FFF2-40B4-BE49-F238E27FC236}">
                  <a16:creationId xmlns:a16="http://schemas.microsoft.com/office/drawing/2014/main" xmlns="" id="{5551F793-A5EF-BAD6-9186-F8DB4004A3EA}"/>
                </a:ext>
              </a:extLst>
            </p:cNvPr>
            <p:cNvSpPr/>
            <p:nvPr/>
          </p:nvSpPr>
          <p:spPr>
            <a:xfrm>
              <a:off x="2261072" y="3724054"/>
              <a:ext cx="712520" cy="508359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xmlns="" id="{6B723F31-1E6B-B0A6-78EC-7E6F7A3F36F8}"/>
              </a:ext>
            </a:extLst>
          </p:cNvPr>
          <p:cNvGrpSpPr/>
          <p:nvPr/>
        </p:nvGrpSpPr>
        <p:grpSpPr>
          <a:xfrm>
            <a:off x="4497779" y="3040084"/>
            <a:ext cx="2468703" cy="1876301"/>
            <a:chOff x="4497779" y="3040084"/>
            <a:chExt cx="2468703" cy="1876301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xmlns="" id="{B975F2F7-62AC-C42C-C09B-428C1969BE75}"/>
                </a:ext>
              </a:extLst>
            </p:cNvPr>
            <p:cNvGrpSpPr/>
            <p:nvPr/>
          </p:nvGrpSpPr>
          <p:grpSpPr>
            <a:xfrm>
              <a:off x="5090181" y="3040084"/>
              <a:ext cx="1876301" cy="1876301"/>
              <a:chOff x="5090181" y="3040084"/>
              <a:chExt cx="1876301" cy="1876301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xmlns="" id="{7FDF0712-8804-ABD3-9C37-B7C59C01CEBB}"/>
                  </a:ext>
                </a:extLst>
              </p:cNvPr>
              <p:cNvSpPr/>
              <p:nvPr/>
            </p:nvSpPr>
            <p:spPr>
              <a:xfrm>
                <a:off x="5090181" y="3040084"/>
                <a:ext cx="1876301" cy="1876301"/>
              </a:xfrm>
              <a:prstGeom prst="ellipse">
                <a:avLst/>
              </a:prstGeom>
              <a:solidFill>
                <a:srgbClr val="237D7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5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xmlns="" id="{B20CA84C-9E96-C84A-F5E8-BDC3C20CF96C}"/>
                  </a:ext>
                </a:extLst>
              </p:cNvPr>
              <p:cNvSpPr txBox="1"/>
              <p:nvPr/>
            </p:nvSpPr>
            <p:spPr>
              <a:xfrm>
                <a:off x="5126272" y="3516569"/>
                <a:ext cx="1813317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52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劃</a:t>
                </a:r>
                <a:r>
                  <a:rPr lang="en-US" altLang="zh-TW" sz="52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52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拍</a:t>
                </a:r>
              </a:p>
            </p:txBody>
          </p:sp>
        </p:grpSp>
        <p:sp>
          <p:nvSpPr>
            <p:cNvPr id="53" name="箭號: 向右 52">
              <a:extLst>
                <a:ext uri="{FF2B5EF4-FFF2-40B4-BE49-F238E27FC236}">
                  <a16:creationId xmlns:a16="http://schemas.microsoft.com/office/drawing/2014/main" xmlns="" id="{59843D71-4C34-CB89-35B4-C23F0E864192}"/>
                </a:ext>
              </a:extLst>
            </p:cNvPr>
            <p:cNvSpPr/>
            <p:nvPr/>
          </p:nvSpPr>
          <p:spPr>
            <a:xfrm>
              <a:off x="4497779" y="3724052"/>
              <a:ext cx="712520" cy="508359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xmlns="" id="{E66F890F-FDA6-9787-F680-927634C08E98}"/>
              </a:ext>
            </a:extLst>
          </p:cNvPr>
          <p:cNvGrpSpPr/>
          <p:nvPr/>
        </p:nvGrpSpPr>
        <p:grpSpPr>
          <a:xfrm>
            <a:off x="6907481" y="3040084"/>
            <a:ext cx="2325209" cy="1876301"/>
            <a:chOff x="6907481" y="3040084"/>
            <a:chExt cx="2325209" cy="1876301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xmlns="" id="{BAEF8FAB-F94B-00E8-67F2-F910BD14E1DD}"/>
                </a:ext>
              </a:extLst>
            </p:cNvPr>
            <p:cNvSpPr/>
            <p:nvPr/>
          </p:nvSpPr>
          <p:spPr>
            <a:xfrm>
              <a:off x="7356389" y="3040084"/>
              <a:ext cx="1876301" cy="1876301"/>
            </a:xfrm>
            <a:prstGeom prst="ellipse">
              <a:avLst/>
            </a:prstGeom>
            <a:solidFill>
              <a:srgbClr val="427DB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5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移</a:t>
              </a:r>
            </a:p>
          </p:txBody>
        </p:sp>
        <p:sp>
          <p:nvSpPr>
            <p:cNvPr id="51" name="箭號: 向右 50">
              <a:extLst>
                <a:ext uri="{FF2B5EF4-FFF2-40B4-BE49-F238E27FC236}">
                  <a16:creationId xmlns:a16="http://schemas.microsoft.com/office/drawing/2014/main" xmlns="" id="{83418983-14D7-970B-BD2E-3D285C0DC6D1}"/>
                </a:ext>
              </a:extLst>
            </p:cNvPr>
            <p:cNvSpPr/>
            <p:nvPr/>
          </p:nvSpPr>
          <p:spPr>
            <a:xfrm>
              <a:off x="6907481" y="3724054"/>
              <a:ext cx="712520" cy="508359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xmlns="" id="{C270D4A1-DC35-AAB3-2B6B-C618D50DFDD6}"/>
              </a:ext>
            </a:extLst>
          </p:cNvPr>
          <p:cNvGrpSpPr/>
          <p:nvPr/>
        </p:nvGrpSpPr>
        <p:grpSpPr>
          <a:xfrm>
            <a:off x="9144188" y="3040084"/>
            <a:ext cx="2354710" cy="1876301"/>
            <a:chOff x="9144188" y="3040084"/>
            <a:chExt cx="2354710" cy="1876301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xmlns="" id="{60A04C04-E680-4DDE-BE31-1E23F77C8268}"/>
                </a:ext>
              </a:extLst>
            </p:cNvPr>
            <p:cNvSpPr/>
            <p:nvPr/>
          </p:nvSpPr>
          <p:spPr>
            <a:xfrm>
              <a:off x="9622597" y="3040084"/>
              <a:ext cx="1876301" cy="1876301"/>
            </a:xfrm>
            <a:prstGeom prst="ellipse">
              <a:avLst/>
            </a:prstGeom>
            <a:solidFill>
              <a:srgbClr val="C14F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5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等</a:t>
              </a:r>
            </a:p>
          </p:txBody>
        </p:sp>
        <p:sp>
          <p:nvSpPr>
            <p:cNvPr id="52" name="箭號: 向右 51">
              <a:extLst>
                <a:ext uri="{FF2B5EF4-FFF2-40B4-BE49-F238E27FC236}">
                  <a16:creationId xmlns:a16="http://schemas.microsoft.com/office/drawing/2014/main" xmlns="" id="{D70C9A23-CEE5-E2C0-9D26-5B7461A0F3DF}"/>
                </a:ext>
              </a:extLst>
            </p:cNvPr>
            <p:cNvSpPr/>
            <p:nvPr/>
          </p:nvSpPr>
          <p:spPr>
            <a:xfrm>
              <a:off x="9144188" y="3724053"/>
              <a:ext cx="712520" cy="508359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392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xmlns="" id="{BED9EBE8-6121-CA40-AF9B-53A2E106E4E9}"/>
              </a:ext>
            </a:extLst>
          </p:cNvPr>
          <p:cNvGrpSpPr/>
          <p:nvPr/>
        </p:nvGrpSpPr>
        <p:grpSpPr>
          <a:xfrm>
            <a:off x="922172" y="1790210"/>
            <a:ext cx="10431627" cy="900987"/>
            <a:chOff x="922172" y="1790210"/>
            <a:chExt cx="10431627" cy="900987"/>
          </a:xfrm>
        </p:grpSpPr>
        <p:sp>
          <p:nvSpPr>
            <p:cNvPr id="19" name="橢圓 18">
              <a:extLst>
                <a:ext uri="{FF2B5EF4-FFF2-40B4-BE49-F238E27FC236}">
                  <a16:creationId xmlns:a16="http://schemas.microsoft.com/office/drawing/2014/main" xmlns="" id="{AB98F453-67FC-4644-5AC4-C34D9638B310}"/>
                </a:ext>
              </a:extLst>
            </p:cNvPr>
            <p:cNvSpPr/>
            <p:nvPr/>
          </p:nvSpPr>
          <p:spPr>
            <a:xfrm>
              <a:off x="922172" y="1790210"/>
              <a:ext cx="900987" cy="900987"/>
            </a:xfrm>
            <a:prstGeom prst="ellipse">
              <a:avLst/>
            </a:prstGeom>
            <a:solidFill>
              <a:srgbClr val="A82F22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放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xmlns="" id="{D9C6FEC1-0F46-80A9-51AF-1CA9ECC99411}"/>
                </a:ext>
              </a:extLst>
            </p:cNvPr>
            <p:cNvSpPr txBox="1"/>
            <p:nvPr/>
          </p:nvSpPr>
          <p:spPr>
            <a:xfrm>
              <a:off x="1917200" y="1952446"/>
              <a:ext cx="94365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在事故車輛後方</a:t>
              </a: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5~100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公尺處擺放警告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標誌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牌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4" name="文字方塊 43">
            <a:extLst>
              <a:ext uri="{FF2B5EF4-FFF2-40B4-BE49-F238E27FC236}">
                <a16:creationId xmlns:a16="http://schemas.microsoft.com/office/drawing/2014/main" xmlns="" id="{BC5D36A5-B81E-FB83-D0CC-341B328DE8FB}"/>
              </a:ext>
            </a:extLst>
          </p:cNvPr>
          <p:cNvSpPr txBox="1"/>
          <p:nvPr/>
        </p:nvSpPr>
        <p:spPr>
          <a:xfrm>
            <a:off x="1942601" y="2573377"/>
            <a:ext cx="874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不同的道路環境，警示牌擺放的位置也不一樣。</a:t>
            </a: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694170" y="429453"/>
            <a:ext cx="6780032" cy="1212311"/>
            <a:chOff x="2343711" y="429453"/>
            <a:chExt cx="6780032" cy="1212311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「放」</a:t>
              </a: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E5131E2E-6241-4FB0-DFF7-B1673141E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63048"/>
              </p:ext>
            </p:extLst>
          </p:nvPr>
        </p:nvGraphicFramePr>
        <p:xfrm>
          <a:off x="1829865" y="3227426"/>
          <a:ext cx="90000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zh-TW" altLang="en-US" sz="2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高速公路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快速道路</a:t>
                      </a:r>
                      <a:endParaRPr kumimoji="1" lang="en-US" altLang="zh-TW" sz="2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或郊區道路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市區道路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市區道路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塞車狀況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時速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含以上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60-100</a:t>
                      </a:r>
                    </a:p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50-60</a:t>
                      </a:r>
                    </a:p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含以上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含以上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放置位置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距事故地點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公尺</a:t>
                      </a:r>
                      <a:endParaRPr lang="en-US" altLang="zh-TW" sz="200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公尺</a:t>
                      </a:r>
                      <a:endParaRPr lang="en-US" altLang="zh-TW" sz="200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公尺</a:t>
                      </a:r>
                      <a:endParaRPr lang="en-US" altLang="zh-TW" sz="200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公尺</a:t>
                      </a:r>
                      <a:endParaRPr lang="en-US" altLang="zh-TW" sz="200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公尺</a:t>
                      </a:r>
                      <a:endParaRPr lang="en-US" altLang="zh-TW" sz="2000" baseline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867723DD-0F0E-AED2-EC2D-94BA6A4DDC3E}"/>
              </a:ext>
            </a:extLst>
          </p:cNvPr>
          <p:cNvGrpSpPr/>
          <p:nvPr/>
        </p:nvGrpSpPr>
        <p:grpSpPr>
          <a:xfrm>
            <a:off x="2604467" y="4960975"/>
            <a:ext cx="6729477" cy="1432521"/>
            <a:chOff x="2604467" y="4960975"/>
            <a:chExt cx="6729477" cy="1432521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F9CA3B27-AF19-A62B-F17C-223991705AA0}"/>
                </a:ext>
              </a:extLst>
            </p:cNvPr>
            <p:cNvGrpSpPr/>
            <p:nvPr/>
          </p:nvGrpSpPr>
          <p:grpSpPr>
            <a:xfrm>
              <a:off x="3421994" y="5471557"/>
              <a:ext cx="3591531" cy="584775"/>
              <a:chOff x="3661829" y="4936135"/>
              <a:chExt cx="3591531" cy="584775"/>
            </a:xfrm>
          </p:grpSpPr>
          <p:cxnSp>
            <p:nvCxnSpPr>
              <p:cNvPr id="5" name="直線單箭頭接點 4">
                <a:extLst>
                  <a:ext uri="{FF2B5EF4-FFF2-40B4-BE49-F238E27FC236}">
                    <a16:creationId xmlns:a16="http://schemas.microsoft.com/office/drawing/2014/main" xmlns="" id="{B0BC79ED-9592-D036-BA6D-3F32DED4D4A6}"/>
                  </a:ext>
                </a:extLst>
              </p:cNvPr>
              <p:cNvCxnSpPr/>
              <p:nvPr/>
            </p:nvCxnSpPr>
            <p:spPr>
              <a:xfrm>
                <a:off x="3661829" y="5520910"/>
                <a:ext cx="3591531" cy="0"/>
              </a:xfrm>
              <a:prstGeom prst="straightConnector1">
                <a:avLst/>
              </a:prstGeom>
              <a:ln w="57150">
                <a:solidFill>
                  <a:srgbClr val="8C592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xmlns="" id="{FBDACF38-600A-7444-4849-E630B6FF3A39}"/>
                  </a:ext>
                </a:extLst>
              </p:cNvPr>
              <p:cNvSpPr/>
              <p:nvPr/>
            </p:nvSpPr>
            <p:spPr>
              <a:xfrm>
                <a:off x="4520364" y="4936135"/>
                <a:ext cx="18918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5-100</a:t>
                </a:r>
                <a:r>
                  <a:rPr kumimoji="0" lang="zh-TW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公尺</a:t>
                </a: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xmlns="" id="{E4734C59-1D21-380C-162B-72C67A6E2DB0}"/>
                </a:ext>
              </a:extLst>
            </p:cNvPr>
            <p:cNvGrpSpPr/>
            <p:nvPr/>
          </p:nvGrpSpPr>
          <p:grpSpPr>
            <a:xfrm>
              <a:off x="2604467" y="5647146"/>
              <a:ext cx="547689" cy="534450"/>
              <a:chOff x="2505349" y="4780963"/>
              <a:chExt cx="886643" cy="86521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等腰三角形 7">
                <a:extLst>
                  <a:ext uri="{FF2B5EF4-FFF2-40B4-BE49-F238E27FC236}">
                    <a16:creationId xmlns:a16="http://schemas.microsoft.com/office/drawing/2014/main" xmlns="" id="{35930647-EDB7-F8F7-319E-193A6C122B43}"/>
                  </a:ext>
                </a:extLst>
              </p:cNvPr>
              <p:cNvSpPr/>
              <p:nvPr/>
            </p:nvSpPr>
            <p:spPr>
              <a:xfrm>
                <a:off x="2505349" y="4780963"/>
                <a:ext cx="886643" cy="764347"/>
              </a:xfrm>
              <a:prstGeom prst="triangle">
                <a:avLst/>
              </a:prstGeom>
              <a:noFill/>
              <a:ln w="152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FDFBD367-395E-8A38-0F99-354C5503CBE9}"/>
                  </a:ext>
                </a:extLst>
              </p:cNvPr>
              <p:cNvSpPr/>
              <p:nvPr/>
            </p:nvSpPr>
            <p:spPr>
              <a:xfrm>
                <a:off x="2796270" y="5610174"/>
                <a:ext cx="288000" cy="36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xmlns="" id="{D3546EAB-75ED-37D2-0722-C3AA45CE4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1250" y="4960975"/>
              <a:ext cx="2202694" cy="14325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0398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endParaRPr lang="zh-TW" altLang="en-US" sz="3600" dirty="0">
              <a:solidFill>
                <a:schemeClr val="tx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xmlns="" id="{BC5D36A5-B81E-FB83-D0CC-341B328DE8FB}"/>
              </a:ext>
            </a:extLst>
          </p:cNvPr>
          <p:cNvSpPr txBox="1"/>
          <p:nvPr/>
        </p:nvSpPr>
        <p:spPr>
          <a:xfrm>
            <a:off x="2588202" y="2100793"/>
            <a:ext cx="8746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放置結束後，不要站在事故車輛後方的車道上，儘量站在相對安全的位置，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19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避免二次事故</a:t>
            </a: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xmlns="" id="{87ECDE90-F709-9C3B-B292-F7F04C2729DC}"/>
              </a:ext>
            </a:extLst>
          </p:cNvPr>
          <p:cNvGrpSpPr/>
          <p:nvPr/>
        </p:nvGrpSpPr>
        <p:grpSpPr>
          <a:xfrm>
            <a:off x="3666221" y="3937330"/>
            <a:ext cx="7088734" cy="1295069"/>
            <a:chOff x="4833257" y="4438731"/>
            <a:chExt cx="5249987" cy="959141"/>
          </a:xfrm>
        </p:grpSpPr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xmlns="" id="{705A8B0F-BEC6-778C-9995-F030056D3ABE}"/>
                </a:ext>
              </a:extLst>
            </p:cNvPr>
            <p:cNvGrpSpPr/>
            <p:nvPr/>
          </p:nvGrpSpPr>
          <p:grpSpPr>
            <a:xfrm>
              <a:off x="4833257" y="4438731"/>
              <a:ext cx="5249987" cy="959141"/>
              <a:chOff x="6723066" y="859496"/>
              <a:chExt cx="5249987" cy="959141"/>
            </a:xfrm>
          </p:grpSpPr>
          <p:sp>
            <p:nvSpPr>
              <p:cNvPr id="46" name="圓角矩形圖說文字 24">
                <a:extLst>
                  <a:ext uri="{FF2B5EF4-FFF2-40B4-BE49-F238E27FC236}">
                    <a16:creationId xmlns:a16="http://schemas.microsoft.com/office/drawing/2014/main" xmlns="" id="{38B7F036-7AD8-DB8F-DB28-5EE2D71C829D}"/>
                  </a:ext>
                </a:extLst>
              </p:cNvPr>
              <p:cNvSpPr/>
              <p:nvPr/>
            </p:nvSpPr>
            <p:spPr>
              <a:xfrm>
                <a:off x="6817631" y="939483"/>
                <a:ext cx="5155422" cy="879154"/>
              </a:xfrm>
              <a:prstGeom prst="wedgeRoundRectCallout">
                <a:avLst>
                  <a:gd name="adj1" fmla="val 15697"/>
                  <a:gd name="adj2" fmla="val -115328"/>
                  <a:gd name="adj3" fmla="val 16667"/>
                </a:avLst>
              </a:prstGeom>
              <a:noFill/>
              <a:ln w="28575">
                <a:solidFill>
                  <a:srgbClr val="FFE1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" name="圓角矩形圖說文字 21">
                <a:hlinkClick r:id="rId3"/>
                <a:extLst>
                  <a:ext uri="{FF2B5EF4-FFF2-40B4-BE49-F238E27FC236}">
                    <a16:creationId xmlns:a16="http://schemas.microsoft.com/office/drawing/2014/main" xmlns="" id="{9D7F3206-AB82-859A-4024-68736F1950EB}"/>
                  </a:ext>
                </a:extLst>
              </p:cNvPr>
              <p:cNvSpPr/>
              <p:nvPr/>
            </p:nvSpPr>
            <p:spPr>
              <a:xfrm>
                <a:off x="6723066" y="859496"/>
                <a:ext cx="5155422" cy="879154"/>
              </a:xfrm>
              <a:prstGeom prst="wedgeRoundRectCallout">
                <a:avLst>
                  <a:gd name="adj1" fmla="val 14850"/>
                  <a:gd name="adj2" fmla="val -101820"/>
                  <a:gd name="adj3" fmla="val 16667"/>
                </a:avLst>
              </a:prstGeom>
              <a:solidFill>
                <a:srgbClr val="FFE1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0" rtlCol="0" anchor="ctr"/>
              <a:lstStyle/>
              <a:p>
                <a:r>
                  <a:rPr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國道發生車禍勿逗留！</a:t>
                </a:r>
              </a:p>
              <a:p>
                <a:r>
                  <a:rPr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「</a:t>
                </a:r>
                <a:r>
                  <a:rPr lang="en-US" altLang="zh-TW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次事故」畫面解密超驚悚</a:t>
                </a:r>
              </a:p>
            </p:txBody>
          </p:sp>
        </p:grp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xmlns="" id="{D78C5A5F-C80D-AC72-9FD6-299FE5953338}"/>
                </a:ext>
              </a:extLst>
            </p:cNvPr>
            <p:cNvGrpSpPr/>
            <p:nvPr/>
          </p:nvGrpSpPr>
          <p:grpSpPr>
            <a:xfrm>
              <a:off x="8791268" y="4627343"/>
              <a:ext cx="641268" cy="466752"/>
              <a:chOff x="2152087" y="4833544"/>
              <a:chExt cx="641268" cy="466752"/>
            </a:xfrm>
          </p:grpSpPr>
          <p:sp>
            <p:nvSpPr>
              <p:cNvPr id="59" name="矩形: 圓角 58">
                <a:extLst>
                  <a:ext uri="{FF2B5EF4-FFF2-40B4-BE49-F238E27FC236}">
                    <a16:creationId xmlns:a16="http://schemas.microsoft.com/office/drawing/2014/main" xmlns="" id="{0594C2FF-9E8C-8100-0D02-E2A9FBC9A497}"/>
                  </a:ext>
                </a:extLst>
              </p:cNvPr>
              <p:cNvSpPr/>
              <p:nvPr/>
            </p:nvSpPr>
            <p:spPr>
              <a:xfrm>
                <a:off x="2152087" y="4833544"/>
                <a:ext cx="641268" cy="46675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等腰三角形 59">
                <a:extLst>
                  <a:ext uri="{FF2B5EF4-FFF2-40B4-BE49-F238E27FC236}">
                    <a16:creationId xmlns:a16="http://schemas.microsoft.com/office/drawing/2014/main" xmlns="" id="{ECC46AED-9161-396A-2FD0-A1D19C0D9654}"/>
                  </a:ext>
                </a:extLst>
              </p:cNvPr>
              <p:cNvSpPr/>
              <p:nvPr/>
            </p:nvSpPr>
            <p:spPr>
              <a:xfrm rot="5400000">
                <a:off x="2321192" y="4936292"/>
                <a:ext cx="303057" cy="26125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694170" y="429453"/>
            <a:ext cx="6780032" cy="1212311"/>
            <a:chOff x="2343711" y="429453"/>
            <a:chExt cx="6780032" cy="1212311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「放」</a:t>
              </a:r>
            </a:p>
          </p:txBody>
        </p:sp>
      </p:grpSp>
      <p:pic>
        <p:nvPicPr>
          <p:cNvPr id="81" name="圖片 80">
            <a:extLst>
              <a:ext uri="{FF2B5EF4-FFF2-40B4-BE49-F238E27FC236}">
                <a16:creationId xmlns:a16="http://schemas.microsoft.com/office/drawing/2014/main" xmlns="" id="{5361F491-6B68-0CEA-567A-E3F1354B2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9" y="1739597"/>
            <a:ext cx="1627663" cy="16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6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9BC2F63-BA2A-D421-BF9B-1F92969E47F0}"/>
              </a:ext>
            </a:extLst>
          </p:cNvPr>
          <p:cNvSpPr/>
          <p:nvPr/>
        </p:nvSpPr>
        <p:spPr>
          <a:xfrm>
            <a:off x="725215" y="1028906"/>
            <a:ext cx="10804362" cy="53996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6F1E815-3DDC-3561-1603-B77F89E7545D}"/>
              </a:ext>
            </a:extLst>
          </p:cNvPr>
          <p:cNvSpPr txBox="1"/>
          <p:nvPr/>
        </p:nvSpPr>
        <p:spPr>
          <a:xfrm>
            <a:off x="8661401" y="132287"/>
            <a:ext cx="353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發展活動│活動二：事故處理五步驟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E85C83F8-C0CD-F49C-141E-A634A74F782D}"/>
              </a:ext>
            </a:extLst>
          </p:cNvPr>
          <p:cNvGrpSpPr/>
          <p:nvPr/>
        </p:nvGrpSpPr>
        <p:grpSpPr>
          <a:xfrm>
            <a:off x="2694170" y="429453"/>
            <a:ext cx="6780032" cy="1212311"/>
            <a:chOff x="2343711" y="429453"/>
            <a:chExt cx="6780032" cy="1212311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xmlns="" id="{86FA4B02-011B-2E6F-E478-6A9307CD6841}"/>
                </a:ext>
              </a:extLst>
            </p:cNvPr>
            <p:cNvGrpSpPr/>
            <p:nvPr/>
          </p:nvGrpSpPr>
          <p:grpSpPr>
            <a:xfrm>
              <a:off x="2343711" y="429453"/>
              <a:ext cx="6780032" cy="1212311"/>
              <a:chOff x="4005846" y="248433"/>
              <a:chExt cx="5192721" cy="1022895"/>
            </a:xfrm>
          </p:grpSpPr>
          <p:grpSp>
            <p:nvGrpSpPr>
              <p:cNvPr id="75" name="Group 10">
                <a:extLst>
                  <a:ext uri="{FF2B5EF4-FFF2-40B4-BE49-F238E27FC236}">
                    <a16:creationId xmlns:a16="http://schemas.microsoft.com/office/drawing/2014/main" xmlns="" id="{1F752B70-2ECC-A962-BAA7-195611C45194}"/>
                  </a:ext>
                </a:extLst>
              </p:cNvPr>
              <p:cNvGrpSpPr/>
              <p:nvPr/>
            </p:nvGrpSpPr>
            <p:grpSpPr>
              <a:xfrm>
                <a:off x="4110621" y="353208"/>
                <a:ext cx="5087946" cy="918120"/>
                <a:chOff x="0" y="-28575"/>
                <a:chExt cx="1340035" cy="241810"/>
              </a:xfrm>
            </p:grpSpPr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CE6DC151-210C-9F4D-2127-1AD0676555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EE05C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80" name="TextBox 12">
                  <a:extLst>
                    <a:ext uri="{FF2B5EF4-FFF2-40B4-BE49-F238E27FC236}">
                      <a16:creationId xmlns:a16="http://schemas.microsoft.com/office/drawing/2014/main" xmlns="" id="{3566DBDA-3736-2176-6ED8-BA2B990A3E06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13">
                <a:extLst>
                  <a:ext uri="{FF2B5EF4-FFF2-40B4-BE49-F238E27FC236}">
                    <a16:creationId xmlns:a16="http://schemas.microsoft.com/office/drawing/2014/main" xmlns="" id="{4C61060B-15D3-DFE6-2D22-B482EA75A631}"/>
                  </a:ext>
                </a:extLst>
              </p:cNvPr>
              <p:cNvGrpSpPr/>
              <p:nvPr/>
            </p:nvGrpSpPr>
            <p:grpSpPr>
              <a:xfrm>
                <a:off x="4005846" y="248433"/>
                <a:ext cx="5087946" cy="918120"/>
                <a:chOff x="0" y="-28575"/>
                <a:chExt cx="1340035" cy="241810"/>
              </a:xfrm>
            </p:grpSpPr>
            <p:sp>
              <p:nvSpPr>
                <p:cNvPr id="77" name="Freeform 14">
                  <a:extLst>
                    <a:ext uri="{FF2B5EF4-FFF2-40B4-BE49-F238E27FC236}">
                      <a16:creationId xmlns:a16="http://schemas.microsoft.com/office/drawing/2014/main" xmlns="" id="{B99E2AC5-8C76-135B-8BBA-C2A8D57C42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40035" cy="213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796" h="213235">
                      <a:moveTo>
                        <a:pt x="0" y="0"/>
                      </a:moveTo>
                      <a:lnTo>
                        <a:pt x="1045796" y="0"/>
                      </a:lnTo>
                      <a:lnTo>
                        <a:pt x="1045796" y="213235"/>
                      </a:lnTo>
                      <a:lnTo>
                        <a:pt x="0" y="2132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sq">
                  <a:solidFill>
                    <a:srgbClr val="191919"/>
                  </a:solidFill>
                  <a:prstDash val="solid"/>
                  <a:miter/>
                </a:ln>
              </p:spPr>
            </p:sp>
            <p:sp>
              <p:nvSpPr>
                <p:cNvPr id="78" name="TextBox 15">
                  <a:extLst>
                    <a:ext uri="{FF2B5EF4-FFF2-40B4-BE49-F238E27FC236}">
                      <a16:creationId xmlns:a16="http://schemas.microsoft.com/office/drawing/2014/main" xmlns="" id="{4DF8DE40-6D9C-B365-C71F-D1F0C3D2F5E9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45796" cy="24181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12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xmlns="" id="{E6ACB174-7777-8CFA-D7E6-2912EC593B68}"/>
                </a:ext>
              </a:extLst>
            </p:cNvPr>
            <p:cNvSpPr txBox="1"/>
            <p:nvPr/>
          </p:nvSpPr>
          <p:spPr>
            <a:xfrm>
              <a:off x="2583241" y="682216"/>
              <a:ext cx="6400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交通事故處理五步驟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-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「</a:t>
              </a:r>
              <a:r>
                <a:rPr lang="zh-TW" altLang="en-US" sz="4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撥</a:t>
              </a: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」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6CCDF67-5A65-4E25-9CEC-06FFAD335321}"/>
              </a:ext>
            </a:extLst>
          </p:cNvPr>
          <p:cNvGrpSpPr/>
          <p:nvPr/>
        </p:nvGrpSpPr>
        <p:grpSpPr>
          <a:xfrm>
            <a:off x="1379372" y="1790210"/>
            <a:ext cx="9741709" cy="900987"/>
            <a:chOff x="1379372" y="1790210"/>
            <a:chExt cx="9741709" cy="900987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xmlns="" id="{AD452019-D1E6-0944-B58C-79F70C99FB7B}"/>
                </a:ext>
              </a:extLst>
            </p:cNvPr>
            <p:cNvSpPr/>
            <p:nvPr/>
          </p:nvSpPr>
          <p:spPr>
            <a:xfrm>
              <a:off x="1379372" y="1790210"/>
              <a:ext cx="900987" cy="900987"/>
            </a:xfrm>
            <a:prstGeom prst="ellipse">
              <a:avLst/>
            </a:prstGeom>
            <a:solidFill>
              <a:srgbClr val="DC6844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撥</a:t>
              </a:r>
              <a:endPara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723A12A2-CB9F-B0B6-CB08-51C8CDE88030}"/>
                </a:ext>
              </a:extLst>
            </p:cNvPr>
            <p:cNvSpPr txBox="1"/>
            <p:nvPr/>
          </p:nvSpPr>
          <p:spPr>
            <a:xfrm>
              <a:off x="2374401" y="1952446"/>
              <a:ext cx="87466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撥打電話通報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xmlns="" id="{081FBAA4-93CD-522A-D960-1DF6E5E3C1F2}"/>
              </a:ext>
            </a:extLst>
          </p:cNvPr>
          <p:cNvGrpSpPr/>
          <p:nvPr/>
        </p:nvGrpSpPr>
        <p:grpSpPr>
          <a:xfrm>
            <a:off x="1263248" y="3626745"/>
            <a:ext cx="4526457" cy="2494736"/>
            <a:chOff x="1263248" y="3626745"/>
            <a:chExt cx="4526457" cy="2494736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xmlns="" id="{1F3C21E3-0843-3C01-91D0-C29534F1FBB3}"/>
                </a:ext>
              </a:extLst>
            </p:cNvPr>
            <p:cNvSpPr txBox="1"/>
            <p:nvPr/>
          </p:nvSpPr>
          <p:spPr>
            <a:xfrm>
              <a:off x="1263248" y="5536706"/>
              <a:ext cx="4526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D75229"/>
                </a:buClr>
              </a:pP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先撥打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119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，再撥打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110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xmlns="" id="{95955BE2-C35E-E596-1F69-4047D86001FB}"/>
                </a:ext>
              </a:extLst>
            </p:cNvPr>
            <p:cNvGrpSpPr/>
            <p:nvPr/>
          </p:nvGrpSpPr>
          <p:grpSpPr>
            <a:xfrm>
              <a:off x="2444649" y="3626745"/>
              <a:ext cx="2024557" cy="1799607"/>
              <a:chOff x="3323178" y="4805975"/>
              <a:chExt cx="2354296" cy="2092708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xmlns="" id="{868A6285-2EAE-FAE8-BCED-B298FF68D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3178" y="4805975"/>
                <a:ext cx="2354296" cy="2092708"/>
              </a:xfrm>
              <a:prstGeom prst="rect">
                <a:avLst/>
              </a:prstGeom>
            </p:spPr>
          </p:pic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xmlns="" id="{5B6BAE1B-5E31-E918-AA18-C2DF2734C18F}"/>
                  </a:ext>
                </a:extLst>
              </p:cNvPr>
              <p:cNvSpPr txBox="1"/>
              <p:nvPr/>
            </p:nvSpPr>
            <p:spPr>
              <a:xfrm>
                <a:off x="4027647" y="5389712"/>
                <a:ext cx="920445" cy="58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119</a:t>
                </a:r>
                <a:endPara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18" name="矩形: 圓角 17">
            <a:extLst>
              <a:ext uri="{FF2B5EF4-FFF2-40B4-BE49-F238E27FC236}">
                <a16:creationId xmlns:a16="http://schemas.microsoft.com/office/drawing/2014/main" xmlns="" id="{DCAEA9CD-520E-3DB6-8CDB-990F96EEFC8A}"/>
              </a:ext>
            </a:extLst>
          </p:cNvPr>
          <p:cNvSpPr/>
          <p:nvPr/>
        </p:nvSpPr>
        <p:spPr>
          <a:xfrm>
            <a:off x="2518245" y="2805889"/>
            <a:ext cx="1877366" cy="584775"/>
          </a:xfrm>
          <a:prstGeom prst="roundRect">
            <a:avLst/>
          </a:prstGeom>
          <a:solidFill>
            <a:srgbClr val="FEE05C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有人傷亡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xmlns="" id="{5E178F85-60B5-121B-9DA2-9C319CCA307F}"/>
              </a:ext>
            </a:extLst>
          </p:cNvPr>
          <p:cNvSpPr/>
          <p:nvPr/>
        </p:nvSpPr>
        <p:spPr>
          <a:xfrm>
            <a:off x="7510323" y="2805889"/>
            <a:ext cx="1877366" cy="584775"/>
          </a:xfrm>
          <a:prstGeom prst="roundRect">
            <a:avLst/>
          </a:prstGeom>
          <a:solidFill>
            <a:srgbClr val="FEE05C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無人傷亡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xmlns="" id="{EC1E9E21-087E-62DE-E3C4-E981C1DCBEC7}"/>
              </a:ext>
            </a:extLst>
          </p:cNvPr>
          <p:cNvGrpSpPr/>
          <p:nvPr/>
        </p:nvGrpSpPr>
        <p:grpSpPr>
          <a:xfrm>
            <a:off x="7336859" y="3626745"/>
            <a:ext cx="2950364" cy="2501564"/>
            <a:chOff x="7336859" y="3626745"/>
            <a:chExt cx="2950364" cy="2501564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xmlns="" id="{B3360D89-9C7A-A027-22D3-C59B67EBB894}"/>
                </a:ext>
              </a:extLst>
            </p:cNvPr>
            <p:cNvSpPr txBox="1"/>
            <p:nvPr/>
          </p:nvSpPr>
          <p:spPr>
            <a:xfrm>
              <a:off x="7336859" y="5543534"/>
              <a:ext cx="2950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D75229"/>
                </a:buClr>
              </a:pP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直接撥打</a:t>
              </a:r>
              <a:r>
                <a:rPr lang="en-US" altLang="zh-TW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110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xmlns="" id="{18ADAA6F-26A2-421F-4528-B6AAAB1640FE}"/>
                </a:ext>
              </a:extLst>
            </p:cNvPr>
            <p:cNvGrpSpPr/>
            <p:nvPr/>
          </p:nvGrpSpPr>
          <p:grpSpPr>
            <a:xfrm>
              <a:off x="7510323" y="3626745"/>
              <a:ext cx="2024557" cy="1799607"/>
              <a:chOff x="3323178" y="4805975"/>
              <a:chExt cx="2354296" cy="2092708"/>
            </a:xfrm>
          </p:grpSpPr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xmlns="" id="{1CA06179-BE9E-B102-B161-7896BB1A9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3178" y="4805975"/>
                <a:ext cx="2354296" cy="2092708"/>
              </a:xfrm>
              <a:prstGeom prst="rect">
                <a:avLst/>
              </a:prstGeom>
            </p:spPr>
          </p:pic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xmlns="" id="{37CF8F8C-E42A-3167-17C1-29A1305EF00F}"/>
                  </a:ext>
                </a:extLst>
              </p:cNvPr>
              <p:cNvSpPr txBox="1"/>
              <p:nvPr/>
            </p:nvSpPr>
            <p:spPr>
              <a:xfrm>
                <a:off x="4027647" y="5389712"/>
                <a:ext cx="1070358" cy="680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3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110</a:t>
                </a:r>
                <a:endPara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74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6518</TotalTime>
  <Words>1969</Words>
  <Application>Microsoft Office PowerPoint</Application>
  <PresentationFormat>寬螢幕</PresentationFormat>
  <Paragraphs>232</Paragraphs>
  <Slides>22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Wingdings 2</vt:lpstr>
      <vt:lpstr>微軟正黑體</vt:lpstr>
      <vt:lpstr>Gen Jyuu GothicL Normal</vt:lpstr>
      <vt:lpstr>Calibri Light</vt:lpstr>
      <vt:lpstr>Wingdings</vt:lpstr>
      <vt:lpstr>Arial</vt:lpstr>
      <vt:lpstr>新細明體</vt:lpstr>
      <vt:lpstr>Calibri</vt:lpstr>
      <vt:lpstr>Office 佈景主題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交通安全課程模組PPT</dc:title>
  <dc:creator>User</dc:creator>
  <cp:lastModifiedBy>Microsoft 帳戶</cp:lastModifiedBy>
  <cp:revision>174</cp:revision>
  <dcterms:created xsi:type="dcterms:W3CDTF">2021-05-27T06:29:37Z</dcterms:created>
  <dcterms:modified xsi:type="dcterms:W3CDTF">2024-02-04T02:52:38Z</dcterms:modified>
</cp:coreProperties>
</file>