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9" r:id="rId4"/>
    <p:sldId id="314" r:id="rId5"/>
    <p:sldId id="448" r:id="rId6"/>
    <p:sldId id="449" r:id="rId7"/>
    <p:sldId id="456" r:id="rId8"/>
    <p:sldId id="427" r:id="rId9"/>
    <p:sldId id="454" r:id="rId10"/>
    <p:sldId id="457" r:id="rId11"/>
    <p:sldId id="458" r:id="rId12"/>
    <p:sldId id="459" r:id="rId13"/>
    <p:sldId id="308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467" r:id="rId22"/>
    <p:sldId id="468" r:id="rId23"/>
    <p:sldId id="455" r:id="rId24"/>
    <p:sldId id="451" r:id="rId25"/>
    <p:sldId id="469" r:id="rId26"/>
    <p:sldId id="332" r:id="rId27"/>
    <p:sldId id="470" r:id="rId28"/>
    <p:sldId id="471" r:id="rId29"/>
    <p:sldId id="472" r:id="rId30"/>
  </p:sldIdLst>
  <p:sldSz cx="12192000" cy="6858000"/>
  <p:notesSz cx="6858000" cy="9144000"/>
  <p:embeddedFontLst>
    <p:embeddedFont>
      <p:font typeface="微軟正黑體" panose="020B0604030504040204" pitchFamily="34" charset="-120"/>
      <p:regular r:id="rId32"/>
      <p:bold r:id="rId33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、教學提醒" id="{D7AA55FB-BF7B-4020-9B76-6D2ABBEECC58}">
          <p14:sldIdLst>
            <p14:sldId id="259"/>
            <p14:sldId id="314"/>
          </p14:sldIdLst>
        </p14:section>
        <p14:section name="引起動機" id="{D460AE30-FB4C-4E6A-B295-222365A0E7D3}">
          <p14:sldIdLst>
            <p14:sldId id="448"/>
            <p14:sldId id="449"/>
            <p14:sldId id="456"/>
            <p14:sldId id="427"/>
            <p14:sldId id="454"/>
            <p14:sldId id="457"/>
            <p14:sldId id="458"/>
          </p14:sldIdLst>
        </p14:section>
        <p14:section name="發展活動" id="{FBF43582-0CA7-48BB-804F-31C368EA0624}">
          <p14:sldIdLst>
            <p14:sldId id="459"/>
            <p14:sldId id="308"/>
            <p14:sldId id="460"/>
            <p14:sldId id="461"/>
            <p14:sldId id="462"/>
            <p14:sldId id="463"/>
            <p14:sldId id="464"/>
            <p14:sldId id="465"/>
            <p14:sldId id="466"/>
            <p14:sldId id="467"/>
            <p14:sldId id="468"/>
            <p14:sldId id="455"/>
            <p14:sldId id="451"/>
            <p14:sldId id="469"/>
            <p14:sldId id="332"/>
          </p14:sldIdLst>
        </p14:section>
        <p14:section name="統整活動" id="{AF1809EF-2FF8-4A65-BA33-69C7B3CC9C55}">
          <p14:sldIdLst>
            <p14:sldId id="470"/>
            <p14:sldId id="471"/>
            <p14:sldId id="4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664"/>
    <a:srgbClr val="5A5484"/>
    <a:srgbClr val="C72727"/>
    <a:srgbClr val="2470A0"/>
    <a:srgbClr val="E6DDF4"/>
    <a:srgbClr val="A288D2"/>
    <a:srgbClr val="F6F3FB"/>
    <a:srgbClr val="D8CAEE"/>
    <a:srgbClr val="58538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86134" autoAdjust="0"/>
  </p:normalViewPr>
  <p:slideViewPr>
    <p:cSldViewPr snapToGrid="0">
      <p:cViewPr varScale="1">
        <p:scale>
          <a:sx n="52" d="100"/>
          <a:sy n="52" d="100"/>
        </p:scale>
        <p:origin x="12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17C9-E5F1-477C-BCFD-FBF95D4CEE82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D61BC-4012-42A2-B74E-358A469874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06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65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875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812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播放影片。影片時間：</a:t>
            </a:r>
            <a:r>
              <a:rPr lang="en-US" altLang="zh-TW" dirty="0"/>
              <a:t>00:55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https://www.youtube.com/watch?v=qjO4W4P1Pro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01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169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192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879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98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445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169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1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播放影片。影片時間：</a:t>
            </a:r>
            <a:r>
              <a:rPr lang="en-US" altLang="zh-TW" dirty="0"/>
              <a:t>03:10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https://www.youtube.com/watch?v=kENL0vcP-qw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578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43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播放影片。影片時間：</a:t>
            </a:r>
            <a:r>
              <a:rPr lang="en-US" altLang="zh-TW" dirty="0"/>
              <a:t>02:28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https://www.youtube.com/watch?v=QvySiSTLJNg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869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596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974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099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823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zh-TW" altLang="en-US" dirty="0"/>
              <a:t>教師點選紅框白色箭頭至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</a:t>
            </a:r>
            <a:endParaRPr lang="en-US" altLang="zh-TW" dirty="0"/>
          </a:p>
          <a:p>
            <a:pPr marL="228600" indent="-228600">
              <a:buFont typeface="+mj-lt"/>
              <a:buAutoNum type="arabicPeriod"/>
            </a:pP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行人有絕對路權？霸王條款未必一體適用，</a:t>
            </a:r>
            <a:r>
              <a:rPr lang="zh-TW" altLang="en-US" dirty="0"/>
              <a:t>影片連結 </a:t>
            </a:r>
            <a:r>
              <a:rPr lang="en-US" altLang="zh-TW" dirty="0"/>
              <a:t>https://www.youtube.com/watch?v=c9HcMkb5YaQ</a:t>
            </a:r>
          </a:p>
          <a:p>
            <a:pPr marL="228600" indent="-228600">
              <a:buFont typeface="+mj-lt"/>
              <a:buAutoNum type="arabicPeriod"/>
            </a:pPr>
            <a:r>
              <a:rPr lang="zh-TW" altLang="en-US" dirty="0"/>
              <a:t>違規過馬路害騎士摔亡 行人遭判刑，影片連結 </a:t>
            </a:r>
            <a:r>
              <a:rPr lang="en-US" altLang="zh-TW" dirty="0"/>
              <a:t>https://www.youtube.com/watch?v=m566pmEq138</a:t>
            </a:r>
          </a:p>
          <a:p>
            <a:pPr marL="228600" indent="-228600">
              <a:buFont typeface="+mj-lt"/>
              <a:buAutoNum type="arabicPeriod"/>
            </a:pPr>
            <a:endParaRPr lang="en-US" altLang="zh-TW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031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dirty="0"/>
              <a:t>教師先行準備</a:t>
            </a:r>
            <a:r>
              <a:rPr lang="en-US" altLang="zh-TW" dirty="0"/>
              <a:t>【</a:t>
            </a:r>
            <a:r>
              <a:rPr lang="zh-TW" altLang="en-US" dirty="0"/>
              <a:t>附件</a:t>
            </a:r>
            <a:r>
              <a:rPr lang="en-US" altLang="zh-TW" dirty="0"/>
              <a:t>Ⅳ -23 </a:t>
            </a:r>
            <a:r>
              <a:rPr lang="zh-TW" altLang="en-US" dirty="0"/>
              <a:t>行人相關權利與義務</a:t>
            </a:r>
            <a:r>
              <a:rPr lang="en-US" altLang="zh-TW" dirty="0"/>
              <a:t>】</a:t>
            </a:r>
            <a:r>
              <a:rPr lang="zh-TW" altLang="en-US" dirty="0"/>
              <a:t>書面資料，提供給每個小組一份，若有平板也可讓每位學生自行閱讀。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571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EE299-A19F-4E4C-8D4F-4050861BBD1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986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87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教師點選左側</a:t>
            </a:r>
            <a:r>
              <a:rPr lang="en-US" altLang="zh-TW" dirty="0"/>
              <a:t>(</a:t>
            </a:r>
            <a:r>
              <a:rPr lang="zh-TW" altLang="en-US" dirty="0"/>
              <a:t>紅框白色箭頭</a:t>
            </a:r>
            <a:r>
              <a:rPr lang="en-US" altLang="zh-TW" dirty="0"/>
              <a:t>)</a:t>
            </a:r>
            <a:r>
              <a:rPr lang="zh-TW" altLang="en-US" dirty="0"/>
              <a:t>至</a:t>
            </a:r>
            <a:r>
              <a:rPr lang="en-US" altLang="zh-TW" dirty="0" err="1"/>
              <a:t>youtube</a:t>
            </a:r>
            <a:r>
              <a:rPr lang="zh-TW" altLang="en-US" dirty="0"/>
              <a:t>播放影片。影片時間：</a:t>
            </a:r>
            <a:r>
              <a:rPr lang="en-US" altLang="zh-TW" dirty="0"/>
              <a:t>00:00-02:20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https://www.youtube.com/watch?v=jEK6L2bjFP8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145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點選播放鈕將影片看完，並請學生針對爸爸回答</a:t>
            </a:r>
            <a:r>
              <a:rPr lang="en-US" altLang="zh-TW" dirty="0"/>
              <a:t>”</a:t>
            </a:r>
            <a:r>
              <a:rPr lang="zh-TW" altLang="en-US" dirty="0"/>
              <a:t>因為不小心忘記、趕時間而違規</a:t>
            </a:r>
            <a:r>
              <a:rPr lang="en-US" altLang="zh-TW" dirty="0"/>
              <a:t>”</a:t>
            </a:r>
            <a:r>
              <a:rPr lang="zh-TW" altLang="en-US" dirty="0"/>
              <a:t>，提出看法。</a:t>
            </a:r>
            <a:endParaRPr lang="en-US" altLang="zh-TW"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en-US" dirty="0"/>
              <a:t>若超連結失效，可複製以下連結</a:t>
            </a:r>
            <a:r>
              <a:rPr lang="en-US" altLang="zh-TW" dirty="0"/>
              <a:t>https://youtu.be/jEK6L2bjFP8?si=hUYWBZyxjFITPA0a&amp;t=141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1000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強調駕駛人保護行人通行空間與通行先後順序的重要性，建立國中生使用道路的良好觀念與基礎（如尊重、共享、責任），以利培養日後的正確駕駛觀念。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D61BC-4012-42A2-B74E-358A4698741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54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92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6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3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7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7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32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5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7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5539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1034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2921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2652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565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4047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760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6293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1735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577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439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08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5759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7989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8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8769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899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7172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9991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9918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093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01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2425-ABE3-4E1F-8E10-986AE3EE0B00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6CF2-5D12-43F7-A6FA-3ECAD6C7C1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57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798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F6A3-5411-454C-BF1A-0AFC007C7C5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386F-CB37-459F-8D3F-6EA718CD900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57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mr2yr8n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qjO4W4P1Pro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a.com.tw/news/firstnews/202008310179.asp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kENL0vcP-qw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QvySiSTLJ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hyperlink" Target="https://www.youtube.com/watch?v=m566pmEq138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c9HcMkb5YaQ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jEK6L2bjFP8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youtu.be/jEK6L2bjFP8?si=hUYWBZyxjFITPA0a&amp;t=141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7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8D6600BC-3775-699C-A944-41E3E70947CC}"/>
              </a:ext>
            </a:extLst>
          </p:cNvPr>
          <p:cNvSpPr/>
          <p:nvPr/>
        </p:nvSpPr>
        <p:spPr>
          <a:xfrm>
            <a:off x="1404884" y="3158742"/>
            <a:ext cx="9272887" cy="169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模組主要以行人的相關面向與概念作為學習目標，學習內容包含：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不同弱勢用路人身心特質與交通情境可能產生的傷害類型，並針對不同需求制定問題解決策略。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弱勢用路人的生理、心理及外在環境對其可能帶來的風險，以及個人協助方法的探究。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車輛特性對交通安全的影響，及不同用路人的因應做法。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行人通行路權概念與法規的理解，並將其合理運用於個人與學校生活。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  <a:p>
            <a:pPr marL="625475" marR="0" lvl="0" indent="-260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遭遇交通事故的通報程序與情境演練。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CBAE0FC-60CC-D47C-B2A1-3D45CFE01161}"/>
              </a:ext>
            </a:extLst>
          </p:cNvPr>
          <p:cNvSpPr/>
          <p:nvPr/>
        </p:nvSpPr>
        <p:spPr>
          <a:xfrm>
            <a:off x="1404884" y="5271264"/>
            <a:ext cx="6869497" cy="499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本簡報使用「微軟正黑體」，若教師無字體，請安裝後再開啟簡報。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1C95D9E-25B5-AF10-F16C-B806765E8C35}"/>
              </a:ext>
            </a:extLst>
          </p:cNvPr>
          <p:cNvSpPr/>
          <p:nvPr/>
        </p:nvSpPr>
        <p:spPr>
          <a:xfrm>
            <a:off x="1407074" y="2475259"/>
            <a:ext cx="9079589" cy="652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本模組「行人好運道」為國中行人主題課程，共規畫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6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節課，包含：用愛導航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、停格一瞬間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、行人最有「感」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、路人我最「行」 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(1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，以及交通事故通報與處理方式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節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9940DD-D486-7C3A-FFFC-1A7D85D5F282}"/>
              </a:ext>
            </a:extLst>
          </p:cNvPr>
          <p:cNvSpPr/>
          <p:nvPr/>
        </p:nvSpPr>
        <p:spPr>
          <a:xfrm>
            <a:off x="1404884" y="4875271"/>
            <a:ext cx="8194933" cy="370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本簡報為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「第四節：路人我最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『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行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』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，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使用簡報前，請查看簡報備忘稿的提醒內容。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69F8A09D-A25C-EA5B-5162-5D7AE0BE8BBB}"/>
              </a:ext>
            </a:extLst>
          </p:cNvPr>
          <p:cNvGrpSpPr/>
          <p:nvPr/>
        </p:nvGrpSpPr>
        <p:grpSpPr>
          <a:xfrm>
            <a:off x="4055950" y="448849"/>
            <a:ext cx="4075532" cy="1022895"/>
            <a:chOff x="4055950" y="448849"/>
            <a:chExt cx="4075532" cy="1022895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15B86951-B70B-CB80-B9BF-F8C183BA547F}"/>
                </a:ext>
              </a:extLst>
            </p:cNvPr>
            <p:cNvGrpSpPr/>
            <p:nvPr/>
          </p:nvGrpSpPr>
          <p:grpSpPr>
            <a:xfrm>
              <a:off x="4055950" y="448849"/>
              <a:ext cx="4075532" cy="1022895"/>
              <a:chOff x="4005846" y="248433"/>
              <a:chExt cx="4075532" cy="1022895"/>
            </a:xfrm>
          </p:grpSpPr>
          <p:grpSp>
            <p:nvGrpSpPr>
              <p:cNvPr id="8" name="Group 10">
                <a:extLst>
                  <a:ext uri="{FF2B5EF4-FFF2-40B4-BE49-F238E27FC236}">
                    <a16:creationId xmlns:a16="http://schemas.microsoft.com/office/drawing/2014/main" id="{8A394CD8-1BF8-8164-0832-99A5D395410F}"/>
                  </a:ext>
                </a:extLst>
              </p:cNvPr>
              <p:cNvGrpSpPr/>
              <p:nvPr/>
            </p:nvGrpSpPr>
            <p:grpSpPr>
              <a:xfrm>
                <a:off x="4110621" y="461703"/>
                <a:ext cx="3970757" cy="809625"/>
                <a:chOff x="0" y="0"/>
                <a:chExt cx="1045796" cy="213235"/>
              </a:xfrm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73869FAA-FBAE-C445-A58F-3F2FC608A31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A629251-7D79-631A-A227-27A9F9576EAA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Group 13">
                <a:extLst>
                  <a:ext uri="{FF2B5EF4-FFF2-40B4-BE49-F238E27FC236}">
                    <a16:creationId xmlns:a16="http://schemas.microsoft.com/office/drawing/2014/main" id="{E5951A63-958A-AFE8-3050-5F54258828D5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3970757" cy="918120"/>
                <a:chOff x="0" y="-28575"/>
                <a:chExt cx="1045796" cy="241810"/>
              </a:xfrm>
            </p:grpSpPr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56DDE11A-2859-E0D5-73D6-10AC95BE2EB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4579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11" name="TextBox 15">
                  <a:extLst>
                    <a:ext uri="{FF2B5EF4-FFF2-40B4-BE49-F238E27FC236}">
                      <a16:creationId xmlns:a16="http://schemas.microsoft.com/office/drawing/2014/main" id="{F68FC2A3-3F2E-E907-E319-47A5A10421EE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41799FB3-9323-E34D-792E-624AF6223E32}"/>
                </a:ext>
              </a:extLst>
            </p:cNvPr>
            <p:cNvSpPr txBox="1"/>
            <p:nvPr/>
          </p:nvSpPr>
          <p:spPr>
            <a:xfrm>
              <a:off x="5080336" y="662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教學提醒</a:t>
              </a:r>
            </a:p>
          </p:txBody>
        </p:sp>
      </p:grp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A5C60C9-B6C0-5597-2720-D0453E489BB3}"/>
              </a:ext>
            </a:extLst>
          </p:cNvPr>
          <p:cNvSpPr txBox="1"/>
          <p:nvPr/>
        </p:nvSpPr>
        <p:spPr>
          <a:xfrm>
            <a:off x="1407074" y="1599365"/>
            <a:ext cx="9079589" cy="8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本教學簡報依據交通部、教育部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112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年出版之「交通安全教案手冊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(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修訂版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)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」所編製。教師使用本簡報前請先至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  <a:hlinkClick r:id="rId3"/>
              </a:rPr>
              <a:t>https://tinyurl.com/mr2yr8nt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en Jyuu GothicL Normal" panose="020B0202020203020207" pitchFamily="34" charset="-120"/>
              </a:rPr>
              <a:t>下載教案手冊電子檔，了解學習活動流程，另可從連結中下載學習單電子檔，供教學運用。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Gen Jyuu GothicL Normal" panose="020B02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58645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1361573" y="1524337"/>
            <a:ext cx="9468853" cy="1015663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6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你知道什麼是「路權」嗎？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FAC7C6-7EBF-025F-D933-6FD57EC1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74" y="4376321"/>
            <a:ext cx="2542252" cy="2603218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CF712CF-4FCE-264C-9558-CA8F7D5CAB4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引起動機│活動一：路權是什麼？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1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0CF712CF-4FCE-264C-9558-CA8F7D5CAB4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引起動機│活動一：路權是什麼？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B4CBBE3-7FF2-A962-9526-675EDCD90F0A}"/>
              </a:ext>
            </a:extLst>
          </p:cNvPr>
          <p:cNvSpPr txBox="1"/>
          <p:nvPr/>
        </p:nvSpPr>
        <p:spPr>
          <a:xfrm>
            <a:off x="2249851" y="554920"/>
            <a:ext cx="8909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請一位同學，帶領大家讀出這則新聞內容。</a:t>
            </a:r>
            <a:endParaRPr lang="en-US" altLang="zh-TW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2EE46B3-9E8F-763C-A9A7-95123976D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2" y="151223"/>
            <a:ext cx="1158836" cy="1270029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93C3D4C5-BB99-E875-3938-33497731FFA0}"/>
              </a:ext>
            </a:extLst>
          </p:cNvPr>
          <p:cNvSpPr/>
          <p:nvPr/>
        </p:nvSpPr>
        <p:spPr>
          <a:xfrm>
            <a:off x="271849" y="1346886"/>
            <a:ext cx="11677135" cy="551111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5AB331F-2C79-DB5C-0942-F2810AADBA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64" b="5954"/>
          <a:stretch/>
        </p:blipFill>
        <p:spPr>
          <a:xfrm>
            <a:off x="1260850" y="1487395"/>
            <a:ext cx="9934334" cy="530446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6294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7A44054-E6C1-05BB-9FAF-E3E6A900329E}"/>
              </a:ext>
            </a:extLst>
          </p:cNvPr>
          <p:cNvSpPr/>
          <p:nvPr/>
        </p:nvSpPr>
        <p:spPr>
          <a:xfrm>
            <a:off x="754380" y="731520"/>
            <a:ext cx="10683240" cy="563221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1180DD-6850-154D-949C-AD9557BF2514}"/>
              </a:ext>
            </a:extLst>
          </p:cNvPr>
          <p:cNvSpPr txBox="1"/>
          <p:nvPr/>
        </p:nvSpPr>
        <p:spPr>
          <a:xfrm>
            <a:off x="2199503" y="913269"/>
            <a:ext cx="7883611" cy="69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請以剛剛的文章，思考以下問題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01DF139-B180-B034-FB3A-4BCFA6EE0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396" y="4353703"/>
            <a:ext cx="4557035" cy="2707571"/>
          </a:xfrm>
          <a:prstGeom prst="rect">
            <a:avLst/>
          </a:prstGeom>
        </p:spPr>
      </p:pic>
      <p:grpSp>
        <p:nvGrpSpPr>
          <p:cNvPr id="19" name="群組 18">
            <a:extLst>
              <a:ext uri="{FF2B5EF4-FFF2-40B4-BE49-F238E27FC236}">
                <a16:creationId xmlns:a16="http://schemas.microsoft.com/office/drawing/2014/main" id="{6594C2B4-3A2E-16E3-CBCC-920740F04E1A}"/>
              </a:ext>
            </a:extLst>
          </p:cNvPr>
          <p:cNvGrpSpPr/>
          <p:nvPr/>
        </p:nvGrpSpPr>
        <p:grpSpPr>
          <a:xfrm>
            <a:off x="1010665" y="1733663"/>
            <a:ext cx="6002942" cy="733534"/>
            <a:chOff x="1065123" y="5037291"/>
            <a:chExt cx="6002942" cy="733534"/>
          </a:xfrm>
        </p:grpSpPr>
        <p:sp>
          <p:nvSpPr>
            <p:cNvPr id="13" name="矩形: 圓角 12">
              <a:extLst>
                <a:ext uri="{FF2B5EF4-FFF2-40B4-BE49-F238E27FC236}">
                  <a16:creationId xmlns:a16="http://schemas.microsoft.com/office/drawing/2014/main" id="{0A3BCF72-97F1-577D-D475-63DFC05DA469}"/>
                </a:ext>
              </a:extLst>
            </p:cNvPr>
            <p:cNvSpPr/>
            <p:nvPr/>
          </p:nvSpPr>
          <p:spPr>
            <a:xfrm>
              <a:off x="1065123" y="5037291"/>
              <a:ext cx="1280339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事實</a:t>
              </a: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29A3AF2F-3486-AA24-0835-6040C7CEE312}"/>
                </a:ext>
              </a:extLst>
            </p:cNvPr>
            <p:cNvSpPr txBox="1"/>
            <p:nvPr/>
          </p:nvSpPr>
          <p:spPr>
            <a:xfrm>
              <a:off x="2371524" y="5096732"/>
              <a:ext cx="46965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新聞事件發生在哪裡？</a:t>
              </a: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981F2348-FEEA-A329-6E00-B6B4E212DB04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引起動機│活動一：路權是什麼？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FBEADB5E-CCFA-8776-B5BF-46B723FFB8B7}"/>
              </a:ext>
            </a:extLst>
          </p:cNvPr>
          <p:cNvGrpSpPr/>
          <p:nvPr/>
        </p:nvGrpSpPr>
        <p:grpSpPr>
          <a:xfrm>
            <a:off x="1010665" y="2741550"/>
            <a:ext cx="10177509" cy="1077218"/>
            <a:chOff x="1065123" y="5022953"/>
            <a:chExt cx="10177509" cy="1077218"/>
          </a:xfrm>
        </p:grpSpPr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676A5204-C06D-555E-7733-58FA56290A9B}"/>
                </a:ext>
              </a:extLst>
            </p:cNvPr>
            <p:cNvSpPr/>
            <p:nvPr/>
          </p:nvSpPr>
          <p:spPr>
            <a:xfrm>
              <a:off x="1065123" y="5037291"/>
              <a:ext cx="2431839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感受與反應</a:t>
              </a: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9CFC411A-A6BA-AB31-52C1-72065C532351}"/>
                </a:ext>
              </a:extLst>
            </p:cNvPr>
            <p:cNvSpPr txBox="1"/>
            <p:nvPr/>
          </p:nvSpPr>
          <p:spPr>
            <a:xfrm>
              <a:off x="3552741" y="5022953"/>
              <a:ext cx="768989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你在生活中，是否發生過類似的生活事件？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分享一下當時的時間與地點以及你的感受？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690928D0-43D3-C938-CA4B-8925EA9CB813}"/>
              </a:ext>
            </a:extLst>
          </p:cNvPr>
          <p:cNvGrpSpPr/>
          <p:nvPr/>
        </p:nvGrpSpPr>
        <p:grpSpPr>
          <a:xfrm>
            <a:off x="1010665" y="3875753"/>
            <a:ext cx="10073346" cy="733534"/>
            <a:chOff x="1065123" y="5037291"/>
            <a:chExt cx="10073346" cy="733534"/>
          </a:xfrm>
        </p:grpSpPr>
        <p:sp>
          <p:nvSpPr>
            <p:cNvPr id="16" name="矩形: 圓角 15">
              <a:extLst>
                <a:ext uri="{FF2B5EF4-FFF2-40B4-BE49-F238E27FC236}">
                  <a16:creationId xmlns:a16="http://schemas.microsoft.com/office/drawing/2014/main" id="{BBC00C9E-E049-95F7-ED2B-B7740CEADED9}"/>
                </a:ext>
              </a:extLst>
            </p:cNvPr>
            <p:cNvSpPr/>
            <p:nvPr/>
          </p:nvSpPr>
          <p:spPr>
            <a:xfrm>
              <a:off x="1065123" y="5037291"/>
              <a:ext cx="1280339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分析</a:t>
              </a: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82392710-8CAC-87F5-389D-D076C7956D5C}"/>
                </a:ext>
              </a:extLst>
            </p:cNvPr>
            <p:cNvSpPr txBox="1"/>
            <p:nvPr/>
          </p:nvSpPr>
          <p:spPr>
            <a:xfrm>
              <a:off x="2371524" y="5096732"/>
              <a:ext cx="87669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請評估在臺灣這種狀況，有沒有改善的空間呢？</a:t>
              </a: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8649B186-57AF-F1A6-2AB1-6571384E74FE}"/>
              </a:ext>
            </a:extLst>
          </p:cNvPr>
          <p:cNvGrpSpPr/>
          <p:nvPr/>
        </p:nvGrpSpPr>
        <p:grpSpPr>
          <a:xfrm>
            <a:off x="1010665" y="4970595"/>
            <a:ext cx="7425793" cy="1077218"/>
            <a:chOff x="1065123" y="4988766"/>
            <a:chExt cx="7425793" cy="1077218"/>
          </a:xfrm>
        </p:grpSpPr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4D61125F-2913-804E-51A7-5996CDC3A5DC}"/>
                </a:ext>
              </a:extLst>
            </p:cNvPr>
            <p:cNvSpPr/>
            <p:nvPr/>
          </p:nvSpPr>
          <p:spPr>
            <a:xfrm>
              <a:off x="1065123" y="5037291"/>
              <a:ext cx="2118740" cy="733534"/>
            </a:xfrm>
            <a:prstGeom prst="roundRect">
              <a:avLst/>
            </a:prstGeom>
            <a:solidFill>
              <a:srgbClr val="E8F66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訂定目標</a:t>
              </a:r>
            </a:p>
          </p:txBody>
        </p: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C045699B-BCD5-6E89-FF45-1F406187BCF2}"/>
                </a:ext>
              </a:extLst>
            </p:cNvPr>
            <p:cNvSpPr txBox="1"/>
            <p:nvPr/>
          </p:nvSpPr>
          <p:spPr>
            <a:xfrm>
              <a:off x="3208577" y="4988766"/>
              <a:ext cx="528233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可以朝向哪些方向來改善？請提出你的見解。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8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5EDD38CF-C70E-A1C2-7969-8B97C3D64E8A}"/>
              </a:ext>
            </a:extLst>
          </p:cNvPr>
          <p:cNvGrpSpPr/>
          <p:nvPr/>
        </p:nvGrpSpPr>
        <p:grpSpPr>
          <a:xfrm>
            <a:off x="329159" y="2330074"/>
            <a:ext cx="6415200" cy="3998536"/>
            <a:chOff x="329159" y="2330074"/>
            <a:chExt cx="6415200" cy="3998536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7B5D4381-8C00-848B-5C96-40EF4EC7F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517" y="2330074"/>
              <a:ext cx="6397199" cy="3598425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CF3217BA-72F7-D962-E354-B7CA917B62B6}"/>
                </a:ext>
              </a:extLst>
            </p:cNvPr>
            <p:cNvSpPr txBox="1"/>
            <p:nvPr/>
          </p:nvSpPr>
          <p:spPr>
            <a:xfrm>
              <a:off x="329159" y="5928500"/>
              <a:ext cx="64152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點選上方播放鈕播放影片</a:t>
              </a:r>
            </a:p>
          </p:txBody>
        </p:sp>
      </p:grp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A129589E-697F-D7C8-9EA6-2F99E16F2CE2}"/>
              </a:ext>
            </a:extLst>
          </p:cNvPr>
          <p:cNvSpPr/>
          <p:nvPr/>
        </p:nvSpPr>
        <p:spPr>
          <a:xfrm>
            <a:off x="2730845" y="539733"/>
            <a:ext cx="6660292" cy="1070810"/>
          </a:xfrm>
          <a:prstGeom prst="roundRect">
            <a:avLst/>
          </a:prstGeom>
          <a:solidFill>
            <a:srgbClr val="5A548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觀看影片後，回答兩個問題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768E8CF-2680-15D7-CCC9-FBDD2366DDED}"/>
              </a:ext>
            </a:extLst>
          </p:cNvPr>
          <p:cNvGrpSpPr/>
          <p:nvPr/>
        </p:nvGrpSpPr>
        <p:grpSpPr>
          <a:xfrm>
            <a:off x="3146214" y="3736905"/>
            <a:ext cx="1162178" cy="782691"/>
            <a:chOff x="3243094" y="5267994"/>
            <a:chExt cx="914400" cy="615820"/>
          </a:xfrm>
        </p:grpSpPr>
        <p:sp>
          <p:nvSpPr>
            <p:cNvPr id="15" name="Google Shape;94;p1">
              <a:hlinkClick r:id="rId4"/>
              <a:extLst>
                <a:ext uri="{FF2B5EF4-FFF2-40B4-BE49-F238E27FC236}">
                  <a16:creationId xmlns:a16="http://schemas.microsoft.com/office/drawing/2014/main" id="{29340C27-CC9A-E0AF-3E0E-5A042FF52626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95;p1">
              <a:hlinkClick r:id="rId4"/>
              <a:extLst>
                <a:ext uri="{FF2B5EF4-FFF2-40B4-BE49-F238E27FC236}">
                  <a16:creationId xmlns:a16="http://schemas.microsoft.com/office/drawing/2014/main" id="{B7A5280A-50E4-D481-4946-121CBE3755E7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E0C6AAA-A826-AE71-1BC3-458D5E049FC1}"/>
              </a:ext>
            </a:extLst>
          </p:cNvPr>
          <p:cNvSpPr txBox="1"/>
          <p:nvPr/>
        </p:nvSpPr>
        <p:spPr>
          <a:xfrm>
            <a:off x="6904192" y="2388718"/>
            <a:ext cx="51092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有多少車經過阿嬤的面前卻未停讓她過馬路？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FC2B4244-4D97-B7A6-26A2-22EBA3484274}"/>
              </a:ext>
            </a:extLst>
          </p:cNvPr>
          <p:cNvSpPr txBox="1"/>
          <p:nvPr/>
        </p:nvSpPr>
        <p:spPr>
          <a:xfrm>
            <a:off x="6904193" y="3827098"/>
            <a:ext cx="51092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如果你是那位阿嬤，你心中會有甚麼感覺？請用簡單的一句話來形容。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F246FD86-955A-A8CB-92E3-9A1F250A13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92198" y="4905632"/>
            <a:ext cx="1858285" cy="2036590"/>
          </a:xfrm>
          <a:prstGeom prst="rect">
            <a:avLst/>
          </a:prstGeom>
        </p:spPr>
      </p:pic>
      <p:sp>
        <p:nvSpPr>
          <p:cNvPr id="9" name="橢圓 8">
            <a:extLst>
              <a:ext uri="{FF2B5EF4-FFF2-40B4-BE49-F238E27FC236}">
                <a16:creationId xmlns:a16="http://schemas.microsoft.com/office/drawing/2014/main" id="{9D133B8B-3DCA-FE11-1A2A-C648FD3F2FAD}"/>
              </a:ext>
            </a:extLst>
          </p:cNvPr>
          <p:cNvSpPr/>
          <p:nvPr/>
        </p:nvSpPr>
        <p:spPr>
          <a:xfrm>
            <a:off x="2286000" y="3707027"/>
            <a:ext cx="568411" cy="667265"/>
          </a:xfrm>
          <a:prstGeom prst="ellipse">
            <a:avLst/>
          </a:prstGeom>
          <a:noFill/>
          <a:ln w="63500">
            <a:solidFill>
              <a:srgbClr val="E8F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D4D4577-8C40-F18A-E459-34224B182B90}"/>
              </a:ext>
            </a:extLst>
          </p:cNvPr>
          <p:cNvSpPr txBox="1"/>
          <p:nvPr/>
        </p:nvSpPr>
        <p:spPr>
          <a:xfrm>
            <a:off x="7437499" y="3253566"/>
            <a:ext cx="18559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答：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輛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1CFD309D-D094-FA7C-7D2E-2520CE5A374B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引起動機│活動一：路權是什麼？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55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A3711EF-5E2E-FC90-CBA5-86F046F7792A}"/>
              </a:ext>
            </a:extLst>
          </p:cNvPr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D8CA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0C0F08C-8A57-8447-CA89-713BD4B5B94D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E6DD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E00D39F-3808-C71D-A241-C9D53DAB31C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引起動機│活動一：路權是什麼？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16130153-EEDB-F5C1-6772-653243B3ECD6}"/>
              </a:ext>
            </a:extLst>
          </p:cNvPr>
          <p:cNvSpPr/>
          <p:nvPr/>
        </p:nvSpPr>
        <p:spPr>
          <a:xfrm>
            <a:off x="1631093" y="654908"/>
            <a:ext cx="8946292" cy="154459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3883596-8DF4-239E-1564-ACAEC0E20BC2}"/>
              </a:ext>
            </a:extLst>
          </p:cNvPr>
          <p:cNvSpPr txBox="1"/>
          <p:nvPr/>
        </p:nvSpPr>
        <p:spPr>
          <a:xfrm>
            <a:off x="1814042" y="765485"/>
            <a:ext cx="86126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道路是公共空間，如果使用有衝突時，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就需要安排使用空間及先後順序。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9B34532-EA98-9718-1CBE-F4E43D5A4776}"/>
              </a:ext>
            </a:extLst>
          </p:cNvPr>
          <p:cNvGrpSpPr/>
          <p:nvPr/>
        </p:nvGrpSpPr>
        <p:grpSpPr>
          <a:xfrm>
            <a:off x="377254" y="2631989"/>
            <a:ext cx="5341493" cy="2556145"/>
            <a:chOff x="377254" y="2631989"/>
            <a:chExt cx="5341493" cy="2556145"/>
          </a:xfrm>
        </p:grpSpPr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5D93BCB5-A1E1-4673-91B5-20B570C4B9A8}"/>
                </a:ext>
              </a:extLst>
            </p:cNvPr>
            <p:cNvSpPr txBox="1"/>
            <p:nvPr/>
          </p:nvSpPr>
          <p:spPr>
            <a:xfrm>
              <a:off x="1013254" y="2631989"/>
              <a:ext cx="376469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TW" altLang="en-US" sz="5400" b="1" dirty="0">
                  <a:solidFill>
                    <a:prstClr val="black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sym typeface="Wingdings 2" panose="05020102010507070707" pitchFamily="18" charset="2"/>
                </a:rPr>
                <a:t></a:t>
              </a:r>
              <a:r>
                <a:rPr lang="zh-TW" altLang="en-US" sz="5400" b="1" dirty="0">
                  <a:solidFill>
                    <a:prstClr val="black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通行空間</a:t>
              </a:r>
              <a:endPara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19BA5395-8FED-8F05-A850-3CDD376DA62C}"/>
                </a:ext>
              </a:extLst>
            </p:cNvPr>
            <p:cNvSpPr txBox="1"/>
            <p:nvPr/>
          </p:nvSpPr>
          <p:spPr>
            <a:xfrm>
              <a:off x="377254" y="3987805"/>
              <a:ext cx="53414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道路設計有車道、人行道，提供不同用路人使用。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364C935D-3673-26DF-3481-87E642F1445B}"/>
              </a:ext>
            </a:extLst>
          </p:cNvPr>
          <p:cNvGrpSpPr/>
          <p:nvPr/>
        </p:nvGrpSpPr>
        <p:grpSpPr>
          <a:xfrm>
            <a:off x="6541212" y="2631989"/>
            <a:ext cx="5341493" cy="3664140"/>
            <a:chOff x="6541212" y="2631989"/>
            <a:chExt cx="5341493" cy="3664140"/>
          </a:xfrm>
        </p:grpSpPr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6802EA5C-998A-3AF8-CBEC-4704A1000D0E}"/>
                </a:ext>
              </a:extLst>
            </p:cNvPr>
            <p:cNvSpPr txBox="1"/>
            <p:nvPr/>
          </p:nvSpPr>
          <p:spPr>
            <a:xfrm>
              <a:off x="6660289" y="2631989"/>
              <a:ext cx="510334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TW" altLang="en-US" sz="5400" b="1" dirty="0">
                  <a:solidFill>
                    <a:prstClr val="black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sym typeface="Wingdings 2" panose="05020102010507070707" pitchFamily="18" charset="2"/>
                </a:rPr>
                <a:t></a:t>
              </a:r>
              <a:r>
                <a:rPr lang="zh-TW" altLang="en-US" sz="5400" b="1" dirty="0">
                  <a:solidFill>
                    <a:prstClr val="black"/>
                  </a:solidFill>
                  <a:effectLst>
                    <a:glow rad="127000">
                      <a:schemeClr val="bg1"/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通行先後順序</a:t>
              </a:r>
              <a:endPara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140319D6-E495-AC19-BC29-DA55013494B2}"/>
                </a:ext>
              </a:extLst>
            </p:cNvPr>
            <p:cNvSpPr txBox="1"/>
            <p:nvPr/>
          </p:nvSpPr>
          <p:spPr>
            <a:xfrm>
              <a:off x="6541212" y="3987805"/>
              <a:ext cx="534149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法規規範車輛停讓行人，讓行人優先通行，</a:t>
              </a:r>
              <a:endPara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或者車輛在路口直行、</a:t>
              </a:r>
              <a:endPara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轉彎的先後順序。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64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AC3FEE24-3294-BC4F-681E-C7F7CF7789EB}"/>
              </a:ext>
            </a:extLst>
          </p:cNvPr>
          <p:cNvSpPr/>
          <p:nvPr/>
        </p:nvSpPr>
        <p:spPr>
          <a:xfrm>
            <a:off x="572091" y="1060122"/>
            <a:ext cx="11219935" cy="549358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E00D39F-3808-C71D-A241-C9D53DAB31C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引起動機│活動一：路權是什麼？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C7AB2AEC-5197-7076-B930-1EE2A6782742}"/>
              </a:ext>
            </a:extLst>
          </p:cNvPr>
          <p:cNvGrpSpPr/>
          <p:nvPr/>
        </p:nvGrpSpPr>
        <p:grpSpPr>
          <a:xfrm>
            <a:off x="2926381" y="513517"/>
            <a:ext cx="6378255" cy="1083725"/>
            <a:chOff x="2252289" y="513517"/>
            <a:chExt cx="5387764" cy="1083725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8897FD1B-84E5-D1C0-A8F5-C9B48EFDBC52}"/>
                </a:ext>
              </a:extLst>
            </p:cNvPr>
            <p:cNvSpPr/>
            <p:nvPr/>
          </p:nvSpPr>
          <p:spPr>
            <a:xfrm>
              <a:off x="2452236" y="637694"/>
              <a:ext cx="5187817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FFA0C396-701C-DA6E-A2D5-7A002A57CA7A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62DED5A9-7F89-8839-5C7E-A9153D297416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常見的侵犯路權行為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E34D9A8F-3844-C7FD-843F-835EFA37F2B8}"/>
              </a:ext>
            </a:extLst>
          </p:cNvPr>
          <p:cNvSpPr/>
          <p:nvPr/>
        </p:nvSpPr>
        <p:spPr>
          <a:xfrm>
            <a:off x="948881" y="1997072"/>
            <a:ext cx="1608967" cy="733534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狀況一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D2339D3F-34AA-3B33-0668-61E4A5437417}"/>
              </a:ext>
            </a:extLst>
          </p:cNvPr>
          <p:cNvSpPr txBox="1"/>
          <p:nvPr/>
        </p:nvSpPr>
        <p:spPr>
          <a:xfrm>
            <a:off x="943812" y="2800554"/>
            <a:ext cx="52547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如果汽機車行駛在人行道，將會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….?</a:t>
            </a: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33907951-285E-946B-9F29-C62AE896F545}"/>
              </a:ext>
            </a:extLst>
          </p:cNvPr>
          <p:cNvSpPr/>
          <p:nvPr/>
        </p:nvSpPr>
        <p:spPr>
          <a:xfrm>
            <a:off x="948881" y="4022285"/>
            <a:ext cx="1608967" cy="733534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狀況二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BB4260EB-A3A4-56AA-ADE9-1412E0391A79}"/>
              </a:ext>
            </a:extLst>
          </p:cNvPr>
          <p:cNvSpPr txBox="1"/>
          <p:nvPr/>
        </p:nvSpPr>
        <p:spPr>
          <a:xfrm>
            <a:off x="943812" y="4821589"/>
            <a:ext cx="52547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如果汽機車未依遵行方向或逆向行駛，將會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….?</a:t>
            </a:r>
          </a:p>
        </p:txBody>
      </p:sp>
      <p:pic>
        <p:nvPicPr>
          <p:cNvPr id="1026" name="Picture 2" descr="騎樓、人行道禁停！ 機車族找嘸「位」改停綠地│違停│TVBS新聞網">
            <a:extLst>
              <a:ext uri="{FF2B5EF4-FFF2-40B4-BE49-F238E27FC236}">
                <a16:creationId xmlns:a16="http://schemas.microsoft.com/office/drawing/2014/main" id="{32F4D67F-AFDF-5504-F2F8-6FB61BE86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241" y="1819202"/>
            <a:ext cx="3835602" cy="215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id="{2F1656D3-43BE-E418-3472-D1CCD23346C4}"/>
              </a:ext>
            </a:extLst>
          </p:cNvPr>
          <p:cNvSpPr txBox="1"/>
          <p:nvPr/>
        </p:nvSpPr>
        <p:spPr>
          <a:xfrm>
            <a:off x="6974395" y="3594321"/>
            <a:ext cx="3778448" cy="369332"/>
          </a:xfrm>
          <a:prstGeom prst="rect">
            <a:avLst/>
          </a:prstGeom>
          <a:solidFill>
            <a:srgbClr val="5A5484">
              <a:alpha val="45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車輛行駛於人行道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D76FFF5-A66B-18DD-92C1-CA73B21D6354}"/>
              </a:ext>
            </a:extLst>
          </p:cNvPr>
          <p:cNvSpPr txBox="1"/>
          <p:nvPr/>
        </p:nvSpPr>
        <p:spPr>
          <a:xfrm>
            <a:off x="10519727" y="6574656"/>
            <a:ext cx="1639326" cy="28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圖片來源：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TVBS</a:t>
            </a:r>
          </a:p>
        </p:txBody>
      </p:sp>
      <p:pic>
        <p:nvPicPr>
          <p:cNvPr id="3" name="Picture 2" descr="圖／TVBS">
            <a:extLst>
              <a:ext uri="{FF2B5EF4-FFF2-40B4-BE49-F238E27FC236}">
                <a16:creationId xmlns:a16="http://schemas.microsoft.com/office/drawing/2014/main" id="{EAC23744-1C87-062D-EC72-F9C6ECD2D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45" y="4135017"/>
            <a:ext cx="3833347" cy="215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CEE3A7D4-AD15-ED80-AB50-049CA798C055}"/>
              </a:ext>
            </a:extLst>
          </p:cNvPr>
          <p:cNvSpPr txBox="1"/>
          <p:nvPr/>
        </p:nvSpPr>
        <p:spPr>
          <a:xfrm>
            <a:off x="6945818" y="5875074"/>
            <a:ext cx="3778448" cy="369332"/>
          </a:xfrm>
          <a:prstGeom prst="rect">
            <a:avLst/>
          </a:prstGeom>
          <a:solidFill>
            <a:srgbClr val="5A5484">
              <a:alpha val="45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車輛未依遵行方向或逆向行駛</a:t>
            </a:r>
          </a:p>
        </p:txBody>
      </p:sp>
    </p:spTree>
    <p:extLst>
      <p:ext uri="{BB962C8B-B14F-4D97-AF65-F5344CB8AC3E}">
        <p14:creationId xmlns:p14="http://schemas.microsoft.com/office/powerpoint/2010/main" val="2865832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AC3FEE24-3294-BC4F-681E-C7F7CF7789EB}"/>
              </a:ext>
            </a:extLst>
          </p:cNvPr>
          <p:cNvSpPr/>
          <p:nvPr/>
        </p:nvSpPr>
        <p:spPr>
          <a:xfrm>
            <a:off x="572091" y="1060122"/>
            <a:ext cx="11219935" cy="549358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E00D39F-3808-C71D-A241-C9D53DAB31C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引起動機│活動一：路權是什麼？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E34D9A8F-3844-C7FD-843F-835EFA37F2B8}"/>
              </a:ext>
            </a:extLst>
          </p:cNvPr>
          <p:cNvSpPr/>
          <p:nvPr/>
        </p:nvSpPr>
        <p:spPr>
          <a:xfrm>
            <a:off x="948881" y="1997072"/>
            <a:ext cx="1608967" cy="733534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狀況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D2339D3F-34AA-3B33-0668-61E4A5437417}"/>
              </a:ext>
            </a:extLst>
          </p:cNvPr>
          <p:cNvSpPr txBox="1"/>
          <p:nvPr/>
        </p:nvSpPr>
        <p:spPr>
          <a:xfrm>
            <a:off x="943811" y="2800554"/>
            <a:ext cx="5568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如果搶越行人穿越道，將會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….?</a:t>
            </a: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33907951-285E-946B-9F29-C62AE896F545}"/>
              </a:ext>
            </a:extLst>
          </p:cNvPr>
          <p:cNvSpPr/>
          <p:nvPr/>
        </p:nvSpPr>
        <p:spPr>
          <a:xfrm>
            <a:off x="948881" y="4022285"/>
            <a:ext cx="1608967" cy="733534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狀況四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BB4260EB-A3A4-56AA-ADE9-1412E0391A79}"/>
              </a:ext>
            </a:extLst>
          </p:cNvPr>
          <p:cNvSpPr txBox="1"/>
          <p:nvPr/>
        </p:nvSpPr>
        <p:spPr>
          <a:xfrm>
            <a:off x="943812" y="4821589"/>
            <a:ext cx="5753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如果任意停車，將會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….?</a:t>
            </a:r>
          </a:p>
        </p:txBody>
      </p:sp>
      <p:pic>
        <p:nvPicPr>
          <p:cNvPr id="3" name="圖片 2">
            <a:hlinkClick r:id="rId3"/>
            <a:extLst>
              <a:ext uri="{FF2B5EF4-FFF2-40B4-BE49-F238E27FC236}">
                <a16:creationId xmlns:a16="http://schemas.microsoft.com/office/drawing/2014/main" id="{38C60CE2-3E69-FC22-8CC3-779E744899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79" b="8651"/>
          <a:stretch/>
        </p:blipFill>
        <p:spPr>
          <a:xfrm>
            <a:off x="6948010" y="1892186"/>
            <a:ext cx="3776256" cy="2130100"/>
          </a:xfrm>
          <a:prstGeom prst="rect">
            <a:avLst/>
          </a:prstGeom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id="{2F1656D3-43BE-E418-3472-D1CCD23346C4}"/>
              </a:ext>
            </a:extLst>
          </p:cNvPr>
          <p:cNvSpPr txBox="1"/>
          <p:nvPr/>
        </p:nvSpPr>
        <p:spPr>
          <a:xfrm>
            <a:off x="6945818" y="3650109"/>
            <a:ext cx="3778448" cy="369332"/>
          </a:xfrm>
          <a:prstGeom prst="rect">
            <a:avLst/>
          </a:prstGeom>
          <a:solidFill>
            <a:srgbClr val="5A5484">
              <a:alpha val="45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車輛搶越行人穿越道</a:t>
            </a:r>
          </a:p>
        </p:txBody>
      </p:sp>
      <p:pic>
        <p:nvPicPr>
          <p:cNvPr id="2050" name="Picture 2" descr="彰化「人本路廊」新人行道完工但機車違停問題嚴重｜ 公視新聞網PNN">
            <a:extLst>
              <a:ext uri="{FF2B5EF4-FFF2-40B4-BE49-F238E27FC236}">
                <a16:creationId xmlns:a16="http://schemas.microsoft.com/office/drawing/2014/main" id="{061701C0-A4E1-950A-06E3-63D9B4C1A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817" y="4166042"/>
            <a:ext cx="3778449" cy="212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CEE3A7D4-AD15-ED80-AB50-049CA798C055}"/>
              </a:ext>
            </a:extLst>
          </p:cNvPr>
          <p:cNvSpPr txBox="1"/>
          <p:nvPr/>
        </p:nvSpPr>
        <p:spPr>
          <a:xfrm>
            <a:off x="6945818" y="5912145"/>
            <a:ext cx="3778448" cy="369332"/>
          </a:xfrm>
          <a:prstGeom prst="rect">
            <a:avLst/>
          </a:prstGeom>
          <a:solidFill>
            <a:srgbClr val="5A5484">
              <a:alpha val="45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車輛任意停放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1ACF8601-DDFF-C742-C824-C2F95F3DC95B}"/>
              </a:ext>
            </a:extLst>
          </p:cNvPr>
          <p:cNvGrpSpPr/>
          <p:nvPr/>
        </p:nvGrpSpPr>
        <p:grpSpPr>
          <a:xfrm>
            <a:off x="2926381" y="513517"/>
            <a:ext cx="6378255" cy="1083725"/>
            <a:chOff x="2252289" y="513517"/>
            <a:chExt cx="5387764" cy="1083725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FE670EC-A024-599D-BF36-9A1F5E52E318}"/>
                </a:ext>
              </a:extLst>
            </p:cNvPr>
            <p:cNvSpPr/>
            <p:nvPr/>
          </p:nvSpPr>
          <p:spPr>
            <a:xfrm>
              <a:off x="2452236" y="637694"/>
              <a:ext cx="5187817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D9A52829-73EE-A80F-A457-5F7AEF22DA19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EF2CD782-1B7E-D3BE-AB62-4D85076AD92A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常見的侵犯路權行為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404259BC-CB69-F796-1594-2D2EAEFC40C4}"/>
              </a:ext>
            </a:extLst>
          </p:cNvPr>
          <p:cNvSpPr txBox="1"/>
          <p:nvPr/>
        </p:nvSpPr>
        <p:spPr>
          <a:xfrm>
            <a:off x="8789777" y="6574656"/>
            <a:ext cx="3085068" cy="28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圖片來源：上圖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中央社、下圖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公視新聞網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731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8084B2-E79E-2D18-D0DD-B398329C639A}"/>
              </a:ext>
            </a:extLst>
          </p:cNvPr>
          <p:cNvSpPr/>
          <p:nvPr/>
        </p:nvSpPr>
        <p:spPr>
          <a:xfrm>
            <a:off x="1668163" y="483428"/>
            <a:ext cx="9848336" cy="830997"/>
          </a:xfrm>
          <a:prstGeom prst="rect">
            <a:avLst/>
          </a:prstGeom>
          <a:ln w="12700">
            <a:noFill/>
            <a:prstDash val="lg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正確行使路權才能保障人車的安全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60384523-B62D-9CF5-3302-1BD95CEE0A8E}"/>
              </a:ext>
            </a:extLst>
          </p:cNvPr>
          <p:cNvGrpSpPr/>
          <p:nvPr/>
        </p:nvGrpSpPr>
        <p:grpSpPr>
          <a:xfrm>
            <a:off x="88900" y="2540000"/>
            <a:ext cx="12014200" cy="2832100"/>
            <a:chOff x="88900" y="2540000"/>
            <a:chExt cx="12014200" cy="2832100"/>
          </a:xfrm>
        </p:grpSpPr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6B69BCBE-9146-83A6-EAF0-476ABD53F921}"/>
                </a:ext>
              </a:extLst>
            </p:cNvPr>
            <p:cNvSpPr/>
            <p:nvPr/>
          </p:nvSpPr>
          <p:spPr>
            <a:xfrm>
              <a:off x="88900" y="2540000"/>
              <a:ext cx="4914900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DAE35FA5-8A3C-CA81-624B-4CEF019AEB2E}"/>
                </a:ext>
              </a:extLst>
            </p:cNvPr>
            <p:cNvSpPr/>
            <p:nvPr/>
          </p:nvSpPr>
          <p:spPr>
            <a:xfrm flipH="1">
              <a:off x="6997702" y="2540000"/>
              <a:ext cx="5105398" cy="2832100"/>
            </a:xfrm>
            <a:custGeom>
              <a:avLst/>
              <a:gdLst>
                <a:gd name="connsiteX0" fmla="*/ 0 w 4914900"/>
                <a:gd name="connsiteY0" fmla="*/ 0 h 2832100"/>
                <a:gd name="connsiteX1" fmla="*/ 25400 w 4914900"/>
                <a:gd name="connsiteY1" fmla="*/ 101600 h 2832100"/>
                <a:gd name="connsiteX2" fmla="*/ 38100 w 4914900"/>
                <a:gd name="connsiteY2" fmla="*/ 139700 h 2832100"/>
                <a:gd name="connsiteX3" fmla="*/ 76200 w 4914900"/>
                <a:gd name="connsiteY3" fmla="*/ 177800 h 2832100"/>
                <a:gd name="connsiteX4" fmla="*/ 114300 w 4914900"/>
                <a:gd name="connsiteY4" fmla="*/ 241300 h 2832100"/>
                <a:gd name="connsiteX5" fmla="*/ 152400 w 4914900"/>
                <a:gd name="connsiteY5" fmla="*/ 266700 h 2832100"/>
                <a:gd name="connsiteX6" fmla="*/ 241300 w 4914900"/>
                <a:gd name="connsiteY6" fmla="*/ 330200 h 2832100"/>
                <a:gd name="connsiteX7" fmla="*/ 279400 w 4914900"/>
                <a:gd name="connsiteY7" fmla="*/ 342900 h 2832100"/>
                <a:gd name="connsiteX8" fmla="*/ 304800 w 4914900"/>
                <a:gd name="connsiteY8" fmla="*/ 381000 h 2832100"/>
                <a:gd name="connsiteX9" fmla="*/ 279400 w 4914900"/>
                <a:gd name="connsiteY9" fmla="*/ 419100 h 2832100"/>
                <a:gd name="connsiteX10" fmla="*/ 266700 w 4914900"/>
                <a:gd name="connsiteY10" fmla="*/ 457200 h 2832100"/>
                <a:gd name="connsiteX11" fmla="*/ 241300 w 4914900"/>
                <a:gd name="connsiteY11" fmla="*/ 584200 h 2832100"/>
                <a:gd name="connsiteX12" fmla="*/ 241300 w 4914900"/>
                <a:gd name="connsiteY12" fmla="*/ 965200 h 2832100"/>
                <a:gd name="connsiteX13" fmla="*/ 266700 w 4914900"/>
                <a:gd name="connsiteY13" fmla="*/ 1028700 h 2832100"/>
                <a:gd name="connsiteX14" fmla="*/ 330200 w 4914900"/>
                <a:gd name="connsiteY14" fmla="*/ 1155700 h 2832100"/>
                <a:gd name="connsiteX15" fmla="*/ 419100 w 4914900"/>
                <a:gd name="connsiteY15" fmla="*/ 1219200 h 2832100"/>
                <a:gd name="connsiteX16" fmla="*/ 457200 w 4914900"/>
                <a:gd name="connsiteY16" fmla="*/ 1270000 h 2832100"/>
                <a:gd name="connsiteX17" fmla="*/ 469900 w 4914900"/>
                <a:gd name="connsiteY17" fmla="*/ 1371600 h 2832100"/>
                <a:gd name="connsiteX18" fmla="*/ 635000 w 4914900"/>
                <a:gd name="connsiteY18" fmla="*/ 1676400 h 2832100"/>
                <a:gd name="connsiteX19" fmla="*/ 698500 w 4914900"/>
                <a:gd name="connsiteY19" fmla="*/ 1752600 h 2832100"/>
                <a:gd name="connsiteX20" fmla="*/ 901700 w 4914900"/>
                <a:gd name="connsiteY20" fmla="*/ 1917700 h 2832100"/>
                <a:gd name="connsiteX21" fmla="*/ 1003300 w 4914900"/>
                <a:gd name="connsiteY21" fmla="*/ 1968500 h 2832100"/>
                <a:gd name="connsiteX22" fmla="*/ 1092200 w 4914900"/>
                <a:gd name="connsiteY22" fmla="*/ 2019300 h 2832100"/>
                <a:gd name="connsiteX23" fmla="*/ 1409700 w 4914900"/>
                <a:gd name="connsiteY23" fmla="*/ 2082800 h 2832100"/>
                <a:gd name="connsiteX24" fmla="*/ 1714500 w 4914900"/>
                <a:gd name="connsiteY24" fmla="*/ 2070100 h 2832100"/>
                <a:gd name="connsiteX25" fmla="*/ 1752600 w 4914900"/>
                <a:gd name="connsiteY25" fmla="*/ 2057400 h 2832100"/>
                <a:gd name="connsiteX26" fmla="*/ 1790700 w 4914900"/>
                <a:gd name="connsiteY26" fmla="*/ 2120900 h 2832100"/>
                <a:gd name="connsiteX27" fmla="*/ 1866900 w 4914900"/>
                <a:gd name="connsiteY27" fmla="*/ 2222500 h 2832100"/>
                <a:gd name="connsiteX28" fmla="*/ 2273300 w 4914900"/>
                <a:gd name="connsiteY28" fmla="*/ 2552700 h 2832100"/>
                <a:gd name="connsiteX29" fmla="*/ 2438400 w 4914900"/>
                <a:gd name="connsiteY29" fmla="*/ 2641600 h 2832100"/>
                <a:gd name="connsiteX30" fmla="*/ 2590800 w 4914900"/>
                <a:gd name="connsiteY30" fmla="*/ 2679700 h 2832100"/>
                <a:gd name="connsiteX31" fmla="*/ 3162300 w 4914900"/>
                <a:gd name="connsiteY31" fmla="*/ 2730500 h 2832100"/>
                <a:gd name="connsiteX32" fmla="*/ 3873500 w 4914900"/>
                <a:gd name="connsiteY32" fmla="*/ 2603500 h 2832100"/>
                <a:gd name="connsiteX33" fmla="*/ 3937000 w 4914900"/>
                <a:gd name="connsiteY33" fmla="*/ 2565400 h 2832100"/>
                <a:gd name="connsiteX34" fmla="*/ 4025900 w 4914900"/>
                <a:gd name="connsiteY34" fmla="*/ 2476500 h 2832100"/>
                <a:gd name="connsiteX35" fmla="*/ 4064000 w 4914900"/>
                <a:gd name="connsiteY35" fmla="*/ 2540000 h 2832100"/>
                <a:gd name="connsiteX36" fmla="*/ 4114800 w 4914900"/>
                <a:gd name="connsiteY36" fmla="*/ 2590800 h 2832100"/>
                <a:gd name="connsiteX37" fmla="*/ 4165600 w 4914900"/>
                <a:gd name="connsiteY37" fmla="*/ 2654300 h 2832100"/>
                <a:gd name="connsiteX38" fmla="*/ 4203700 w 4914900"/>
                <a:gd name="connsiteY38" fmla="*/ 2679700 h 2832100"/>
                <a:gd name="connsiteX39" fmla="*/ 4292600 w 4914900"/>
                <a:gd name="connsiteY39" fmla="*/ 2730500 h 2832100"/>
                <a:gd name="connsiteX40" fmla="*/ 4368800 w 4914900"/>
                <a:gd name="connsiteY40" fmla="*/ 2768600 h 2832100"/>
                <a:gd name="connsiteX41" fmla="*/ 4610100 w 4914900"/>
                <a:gd name="connsiteY41" fmla="*/ 2832100 h 2832100"/>
                <a:gd name="connsiteX42" fmla="*/ 4826000 w 4914900"/>
                <a:gd name="connsiteY42" fmla="*/ 2806700 h 2832100"/>
                <a:gd name="connsiteX43" fmla="*/ 4914900 w 4914900"/>
                <a:gd name="connsiteY43" fmla="*/ 2768600 h 28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914900" h="2832100">
                  <a:moveTo>
                    <a:pt x="0" y="0"/>
                  </a:moveTo>
                  <a:cubicBezTo>
                    <a:pt x="8467" y="33867"/>
                    <a:pt x="16215" y="67921"/>
                    <a:pt x="25400" y="101600"/>
                  </a:cubicBezTo>
                  <a:cubicBezTo>
                    <a:pt x="28922" y="114515"/>
                    <a:pt x="30674" y="128561"/>
                    <a:pt x="38100" y="139700"/>
                  </a:cubicBezTo>
                  <a:cubicBezTo>
                    <a:pt x="48063" y="154644"/>
                    <a:pt x="65424" y="163432"/>
                    <a:pt x="76200" y="177800"/>
                  </a:cubicBezTo>
                  <a:cubicBezTo>
                    <a:pt x="91011" y="197547"/>
                    <a:pt x="98236" y="222558"/>
                    <a:pt x="114300" y="241300"/>
                  </a:cubicBezTo>
                  <a:cubicBezTo>
                    <a:pt x="124233" y="252889"/>
                    <a:pt x="139980" y="257828"/>
                    <a:pt x="152400" y="266700"/>
                  </a:cubicBezTo>
                  <a:cubicBezTo>
                    <a:pt x="165823" y="276288"/>
                    <a:pt x="221347" y="320223"/>
                    <a:pt x="241300" y="330200"/>
                  </a:cubicBezTo>
                  <a:cubicBezTo>
                    <a:pt x="253274" y="336187"/>
                    <a:pt x="266700" y="338667"/>
                    <a:pt x="279400" y="342900"/>
                  </a:cubicBezTo>
                  <a:cubicBezTo>
                    <a:pt x="287867" y="355600"/>
                    <a:pt x="304800" y="365736"/>
                    <a:pt x="304800" y="381000"/>
                  </a:cubicBezTo>
                  <a:cubicBezTo>
                    <a:pt x="304800" y="396264"/>
                    <a:pt x="286226" y="405448"/>
                    <a:pt x="279400" y="419100"/>
                  </a:cubicBezTo>
                  <a:cubicBezTo>
                    <a:pt x="273413" y="431074"/>
                    <a:pt x="269710" y="444156"/>
                    <a:pt x="266700" y="457200"/>
                  </a:cubicBezTo>
                  <a:cubicBezTo>
                    <a:pt x="256992" y="499266"/>
                    <a:pt x="249767" y="541867"/>
                    <a:pt x="241300" y="584200"/>
                  </a:cubicBezTo>
                  <a:cubicBezTo>
                    <a:pt x="231769" y="736696"/>
                    <a:pt x="217745" y="816020"/>
                    <a:pt x="241300" y="965200"/>
                  </a:cubicBezTo>
                  <a:cubicBezTo>
                    <a:pt x="244856" y="987718"/>
                    <a:pt x="257059" y="1008042"/>
                    <a:pt x="266700" y="1028700"/>
                  </a:cubicBezTo>
                  <a:cubicBezTo>
                    <a:pt x="286715" y="1071590"/>
                    <a:pt x="290819" y="1129446"/>
                    <a:pt x="330200" y="1155700"/>
                  </a:cubicBezTo>
                  <a:cubicBezTo>
                    <a:pt x="351833" y="1170122"/>
                    <a:pt x="403347" y="1203447"/>
                    <a:pt x="419100" y="1219200"/>
                  </a:cubicBezTo>
                  <a:cubicBezTo>
                    <a:pt x="434067" y="1234167"/>
                    <a:pt x="444500" y="1253067"/>
                    <a:pt x="457200" y="1270000"/>
                  </a:cubicBezTo>
                  <a:cubicBezTo>
                    <a:pt x="461433" y="1303867"/>
                    <a:pt x="460093" y="1338909"/>
                    <a:pt x="469900" y="1371600"/>
                  </a:cubicBezTo>
                  <a:cubicBezTo>
                    <a:pt x="502079" y="1478865"/>
                    <a:pt x="563671" y="1590806"/>
                    <a:pt x="635000" y="1676400"/>
                  </a:cubicBezTo>
                  <a:cubicBezTo>
                    <a:pt x="656167" y="1701800"/>
                    <a:pt x="673982" y="1730417"/>
                    <a:pt x="698500" y="1752600"/>
                  </a:cubicBezTo>
                  <a:cubicBezTo>
                    <a:pt x="763216" y="1811152"/>
                    <a:pt x="823641" y="1878671"/>
                    <a:pt x="901700" y="1917700"/>
                  </a:cubicBezTo>
                  <a:cubicBezTo>
                    <a:pt x="935567" y="1934633"/>
                    <a:pt x="969891" y="1950682"/>
                    <a:pt x="1003300" y="1968500"/>
                  </a:cubicBezTo>
                  <a:cubicBezTo>
                    <a:pt x="1033415" y="1984561"/>
                    <a:pt x="1059986" y="2008025"/>
                    <a:pt x="1092200" y="2019300"/>
                  </a:cubicBezTo>
                  <a:cubicBezTo>
                    <a:pt x="1167473" y="2045646"/>
                    <a:pt x="1329255" y="2069392"/>
                    <a:pt x="1409700" y="2082800"/>
                  </a:cubicBezTo>
                  <a:cubicBezTo>
                    <a:pt x="1511300" y="2078567"/>
                    <a:pt x="1613090" y="2077612"/>
                    <a:pt x="1714500" y="2070100"/>
                  </a:cubicBezTo>
                  <a:cubicBezTo>
                    <a:pt x="1727850" y="2069111"/>
                    <a:pt x="1741461" y="2049974"/>
                    <a:pt x="1752600" y="2057400"/>
                  </a:cubicBezTo>
                  <a:cubicBezTo>
                    <a:pt x="1773139" y="2071092"/>
                    <a:pt x="1777617" y="2099968"/>
                    <a:pt x="1790700" y="2120900"/>
                  </a:cubicBezTo>
                  <a:cubicBezTo>
                    <a:pt x="1812164" y="2155243"/>
                    <a:pt x="1840257" y="2193808"/>
                    <a:pt x="1866900" y="2222500"/>
                  </a:cubicBezTo>
                  <a:cubicBezTo>
                    <a:pt x="1982625" y="2347127"/>
                    <a:pt x="2127050" y="2473950"/>
                    <a:pt x="2273300" y="2552700"/>
                  </a:cubicBezTo>
                  <a:cubicBezTo>
                    <a:pt x="2328333" y="2582333"/>
                    <a:pt x="2380366" y="2618386"/>
                    <a:pt x="2438400" y="2641600"/>
                  </a:cubicBezTo>
                  <a:cubicBezTo>
                    <a:pt x="2487018" y="2661047"/>
                    <a:pt x="2539233" y="2670600"/>
                    <a:pt x="2590800" y="2679700"/>
                  </a:cubicBezTo>
                  <a:cubicBezTo>
                    <a:pt x="2853384" y="2726038"/>
                    <a:pt x="2893852" y="2718828"/>
                    <a:pt x="3162300" y="2730500"/>
                  </a:cubicBezTo>
                  <a:cubicBezTo>
                    <a:pt x="3695376" y="2672557"/>
                    <a:pt x="3595022" y="2752022"/>
                    <a:pt x="3873500" y="2603500"/>
                  </a:cubicBezTo>
                  <a:cubicBezTo>
                    <a:pt x="3895280" y="2591884"/>
                    <a:pt x="3915833" y="2578100"/>
                    <a:pt x="3937000" y="2565400"/>
                  </a:cubicBezTo>
                  <a:cubicBezTo>
                    <a:pt x="3942729" y="2555852"/>
                    <a:pt x="3985320" y="2459109"/>
                    <a:pt x="4025900" y="2476500"/>
                  </a:cubicBezTo>
                  <a:cubicBezTo>
                    <a:pt x="4048589" y="2486224"/>
                    <a:pt x="4048845" y="2520515"/>
                    <a:pt x="4064000" y="2540000"/>
                  </a:cubicBezTo>
                  <a:cubicBezTo>
                    <a:pt x="4078702" y="2558903"/>
                    <a:pt x="4098890" y="2572902"/>
                    <a:pt x="4114800" y="2590800"/>
                  </a:cubicBezTo>
                  <a:cubicBezTo>
                    <a:pt x="4132809" y="2611060"/>
                    <a:pt x="4146433" y="2635133"/>
                    <a:pt x="4165600" y="2654300"/>
                  </a:cubicBezTo>
                  <a:cubicBezTo>
                    <a:pt x="4176393" y="2665093"/>
                    <a:pt x="4190612" y="2671847"/>
                    <a:pt x="4203700" y="2679700"/>
                  </a:cubicBezTo>
                  <a:cubicBezTo>
                    <a:pt x="4232966" y="2697260"/>
                    <a:pt x="4262549" y="2714319"/>
                    <a:pt x="4292600" y="2730500"/>
                  </a:cubicBezTo>
                  <a:cubicBezTo>
                    <a:pt x="4317604" y="2743964"/>
                    <a:pt x="4341753" y="2759945"/>
                    <a:pt x="4368800" y="2768600"/>
                  </a:cubicBezTo>
                  <a:cubicBezTo>
                    <a:pt x="4448015" y="2793949"/>
                    <a:pt x="4610100" y="2832100"/>
                    <a:pt x="4610100" y="2832100"/>
                  </a:cubicBezTo>
                  <a:cubicBezTo>
                    <a:pt x="4682067" y="2823633"/>
                    <a:pt x="4755060" y="2821479"/>
                    <a:pt x="4826000" y="2806700"/>
                  </a:cubicBezTo>
                  <a:cubicBezTo>
                    <a:pt x="4857562" y="2800124"/>
                    <a:pt x="4914900" y="2768600"/>
                    <a:pt x="4914900" y="27686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2FAC7C6-7EBF-025F-D933-6FD57EC1B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74" y="4376321"/>
            <a:ext cx="2542252" cy="2603218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CF712CF-4FCE-264C-9558-CA8F7D5CAB43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圓角矩形圖說文字 26">
            <a:extLst>
              <a:ext uri="{FF2B5EF4-FFF2-40B4-BE49-F238E27FC236}">
                <a16:creationId xmlns:a16="http://schemas.microsoft.com/office/drawing/2014/main" id="{A642155E-2A21-81CA-4683-CCA2E3BF8198}"/>
              </a:ext>
            </a:extLst>
          </p:cNvPr>
          <p:cNvSpPr/>
          <p:nvPr/>
        </p:nvSpPr>
        <p:spPr>
          <a:xfrm>
            <a:off x="1668163" y="1340336"/>
            <a:ext cx="8180172" cy="2282685"/>
          </a:xfrm>
          <a:prstGeom prst="wedgeRoundRectCallout">
            <a:avLst>
              <a:gd name="adj1" fmla="val -20950"/>
              <a:gd name="adj2" fmla="val 36013"/>
              <a:gd name="adj3" fmla="val 16667"/>
            </a:avLst>
          </a:prstGeom>
          <a:noFill/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古諺「行船走馬三分險」，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每天出門面對複雜的交通環境，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身為用路人一定要了解、遵守路權，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保護自己也保護別人。</a:t>
            </a:r>
          </a:p>
        </p:txBody>
      </p:sp>
      <p:sp>
        <p:nvSpPr>
          <p:cNvPr id="5" name="圓角矩形圖說文字 17">
            <a:extLst>
              <a:ext uri="{FF2B5EF4-FFF2-40B4-BE49-F238E27FC236}">
                <a16:creationId xmlns:a16="http://schemas.microsoft.com/office/drawing/2014/main" id="{02CEA92C-7A50-876D-888F-7802B806A205}"/>
              </a:ext>
            </a:extLst>
          </p:cNvPr>
          <p:cNvSpPr/>
          <p:nvPr/>
        </p:nvSpPr>
        <p:spPr>
          <a:xfrm>
            <a:off x="3618499" y="3693421"/>
            <a:ext cx="4764505" cy="733319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E8F66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來挑戰一下你了解多少！</a:t>
            </a:r>
          </a:p>
        </p:txBody>
      </p:sp>
    </p:spTree>
    <p:extLst>
      <p:ext uri="{BB962C8B-B14F-4D97-AF65-F5344CB8AC3E}">
        <p14:creationId xmlns:p14="http://schemas.microsoft.com/office/powerpoint/2010/main" val="6292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圓角 5">
            <a:extLst>
              <a:ext uri="{FF2B5EF4-FFF2-40B4-BE49-F238E27FC236}">
                <a16:creationId xmlns:a16="http://schemas.microsoft.com/office/drawing/2014/main" id="{F0F41923-9F57-8A56-DB98-E8CF3B7CFF47}"/>
              </a:ext>
            </a:extLst>
          </p:cNvPr>
          <p:cNvSpPr/>
          <p:nvPr/>
        </p:nvSpPr>
        <p:spPr>
          <a:xfrm>
            <a:off x="1594022" y="654908"/>
            <a:ext cx="8983363" cy="154459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4500"/>
              </a:lnSpc>
            </a:pP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今天你在路上看到人與車的交通事故，</a:t>
            </a:r>
            <a:endParaRPr lang="en-US" altLang="zh-TW" sz="4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你認為應該如何進行肇事的責任判斷？</a:t>
            </a:r>
            <a:endParaRPr lang="zh-TW" altLang="en-US" sz="4000" b="1" dirty="0"/>
          </a:p>
        </p:txBody>
      </p:sp>
      <p:sp>
        <p:nvSpPr>
          <p:cNvPr id="7" name="圓角矩形圖說文字 17">
            <a:extLst>
              <a:ext uri="{FF2B5EF4-FFF2-40B4-BE49-F238E27FC236}">
                <a16:creationId xmlns:a16="http://schemas.microsoft.com/office/drawing/2014/main" id="{3B6CCB45-2805-35BF-2985-73DC4D2FC4A7}"/>
              </a:ext>
            </a:extLst>
          </p:cNvPr>
          <p:cNvSpPr/>
          <p:nvPr/>
        </p:nvSpPr>
        <p:spPr>
          <a:xfrm>
            <a:off x="744488" y="2591502"/>
            <a:ext cx="3298369" cy="1658962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人被車撞一定是免責的，車主責任由警方判定。</a:t>
            </a:r>
          </a:p>
        </p:txBody>
      </p:sp>
      <p:sp>
        <p:nvSpPr>
          <p:cNvPr id="8" name="圓角矩形圖說文字 7">
            <a:extLst>
              <a:ext uri="{FF2B5EF4-FFF2-40B4-BE49-F238E27FC236}">
                <a16:creationId xmlns:a16="http://schemas.microsoft.com/office/drawing/2014/main" id="{7C782C65-099A-8225-5932-346A8A5A23EE}"/>
              </a:ext>
            </a:extLst>
          </p:cNvPr>
          <p:cNvSpPr/>
          <p:nvPr/>
        </p:nvSpPr>
        <p:spPr>
          <a:xfrm>
            <a:off x="4275355" y="2591502"/>
            <a:ext cx="3365746" cy="1658962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車輛撞行人，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車輛應負全責。</a:t>
            </a:r>
          </a:p>
        </p:txBody>
      </p:sp>
      <p:sp>
        <p:nvSpPr>
          <p:cNvPr id="14" name="圓角矩形圖說文字 10">
            <a:extLst>
              <a:ext uri="{FF2B5EF4-FFF2-40B4-BE49-F238E27FC236}">
                <a16:creationId xmlns:a16="http://schemas.microsoft.com/office/drawing/2014/main" id="{1F32FF9B-B282-25AB-644E-49E9E0975A11}"/>
              </a:ext>
            </a:extLst>
          </p:cNvPr>
          <p:cNvSpPr/>
          <p:nvPr/>
        </p:nvSpPr>
        <p:spPr>
          <a:xfrm>
            <a:off x="7873599" y="2591502"/>
            <a:ext cx="3519330" cy="1658962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交通事故肇事，人車雙方都有錯。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35C0920D-25A8-3856-C1BC-0821377FE2CA}"/>
              </a:ext>
            </a:extLst>
          </p:cNvPr>
          <p:cNvGrpSpPr/>
          <p:nvPr/>
        </p:nvGrpSpPr>
        <p:grpSpPr>
          <a:xfrm>
            <a:off x="855700" y="4425405"/>
            <a:ext cx="10205508" cy="2346098"/>
            <a:chOff x="623859" y="4511902"/>
            <a:chExt cx="10205508" cy="2346098"/>
          </a:xfrm>
        </p:grpSpPr>
        <p:sp>
          <p:nvSpPr>
            <p:cNvPr id="19" name="圓角矩形圖說文字 13">
              <a:extLst>
                <a:ext uri="{FF2B5EF4-FFF2-40B4-BE49-F238E27FC236}">
                  <a16:creationId xmlns:a16="http://schemas.microsoft.com/office/drawing/2014/main" id="{30A424FC-1196-ACA3-F9FC-8E6D6AE18EE0}"/>
                </a:ext>
              </a:extLst>
            </p:cNvPr>
            <p:cNvSpPr/>
            <p:nvPr/>
          </p:nvSpPr>
          <p:spPr>
            <a:xfrm>
              <a:off x="3336167" y="5013969"/>
              <a:ext cx="7493200" cy="1070116"/>
            </a:xfrm>
            <a:prstGeom prst="wedgeRoundRectCallout">
              <a:avLst>
                <a:gd name="adj1" fmla="val -56970"/>
                <a:gd name="adj2" fmla="val -2758"/>
                <a:gd name="adj3" fmla="val 16667"/>
              </a:avLst>
            </a:prstGeom>
            <a:solidFill>
              <a:srgbClr val="E8F66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判別標準都是根據「通行路權」</a:t>
              </a:r>
            </a:p>
          </p:txBody>
        </p: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FDE17D6E-93C5-C74E-B8BA-44C8235B7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859" y="4511902"/>
              <a:ext cx="2260360" cy="2346098"/>
            </a:xfrm>
            <a:prstGeom prst="rect">
              <a:avLst/>
            </a:prstGeom>
          </p:spPr>
        </p:pic>
      </p:grp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8BFA88E-7DA9-3A2B-8C59-08B0CC32B28C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65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521A131-90BD-A683-F0D7-5483522C8011}"/>
              </a:ext>
            </a:extLst>
          </p:cNvPr>
          <p:cNvSpPr/>
          <p:nvPr/>
        </p:nvSpPr>
        <p:spPr>
          <a:xfrm>
            <a:off x="850900" y="1016000"/>
            <a:ext cx="104140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803663F-EDB6-D921-2475-2FCA4FF2E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8743" y="3337499"/>
            <a:ext cx="3590855" cy="3627434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03883596-8DF4-239E-1564-ACAEC0E20BC2}"/>
              </a:ext>
            </a:extLst>
          </p:cNvPr>
          <p:cNvSpPr txBox="1"/>
          <p:nvPr/>
        </p:nvSpPr>
        <p:spPr>
          <a:xfrm>
            <a:off x="1528012" y="1444169"/>
            <a:ext cx="95169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臺灣行人的交通事故所佔比率很高，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根據</a:t>
            </a:r>
            <a:r>
              <a:rPr lang="en-US" altLang="zh-TW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年交通事故統計，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臺灣平均</a:t>
            </a:r>
            <a:r>
              <a:rPr lang="zh-TW" altLang="en-US" sz="40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每天約有</a:t>
            </a:r>
            <a:r>
              <a:rPr lang="en-US" altLang="zh-TW" sz="40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40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死於交通事故。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造成</a:t>
            </a:r>
            <a:r>
              <a:rPr lang="zh-TW" altLang="en-US" sz="40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行人死亡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的交通事故中，</a:t>
            </a:r>
            <a:endParaRPr lang="en-US" altLang="zh-TW" sz="4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40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多數都是因為車輛撞擊</a:t>
            </a:r>
            <a:r>
              <a:rPr lang="zh-TW" altLang="en-US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而導致。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8E0E43A-19AB-462E-20F4-EE67501C8B12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222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8F444E6-6DC8-BFD3-CC89-CB9910A407D1}"/>
              </a:ext>
            </a:extLst>
          </p:cNvPr>
          <p:cNvSpPr/>
          <p:nvPr/>
        </p:nvSpPr>
        <p:spPr>
          <a:xfrm>
            <a:off x="716280" y="1775636"/>
            <a:ext cx="10713720" cy="456420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5A548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重點提醒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3BFADEE-8215-D9FD-C13D-B8E1FD0C8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5" y="129463"/>
            <a:ext cx="1905757" cy="183473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7776E24-04F9-47A9-C195-35D9E9479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20" y="188648"/>
            <a:ext cx="1755821" cy="1775550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AD5963-0500-E2B6-F96D-B5804F4E6A2C}"/>
              </a:ext>
            </a:extLst>
          </p:cNvPr>
          <p:cNvSpPr txBox="1"/>
          <p:nvPr/>
        </p:nvSpPr>
        <p:spPr>
          <a:xfrm>
            <a:off x="3188043" y="2162614"/>
            <a:ext cx="7953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48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部分道路劃定為特定用路人使用的路權。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如：人行道屬於行人使用，機車道屬於機車行駛，公車專用道供公車載客使用。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BF95C362-F7BA-8973-D13B-2F90FF30401C}"/>
              </a:ext>
            </a:extLst>
          </p:cNvPr>
          <p:cNvSpPr/>
          <p:nvPr/>
        </p:nvSpPr>
        <p:spPr>
          <a:xfrm>
            <a:off x="1050325" y="2206444"/>
            <a:ext cx="2001794" cy="733534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通行空間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9EDE8344-A1F7-20EF-0A4C-20B5880272B6}"/>
              </a:ext>
            </a:extLst>
          </p:cNvPr>
          <p:cNvSpPr/>
          <p:nvPr/>
        </p:nvSpPr>
        <p:spPr>
          <a:xfrm>
            <a:off x="1050324" y="3846193"/>
            <a:ext cx="2001795" cy="1059781"/>
          </a:xfrm>
          <a:prstGeom prst="roundRect">
            <a:avLst/>
          </a:prstGeom>
          <a:solidFill>
            <a:srgbClr val="E8F664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先後順序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41BA156-5DD8-760B-19D1-FC78AF39D19E}"/>
              </a:ext>
            </a:extLst>
          </p:cNvPr>
          <p:cNvSpPr txBox="1"/>
          <p:nvPr/>
        </p:nvSpPr>
        <p:spPr>
          <a:xfrm>
            <a:off x="3188043" y="3771291"/>
            <a:ext cx="8093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484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將必須共同使用之道路設施，以使用時間的先後順序加以區隔，才能避免發生碰撞事故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445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484"/>
              </a:buClr>
              <a:buSzTx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如：交通號誌「紅燈停、綠燈行」、鐵路平交道、支道車讓幹道車先行等。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364CBA8-EB2A-15FF-8B39-DD12CBAB1440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332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010D049C-839F-E84B-2717-527D08465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48" y="2181750"/>
            <a:ext cx="6387311" cy="359286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CF3217BA-72F7-D962-E354-B7CA917B62B6}"/>
              </a:ext>
            </a:extLst>
          </p:cNvPr>
          <p:cNvSpPr txBox="1"/>
          <p:nvPr/>
        </p:nvSpPr>
        <p:spPr>
          <a:xfrm>
            <a:off x="341516" y="5774612"/>
            <a:ext cx="6415200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先播放前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秒，同學回答提問後再繼續撥放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A129589E-697F-D7C8-9EA6-2F99E16F2CE2}"/>
              </a:ext>
            </a:extLst>
          </p:cNvPr>
          <p:cNvSpPr/>
          <p:nvPr/>
        </p:nvSpPr>
        <p:spPr>
          <a:xfrm>
            <a:off x="2730845" y="539733"/>
            <a:ext cx="6660292" cy="1070810"/>
          </a:xfrm>
          <a:prstGeom prst="roundRect">
            <a:avLst/>
          </a:prstGeom>
          <a:solidFill>
            <a:srgbClr val="5A548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觀看影片後，請你想一想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768E8CF-2680-15D7-CCC9-FBDD2366DDED}"/>
              </a:ext>
            </a:extLst>
          </p:cNvPr>
          <p:cNvGrpSpPr/>
          <p:nvPr/>
        </p:nvGrpSpPr>
        <p:grpSpPr>
          <a:xfrm>
            <a:off x="3149390" y="3587589"/>
            <a:ext cx="1162178" cy="782691"/>
            <a:chOff x="3243094" y="5267994"/>
            <a:chExt cx="914400" cy="615820"/>
          </a:xfrm>
        </p:grpSpPr>
        <p:sp>
          <p:nvSpPr>
            <p:cNvPr id="15" name="Google Shape;94;p1">
              <a:hlinkClick r:id="rId4"/>
              <a:extLst>
                <a:ext uri="{FF2B5EF4-FFF2-40B4-BE49-F238E27FC236}">
                  <a16:creationId xmlns:a16="http://schemas.microsoft.com/office/drawing/2014/main" id="{29340C27-CC9A-E0AF-3E0E-5A042FF52626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95;p1">
              <a:hlinkClick r:id="rId4"/>
              <a:extLst>
                <a:ext uri="{FF2B5EF4-FFF2-40B4-BE49-F238E27FC236}">
                  <a16:creationId xmlns:a16="http://schemas.microsoft.com/office/drawing/2014/main" id="{B7A5280A-50E4-D481-4946-121CBE3755E7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E0C6AAA-A826-AE71-1BC3-458D5E049FC1}"/>
              </a:ext>
            </a:extLst>
          </p:cNvPr>
          <p:cNvSpPr txBox="1"/>
          <p:nvPr/>
        </p:nvSpPr>
        <p:spPr>
          <a:xfrm>
            <a:off x="7005017" y="2408521"/>
            <a:ext cx="48454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前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30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秒的影片中，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你認為這個事件的責任，應該是行人還是駕駛人呢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?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F246FD86-955A-A8CB-92E3-9A1F250A13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2853" y="4109101"/>
            <a:ext cx="2607629" cy="285783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發展活動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399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91FA0BE-EDB2-ED4B-B2A8-39A5004DE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13" y="2283271"/>
            <a:ext cx="5099249" cy="286832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E9199F4-7E9A-3528-1EF1-AFD80661B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462" y="2283271"/>
            <a:ext cx="5099249" cy="2868328"/>
          </a:xfrm>
          <a:prstGeom prst="rect">
            <a:avLst/>
          </a:prstGeom>
        </p:spPr>
      </p:pic>
      <p:sp>
        <p:nvSpPr>
          <p:cNvPr id="7" name="圓角矩形圖說文字 11">
            <a:extLst>
              <a:ext uri="{FF2B5EF4-FFF2-40B4-BE49-F238E27FC236}">
                <a16:creationId xmlns:a16="http://schemas.microsoft.com/office/drawing/2014/main" id="{4AA9E4AF-4E5F-398B-CF7F-F409ACE6FBE4}"/>
              </a:ext>
            </a:extLst>
          </p:cNvPr>
          <p:cNvSpPr/>
          <p:nvPr/>
        </p:nvSpPr>
        <p:spPr>
          <a:xfrm>
            <a:off x="6272462" y="5252828"/>
            <a:ext cx="5099249" cy="664467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行人合理使用路權</a:t>
            </a:r>
          </a:p>
        </p:txBody>
      </p:sp>
      <p:sp>
        <p:nvSpPr>
          <p:cNvPr id="8" name="圓角矩形圖說文字 13">
            <a:extLst>
              <a:ext uri="{FF2B5EF4-FFF2-40B4-BE49-F238E27FC236}">
                <a16:creationId xmlns:a16="http://schemas.microsoft.com/office/drawing/2014/main" id="{458DEA72-455C-66FA-A806-899DE66C674B}"/>
              </a:ext>
            </a:extLst>
          </p:cNvPr>
          <p:cNvSpPr/>
          <p:nvPr/>
        </p:nvSpPr>
        <p:spPr>
          <a:xfrm>
            <a:off x="665213" y="5252828"/>
            <a:ext cx="5099249" cy="664467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駕駛人尊重行人的路權</a:t>
            </a: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4F9B4F1F-490B-FB5F-1F49-205154FE75B9}"/>
              </a:ext>
            </a:extLst>
          </p:cNvPr>
          <p:cNvSpPr/>
          <p:nvPr/>
        </p:nvSpPr>
        <p:spPr>
          <a:xfrm>
            <a:off x="1445741" y="510515"/>
            <a:ext cx="9925970" cy="141507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駕駛人、行人雙方都要遵守自己的路權、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>
              <a:tabLst>
                <a:tab pos="3941763" algn="l"/>
              </a:tabLst>
            </a:pP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相對強勢者更要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尊重並保護弱勢者的路權。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3D15593-63C1-968F-B48C-4FCFD2552F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22" y="510515"/>
            <a:ext cx="1363362" cy="141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8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901D8EE-B8FD-2868-4008-D2411400F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16" y="2360614"/>
            <a:ext cx="6069330" cy="341399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CF3217BA-72F7-D962-E354-B7CA917B62B6}"/>
              </a:ext>
            </a:extLst>
          </p:cNvPr>
          <p:cNvSpPr txBox="1"/>
          <p:nvPr/>
        </p:nvSpPr>
        <p:spPr>
          <a:xfrm>
            <a:off x="329159" y="5774612"/>
            <a:ext cx="6091200" cy="40376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768E8CF-2680-15D7-CCC9-FBDD2366DDED}"/>
              </a:ext>
            </a:extLst>
          </p:cNvPr>
          <p:cNvGrpSpPr/>
          <p:nvPr/>
        </p:nvGrpSpPr>
        <p:grpSpPr>
          <a:xfrm>
            <a:off x="2889898" y="3586835"/>
            <a:ext cx="1162178" cy="782691"/>
            <a:chOff x="3243094" y="5267994"/>
            <a:chExt cx="914400" cy="615820"/>
          </a:xfrm>
        </p:grpSpPr>
        <p:sp>
          <p:nvSpPr>
            <p:cNvPr id="15" name="Google Shape;94;p1">
              <a:hlinkClick r:id="rId4"/>
              <a:extLst>
                <a:ext uri="{FF2B5EF4-FFF2-40B4-BE49-F238E27FC236}">
                  <a16:creationId xmlns:a16="http://schemas.microsoft.com/office/drawing/2014/main" id="{29340C27-CC9A-E0AF-3E0E-5A042FF52626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95;p1">
              <a:hlinkClick r:id="rId4"/>
              <a:extLst>
                <a:ext uri="{FF2B5EF4-FFF2-40B4-BE49-F238E27FC236}">
                  <a16:creationId xmlns:a16="http://schemas.microsoft.com/office/drawing/2014/main" id="{B7A5280A-50E4-D481-4946-121CBE3755E7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E0C6AAA-A826-AE71-1BC3-458D5E049FC1}"/>
              </a:ext>
            </a:extLst>
          </p:cNvPr>
          <p:cNvSpPr txBox="1"/>
          <p:nvPr/>
        </p:nvSpPr>
        <p:spPr>
          <a:xfrm>
            <a:off x="6968404" y="2748899"/>
            <a:ext cx="48454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影片看完後，</a:t>
            </a:r>
            <a:endParaRPr lang="en-US" altLang="zh-TW" sz="32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請針對影片中的路權之爭，回答問題！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F246FD86-955A-A8CB-92E3-9A1F250A13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2853" y="4109101"/>
            <a:ext cx="2607629" cy="285783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8DA31C18-EC06-F661-8E3E-A4E2A35CA645}"/>
              </a:ext>
            </a:extLst>
          </p:cNvPr>
          <p:cNvGrpSpPr/>
          <p:nvPr/>
        </p:nvGrpSpPr>
        <p:grpSpPr>
          <a:xfrm>
            <a:off x="2481535" y="513517"/>
            <a:ext cx="7255098" cy="1083725"/>
            <a:chOff x="2252289" y="513517"/>
            <a:chExt cx="5350949" cy="1083725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311F5410-B9C5-40F9-149B-8591CC561BD2}"/>
                </a:ext>
              </a:extLst>
            </p:cNvPr>
            <p:cNvSpPr/>
            <p:nvPr/>
          </p:nvSpPr>
          <p:spPr>
            <a:xfrm>
              <a:off x="2452236" y="637694"/>
              <a:ext cx="515100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EA7F8FC8-0077-E5B7-3D1B-E58F50067BF2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086AC19-6540-26AB-A762-75B2D5C42E9B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vs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單車的路權之爭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(1/5)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82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8DA31C18-EC06-F661-8E3E-A4E2A35CA645}"/>
              </a:ext>
            </a:extLst>
          </p:cNvPr>
          <p:cNvGrpSpPr/>
          <p:nvPr/>
        </p:nvGrpSpPr>
        <p:grpSpPr>
          <a:xfrm>
            <a:off x="2481535" y="513517"/>
            <a:ext cx="7255098" cy="1083725"/>
            <a:chOff x="2252289" y="513517"/>
            <a:chExt cx="5350949" cy="1083725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311F5410-B9C5-40F9-149B-8591CC561BD2}"/>
                </a:ext>
              </a:extLst>
            </p:cNvPr>
            <p:cNvSpPr/>
            <p:nvPr/>
          </p:nvSpPr>
          <p:spPr>
            <a:xfrm>
              <a:off x="2452236" y="637694"/>
              <a:ext cx="515100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EA7F8FC8-0077-E5B7-3D1B-E58F50067BF2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086AC19-6540-26AB-A762-75B2D5C42E9B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vs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單車的路權之爭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(2/5)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C7204D76-F986-0D31-126E-0A2659B3A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1966"/>
            <a:ext cx="4182218" cy="3981033"/>
          </a:xfrm>
          <a:prstGeom prst="rect">
            <a:avLst/>
          </a:prstGeom>
        </p:spPr>
      </p:pic>
      <p:grpSp>
        <p:nvGrpSpPr>
          <p:cNvPr id="18" name="群組 17">
            <a:extLst>
              <a:ext uri="{FF2B5EF4-FFF2-40B4-BE49-F238E27FC236}">
                <a16:creationId xmlns:a16="http://schemas.microsoft.com/office/drawing/2014/main" id="{BDF545B2-16B9-0287-38EF-B8783F9FAE44}"/>
              </a:ext>
            </a:extLst>
          </p:cNvPr>
          <p:cNvGrpSpPr/>
          <p:nvPr/>
        </p:nvGrpSpPr>
        <p:grpSpPr>
          <a:xfrm>
            <a:off x="3946841" y="2085157"/>
            <a:ext cx="7643797" cy="1374735"/>
            <a:chOff x="3946841" y="2085157"/>
            <a:chExt cx="7643797" cy="1374735"/>
          </a:xfrm>
        </p:grpSpPr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E0C6AAA-A826-AE71-1BC3-458D5E049FC1}"/>
                </a:ext>
              </a:extLst>
            </p:cNvPr>
            <p:cNvSpPr txBox="1"/>
            <p:nvPr/>
          </p:nvSpPr>
          <p:spPr>
            <a:xfrm>
              <a:off x="5219587" y="2085157"/>
              <a:ext cx="6371051" cy="1374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5000"/>
                </a:lnSpc>
              </a:pPr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</a:t>
              </a:r>
              <a:r>
                <a:rPr lang="zh-TW" altLang="en-US" sz="4000" b="1" dirty="0">
                  <a:effectLst>
                    <a:glow rad="101600">
                      <a:srgbClr val="E8F664">
                        <a:alpha val="60000"/>
                      </a:srgbClr>
                    </a:glo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行人穿越道</a:t>
              </a:r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上，</a:t>
              </a:r>
              <a:endParaRPr lang="en-US" altLang="zh-TW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>
                <a:lnSpc>
                  <a:spcPts val="5000"/>
                </a:lnSpc>
              </a:pPr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自行車</a:t>
              </a:r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與</a:t>
              </a:r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行人</a:t>
              </a:r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誰優先？</a:t>
              </a:r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id="{34F37FF6-6ADA-F5E9-047A-F6ECB1A9EEA4}"/>
                </a:ext>
              </a:extLst>
            </p:cNvPr>
            <p:cNvSpPr/>
            <p:nvPr/>
          </p:nvSpPr>
          <p:spPr>
            <a:xfrm>
              <a:off x="3946841" y="2225341"/>
              <a:ext cx="988541" cy="988541"/>
            </a:xfrm>
            <a:prstGeom prst="ellipse">
              <a:avLst/>
            </a:prstGeom>
            <a:solidFill>
              <a:srgbClr val="0070C0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Q</a:t>
              </a:r>
              <a:endPara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BED59B1A-E855-65F8-0727-788F047B0B2A}"/>
              </a:ext>
            </a:extLst>
          </p:cNvPr>
          <p:cNvGrpSpPr/>
          <p:nvPr/>
        </p:nvGrpSpPr>
        <p:grpSpPr>
          <a:xfrm>
            <a:off x="3946841" y="3714163"/>
            <a:ext cx="7470803" cy="2614562"/>
            <a:chOff x="3946841" y="3714163"/>
            <a:chExt cx="7470803" cy="2614562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A10A4EBB-998E-C797-8C02-24EAB16AF843}"/>
                </a:ext>
              </a:extLst>
            </p:cNvPr>
            <p:cNvSpPr/>
            <p:nvPr/>
          </p:nvSpPr>
          <p:spPr>
            <a:xfrm>
              <a:off x="3946841" y="3714163"/>
              <a:ext cx="988541" cy="988541"/>
            </a:xfrm>
            <a:prstGeom prst="ellipse">
              <a:avLst/>
            </a:prstGeom>
            <a:solidFill>
              <a:srgbClr val="C72727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</a:t>
              </a:r>
              <a:endPara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4687A77-2838-874D-D6EC-8F117402168D}"/>
                </a:ext>
              </a:extLst>
            </p:cNvPr>
            <p:cNvSpPr txBox="1"/>
            <p:nvPr/>
          </p:nvSpPr>
          <p:spPr>
            <a:xfrm>
              <a:off x="5219588" y="3714163"/>
              <a:ext cx="6198056" cy="26145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5000"/>
                </a:lnSpc>
              </a:pPr>
              <a:r>
                <a:rPr lang="zh-TW" altLang="en-US" sz="40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行人優先</a:t>
              </a:r>
              <a:r>
                <a:rPr lang="zh-TW" altLang="en-US" sz="4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r>
                <a:rPr lang="zh-TW" altLang="en-US" sz="4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行人穿越道、人行天橋或人行地下道</a:t>
              </a:r>
              <a:r>
                <a:rPr lang="zh-TW" altLang="en-US" sz="4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，都是行人專屬的通行空間，</a:t>
              </a:r>
              <a:r>
                <a:rPr lang="zh-TW" altLang="en-US" sz="4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自行車騎士必須下車牽行</a:t>
              </a:r>
              <a:r>
                <a:rPr lang="zh-TW" altLang="en-US" sz="4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175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8DA31C18-EC06-F661-8E3E-A4E2A35CA645}"/>
              </a:ext>
            </a:extLst>
          </p:cNvPr>
          <p:cNvGrpSpPr/>
          <p:nvPr/>
        </p:nvGrpSpPr>
        <p:grpSpPr>
          <a:xfrm>
            <a:off x="2481535" y="513517"/>
            <a:ext cx="7255098" cy="1083725"/>
            <a:chOff x="2252289" y="513517"/>
            <a:chExt cx="5350949" cy="1083725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311F5410-B9C5-40F9-149B-8591CC561BD2}"/>
                </a:ext>
              </a:extLst>
            </p:cNvPr>
            <p:cNvSpPr/>
            <p:nvPr/>
          </p:nvSpPr>
          <p:spPr>
            <a:xfrm>
              <a:off x="2452236" y="637694"/>
              <a:ext cx="515100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EA7F8FC8-0077-E5B7-3D1B-E58F50067BF2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086AC19-6540-26AB-A762-75B2D5C42E9B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vs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單車的路權之爭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(3/5)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C7204D76-F986-0D31-126E-0A2659B3A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82" y="3186040"/>
            <a:ext cx="4105053" cy="3981033"/>
          </a:xfrm>
          <a:prstGeom prst="rect">
            <a:avLst/>
          </a:prstGeom>
        </p:spPr>
      </p:pic>
      <p:grpSp>
        <p:nvGrpSpPr>
          <p:cNvPr id="18" name="群組 17">
            <a:extLst>
              <a:ext uri="{FF2B5EF4-FFF2-40B4-BE49-F238E27FC236}">
                <a16:creationId xmlns:a16="http://schemas.microsoft.com/office/drawing/2014/main" id="{BDF545B2-16B9-0287-38EF-B8783F9FAE44}"/>
              </a:ext>
            </a:extLst>
          </p:cNvPr>
          <p:cNvGrpSpPr/>
          <p:nvPr/>
        </p:nvGrpSpPr>
        <p:grpSpPr>
          <a:xfrm>
            <a:off x="3946841" y="2085157"/>
            <a:ext cx="7643797" cy="1374735"/>
            <a:chOff x="3946841" y="2085157"/>
            <a:chExt cx="7643797" cy="1374735"/>
          </a:xfrm>
        </p:grpSpPr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E0C6AAA-A826-AE71-1BC3-458D5E049FC1}"/>
                </a:ext>
              </a:extLst>
            </p:cNvPr>
            <p:cNvSpPr txBox="1"/>
            <p:nvPr/>
          </p:nvSpPr>
          <p:spPr>
            <a:xfrm>
              <a:off x="5219587" y="2085157"/>
              <a:ext cx="6371051" cy="1374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在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101600">
                      <a:srgbClr val="E8F664">
                        <a:alpha val="60000"/>
                      </a:srgbClr>
                    </a:glow>
                  </a:effectLst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一般道路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上，</a:t>
              </a:r>
              <a:endPara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與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，誰優先？</a:t>
              </a:r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id="{34F37FF6-6ADA-F5E9-047A-F6ECB1A9EEA4}"/>
                </a:ext>
              </a:extLst>
            </p:cNvPr>
            <p:cNvSpPr/>
            <p:nvPr/>
          </p:nvSpPr>
          <p:spPr>
            <a:xfrm>
              <a:off x="3946841" y="2225341"/>
              <a:ext cx="988541" cy="988541"/>
            </a:xfrm>
            <a:prstGeom prst="ellipse">
              <a:avLst/>
            </a:prstGeom>
            <a:solidFill>
              <a:srgbClr val="0070C0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Q</a:t>
              </a:r>
              <a:endPara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BED59B1A-E855-65F8-0727-788F047B0B2A}"/>
              </a:ext>
            </a:extLst>
          </p:cNvPr>
          <p:cNvGrpSpPr/>
          <p:nvPr/>
        </p:nvGrpSpPr>
        <p:grpSpPr>
          <a:xfrm>
            <a:off x="3946841" y="3714163"/>
            <a:ext cx="7643797" cy="2996077"/>
            <a:chOff x="3946841" y="3714163"/>
            <a:chExt cx="7643797" cy="2996077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A10A4EBB-998E-C797-8C02-24EAB16AF843}"/>
                </a:ext>
              </a:extLst>
            </p:cNvPr>
            <p:cNvSpPr/>
            <p:nvPr/>
          </p:nvSpPr>
          <p:spPr>
            <a:xfrm>
              <a:off x="3946841" y="3714163"/>
              <a:ext cx="988541" cy="988541"/>
            </a:xfrm>
            <a:prstGeom prst="ellipse">
              <a:avLst/>
            </a:prstGeom>
            <a:solidFill>
              <a:srgbClr val="C72727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</a:t>
              </a:r>
              <a:endPara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4687A77-2838-874D-D6EC-8F117402168D}"/>
                </a:ext>
              </a:extLst>
            </p:cNvPr>
            <p:cNvSpPr txBox="1"/>
            <p:nvPr/>
          </p:nvSpPr>
          <p:spPr>
            <a:xfrm>
              <a:off x="5219588" y="3714163"/>
              <a:ext cx="6371050" cy="2996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自行車優先。</a:t>
              </a:r>
              <a:r>
                <a:rPr kumimoji="0" lang="zh-TW" altLang="en-US" sz="40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行人應經由行人穿越道、人行天橋或人行地下道穿越道路。</a:t>
              </a:r>
              <a:endParaRPr kumimoji="0" lang="en-US" altLang="zh-TW" sz="4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8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在有以上設施</a:t>
              </a: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的</a:t>
              </a: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100</a:t>
              </a: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公尺範圍內，行人不可任意穿越道路。</a:t>
              </a: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66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8DA31C18-EC06-F661-8E3E-A4E2A35CA645}"/>
              </a:ext>
            </a:extLst>
          </p:cNvPr>
          <p:cNvGrpSpPr/>
          <p:nvPr/>
        </p:nvGrpSpPr>
        <p:grpSpPr>
          <a:xfrm>
            <a:off x="2481535" y="513517"/>
            <a:ext cx="7255098" cy="1083725"/>
            <a:chOff x="2252289" y="513517"/>
            <a:chExt cx="5350949" cy="1083725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311F5410-B9C5-40F9-149B-8591CC561BD2}"/>
                </a:ext>
              </a:extLst>
            </p:cNvPr>
            <p:cNvSpPr/>
            <p:nvPr/>
          </p:nvSpPr>
          <p:spPr>
            <a:xfrm>
              <a:off x="2452236" y="637694"/>
              <a:ext cx="515100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EA7F8FC8-0077-E5B7-3D1B-E58F50067BF2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086AC19-6540-26AB-A762-75B2D5C42E9B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vs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單車的路權之爭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(4/5)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C7204D76-F986-0D31-126E-0A2659B3A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58" y="3429000"/>
            <a:ext cx="3736483" cy="3981033"/>
          </a:xfrm>
          <a:prstGeom prst="rect">
            <a:avLst/>
          </a:prstGeom>
        </p:spPr>
      </p:pic>
      <p:grpSp>
        <p:nvGrpSpPr>
          <p:cNvPr id="18" name="群組 17">
            <a:extLst>
              <a:ext uri="{FF2B5EF4-FFF2-40B4-BE49-F238E27FC236}">
                <a16:creationId xmlns:a16="http://schemas.microsoft.com/office/drawing/2014/main" id="{BDF545B2-16B9-0287-38EF-B8783F9FAE44}"/>
              </a:ext>
            </a:extLst>
          </p:cNvPr>
          <p:cNvGrpSpPr/>
          <p:nvPr/>
        </p:nvGrpSpPr>
        <p:grpSpPr>
          <a:xfrm>
            <a:off x="3946841" y="2085157"/>
            <a:ext cx="7643797" cy="1973361"/>
            <a:chOff x="3946841" y="2085157"/>
            <a:chExt cx="7643797" cy="1973361"/>
          </a:xfrm>
        </p:grpSpPr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E0C6AAA-A826-AE71-1BC3-458D5E049FC1}"/>
                </a:ext>
              </a:extLst>
            </p:cNvPr>
            <p:cNvSpPr txBox="1"/>
            <p:nvPr/>
          </p:nvSpPr>
          <p:spPr>
            <a:xfrm>
              <a:off x="5219587" y="2085157"/>
              <a:ext cx="6371051" cy="1973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在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101600">
                      <a:srgbClr val="E8F664">
                        <a:alpha val="60000"/>
                      </a:srgbClr>
                    </a:glow>
                  </a:effectLst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自行車與行人分道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的道路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，</a:t>
              </a:r>
              <a:endPara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當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自行車在自行車道</a:t>
              </a:r>
              <a:r>
                <a:rPr kumimoji="0" lang="zh-TW" altLang="en-US" sz="4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時，</a:t>
              </a:r>
              <a:endParaRPr kumimoji="0" lang="en-US" altLang="zh-TW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4000" b="1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自行車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與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誰優先？</a:t>
              </a:r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id="{34F37FF6-6ADA-F5E9-047A-F6ECB1A9EEA4}"/>
                </a:ext>
              </a:extLst>
            </p:cNvPr>
            <p:cNvSpPr/>
            <p:nvPr/>
          </p:nvSpPr>
          <p:spPr>
            <a:xfrm>
              <a:off x="3946841" y="2225341"/>
              <a:ext cx="988541" cy="988541"/>
            </a:xfrm>
            <a:prstGeom prst="ellipse">
              <a:avLst/>
            </a:prstGeom>
            <a:solidFill>
              <a:srgbClr val="0070C0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Q</a:t>
              </a:r>
              <a:endPara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BED59B1A-E855-65F8-0727-788F047B0B2A}"/>
              </a:ext>
            </a:extLst>
          </p:cNvPr>
          <p:cNvGrpSpPr/>
          <p:nvPr/>
        </p:nvGrpSpPr>
        <p:grpSpPr>
          <a:xfrm>
            <a:off x="3946841" y="4529713"/>
            <a:ext cx="7470802" cy="988541"/>
            <a:chOff x="3946841" y="4529713"/>
            <a:chExt cx="7470802" cy="988541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A10A4EBB-998E-C797-8C02-24EAB16AF843}"/>
                </a:ext>
              </a:extLst>
            </p:cNvPr>
            <p:cNvSpPr/>
            <p:nvPr/>
          </p:nvSpPr>
          <p:spPr>
            <a:xfrm>
              <a:off x="3946841" y="4529713"/>
              <a:ext cx="988541" cy="988541"/>
            </a:xfrm>
            <a:prstGeom prst="ellipse">
              <a:avLst/>
            </a:prstGeom>
            <a:solidFill>
              <a:srgbClr val="C72727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</a:t>
              </a:r>
              <a:endPara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4687A77-2838-874D-D6EC-8F117402168D}"/>
                </a:ext>
              </a:extLst>
            </p:cNvPr>
            <p:cNvSpPr txBox="1"/>
            <p:nvPr/>
          </p:nvSpPr>
          <p:spPr>
            <a:xfrm>
              <a:off x="5219587" y="4678504"/>
              <a:ext cx="6198056" cy="6909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自行車優先。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636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8DA31C18-EC06-F661-8E3E-A4E2A35CA645}"/>
              </a:ext>
            </a:extLst>
          </p:cNvPr>
          <p:cNvGrpSpPr/>
          <p:nvPr/>
        </p:nvGrpSpPr>
        <p:grpSpPr>
          <a:xfrm>
            <a:off x="2481535" y="513517"/>
            <a:ext cx="7255098" cy="1083725"/>
            <a:chOff x="2252289" y="513517"/>
            <a:chExt cx="5350949" cy="1083725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311F5410-B9C5-40F9-149B-8591CC561BD2}"/>
                </a:ext>
              </a:extLst>
            </p:cNvPr>
            <p:cNvSpPr/>
            <p:nvPr/>
          </p:nvSpPr>
          <p:spPr>
            <a:xfrm>
              <a:off x="2452236" y="637694"/>
              <a:ext cx="515100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EA7F8FC8-0077-E5B7-3D1B-E58F50067BF2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086AC19-6540-26AB-A762-75B2D5C42E9B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vs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單車的路權之爭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(5/5)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C7204D76-F986-0D31-126E-0A2659B3A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1966"/>
            <a:ext cx="4182218" cy="3981033"/>
          </a:xfrm>
          <a:prstGeom prst="rect">
            <a:avLst/>
          </a:prstGeom>
        </p:spPr>
      </p:pic>
      <p:grpSp>
        <p:nvGrpSpPr>
          <p:cNvPr id="18" name="群組 17">
            <a:extLst>
              <a:ext uri="{FF2B5EF4-FFF2-40B4-BE49-F238E27FC236}">
                <a16:creationId xmlns:a16="http://schemas.microsoft.com/office/drawing/2014/main" id="{BDF545B2-16B9-0287-38EF-B8783F9FAE44}"/>
              </a:ext>
            </a:extLst>
          </p:cNvPr>
          <p:cNvGrpSpPr/>
          <p:nvPr/>
        </p:nvGrpSpPr>
        <p:grpSpPr>
          <a:xfrm>
            <a:off x="3946841" y="2085157"/>
            <a:ext cx="7643797" cy="1332160"/>
            <a:chOff x="3946841" y="2085157"/>
            <a:chExt cx="7643797" cy="1332160"/>
          </a:xfrm>
        </p:grpSpPr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E0C6AAA-A826-AE71-1BC3-458D5E049FC1}"/>
                </a:ext>
              </a:extLst>
            </p:cNvPr>
            <p:cNvSpPr txBox="1"/>
            <p:nvPr/>
          </p:nvSpPr>
          <p:spPr>
            <a:xfrm>
              <a:off x="5219587" y="2085157"/>
              <a:ext cx="6371051" cy="1332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在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101600">
                      <a:srgbClr val="E8F664">
                        <a:alpha val="60000"/>
                      </a:srgbClr>
                    </a:glow>
                  </a:effectLst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自行車與行人共用的人行道上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，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自行車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與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</a:t>
              </a:r>
              <a:r>
                <a:rPr kumimoji="0" lang="zh-TW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誰優先？</a:t>
              </a:r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id="{34F37FF6-6ADA-F5E9-047A-F6ECB1A9EEA4}"/>
                </a:ext>
              </a:extLst>
            </p:cNvPr>
            <p:cNvSpPr/>
            <p:nvPr/>
          </p:nvSpPr>
          <p:spPr>
            <a:xfrm>
              <a:off x="3946841" y="2225341"/>
              <a:ext cx="988541" cy="988541"/>
            </a:xfrm>
            <a:prstGeom prst="ellipse">
              <a:avLst/>
            </a:prstGeom>
            <a:solidFill>
              <a:srgbClr val="0070C0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Q</a:t>
              </a:r>
              <a:endPara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BED59B1A-E855-65F8-0727-788F047B0B2A}"/>
              </a:ext>
            </a:extLst>
          </p:cNvPr>
          <p:cNvGrpSpPr/>
          <p:nvPr/>
        </p:nvGrpSpPr>
        <p:grpSpPr>
          <a:xfrm>
            <a:off x="3946841" y="4529713"/>
            <a:ext cx="7470802" cy="1406809"/>
            <a:chOff x="3946841" y="4529713"/>
            <a:chExt cx="7470802" cy="1406809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A10A4EBB-998E-C797-8C02-24EAB16AF843}"/>
                </a:ext>
              </a:extLst>
            </p:cNvPr>
            <p:cNvSpPr/>
            <p:nvPr/>
          </p:nvSpPr>
          <p:spPr>
            <a:xfrm>
              <a:off x="3946841" y="4529713"/>
              <a:ext cx="988541" cy="988541"/>
            </a:xfrm>
            <a:prstGeom prst="ellipse">
              <a:avLst/>
            </a:prstGeom>
            <a:solidFill>
              <a:srgbClr val="C72727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</a:t>
              </a:r>
              <a:endPara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4687A77-2838-874D-D6EC-8F117402168D}"/>
                </a:ext>
              </a:extLst>
            </p:cNvPr>
            <p:cNvSpPr txBox="1"/>
            <p:nvPr/>
          </p:nvSpPr>
          <p:spPr>
            <a:xfrm>
              <a:off x="5219587" y="4604362"/>
              <a:ext cx="6198056" cy="1332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行人優先。</a:t>
              </a:r>
              <a:endPara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騎士必須禮讓</a:t>
              </a:r>
              <a:r>
                <a:rPr kumimoji="0" lang="en-US" altLang="zh-TW" sz="4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4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停讓</a:t>
              </a:r>
              <a:r>
                <a:rPr kumimoji="0" lang="en-US" altLang="zh-TW" sz="4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r>
                <a:rPr kumimoji="0" lang="zh-TW" altLang="en-US" sz="4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77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5EF113D0-4061-84A9-0410-2C3CE924D9A0}"/>
              </a:ext>
            </a:extLst>
          </p:cNvPr>
          <p:cNvSpPr/>
          <p:nvPr/>
        </p:nvSpPr>
        <p:spPr>
          <a:xfrm>
            <a:off x="1470454" y="499277"/>
            <a:ext cx="9873049" cy="191029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行人雖然有優先路權，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但也應該注意自己的安全、不造成他人危險，才能讓事故傷害減到最低。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DA7B4A59-56A4-2000-58A0-1928E9DA5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6" y="677864"/>
            <a:ext cx="1496356" cy="1553115"/>
          </a:xfrm>
          <a:prstGeom prst="rect">
            <a:avLst/>
          </a:prstGeom>
        </p:spPr>
      </p:pic>
      <p:grpSp>
        <p:nvGrpSpPr>
          <p:cNvPr id="19" name="群組 18">
            <a:extLst>
              <a:ext uri="{FF2B5EF4-FFF2-40B4-BE49-F238E27FC236}">
                <a16:creationId xmlns:a16="http://schemas.microsoft.com/office/drawing/2014/main" id="{8898ACAE-E98E-B2DD-0074-768BCD9EB584}"/>
              </a:ext>
            </a:extLst>
          </p:cNvPr>
          <p:cNvGrpSpPr/>
          <p:nvPr/>
        </p:nvGrpSpPr>
        <p:grpSpPr>
          <a:xfrm>
            <a:off x="301325" y="2778416"/>
            <a:ext cx="5598000" cy="3522478"/>
            <a:chOff x="301325" y="2778416"/>
            <a:chExt cx="5598000" cy="3522478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EC750CE7-FFCF-A28D-3C34-E8EBB216C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3684" y="2778416"/>
              <a:ext cx="5567680" cy="313182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1491FD4C-C95E-168B-0193-27256A9F373E}"/>
                </a:ext>
              </a:extLst>
            </p:cNvPr>
            <p:cNvSpPr txBox="1"/>
            <p:nvPr/>
          </p:nvSpPr>
          <p:spPr>
            <a:xfrm>
              <a:off x="301325" y="5900784"/>
              <a:ext cx="55980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點選上方播放鈕播放影片</a:t>
              </a:r>
              <a:endPara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553BA408-7D6C-5EE3-3B3B-078F7E9FE707}"/>
              </a:ext>
            </a:extLst>
          </p:cNvPr>
          <p:cNvGrpSpPr/>
          <p:nvPr/>
        </p:nvGrpSpPr>
        <p:grpSpPr>
          <a:xfrm>
            <a:off x="6139254" y="2778416"/>
            <a:ext cx="5598000" cy="3533782"/>
            <a:chOff x="6139254" y="2778416"/>
            <a:chExt cx="5598000" cy="3533782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12686EE-F2FC-FBAE-4446-25F63206A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4414" y="2778416"/>
              <a:ext cx="5567680" cy="313182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F9C30372-4F91-E76B-CCAA-ABAE7C557E56}"/>
                </a:ext>
              </a:extLst>
            </p:cNvPr>
            <p:cNvSpPr txBox="1"/>
            <p:nvPr/>
          </p:nvSpPr>
          <p:spPr>
            <a:xfrm>
              <a:off x="6139254" y="5912088"/>
              <a:ext cx="5598000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點選上方播放鈕播放影片</a:t>
              </a:r>
              <a:endPara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F50B5D90-A0F2-13CD-4C94-5F26D68F790D}"/>
              </a:ext>
            </a:extLst>
          </p:cNvPr>
          <p:cNvGrpSpPr/>
          <p:nvPr/>
        </p:nvGrpSpPr>
        <p:grpSpPr>
          <a:xfrm>
            <a:off x="2516435" y="4146122"/>
            <a:ext cx="1162178" cy="782691"/>
            <a:chOff x="3243094" y="5267994"/>
            <a:chExt cx="914400" cy="615820"/>
          </a:xfrm>
        </p:grpSpPr>
        <p:sp>
          <p:nvSpPr>
            <p:cNvPr id="25" name="Google Shape;94;p1">
              <a:hlinkClick r:id="rId6"/>
              <a:extLst>
                <a:ext uri="{FF2B5EF4-FFF2-40B4-BE49-F238E27FC236}">
                  <a16:creationId xmlns:a16="http://schemas.microsoft.com/office/drawing/2014/main" id="{13722684-3BF9-A371-64A5-82AEFB501862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95;p1">
              <a:hlinkClick r:id="rId6"/>
              <a:extLst>
                <a:ext uri="{FF2B5EF4-FFF2-40B4-BE49-F238E27FC236}">
                  <a16:creationId xmlns:a16="http://schemas.microsoft.com/office/drawing/2014/main" id="{D70969B0-D712-43EA-17B8-A11C53B1E327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52134294-9F34-BDDD-D0B5-ECC2A135F21E}"/>
              </a:ext>
            </a:extLst>
          </p:cNvPr>
          <p:cNvGrpSpPr/>
          <p:nvPr/>
        </p:nvGrpSpPr>
        <p:grpSpPr>
          <a:xfrm>
            <a:off x="8653298" y="4146123"/>
            <a:ext cx="1162178" cy="782691"/>
            <a:chOff x="3243094" y="5267994"/>
            <a:chExt cx="914400" cy="615820"/>
          </a:xfrm>
        </p:grpSpPr>
        <p:sp>
          <p:nvSpPr>
            <p:cNvPr id="29" name="Google Shape;94;p1">
              <a:hlinkClick r:id="rId7"/>
              <a:extLst>
                <a:ext uri="{FF2B5EF4-FFF2-40B4-BE49-F238E27FC236}">
                  <a16:creationId xmlns:a16="http://schemas.microsoft.com/office/drawing/2014/main" id="{21EC8455-52CD-1512-A3A0-2DE0BC0712B8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95;p1">
              <a:hlinkClick r:id="rId7"/>
              <a:extLst>
                <a:ext uri="{FF2B5EF4-FFF2-40B4-BE49-F238E27FC236}">
                  <a16:creationId xmlns:a16="http://schemas.microsoft.com/office/drawing/2014/main" id="{D70A2538-39CE-1158-B7DA-2C11C56674C1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A7E3CCFF-E2D8-5E30-A778-9BFC1326477C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926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A5812-0E69-B840-3C05-229630F453B5}"/>
              </a:ext>
            </a:extLst>
          </p:cNvPr>
          <p:cNvSpPr txBox="1"/>
          <p:nvPr/>
        </p:nvSpPr>
        <p:spPr>
          <a:xfrm>
            <a:off x="690682" y="3011196"/>
            <a:ext cx="2520856" cy="2206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各組先閱讀「行人相關權利與義務」書面資料。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FB705F16-191E-A1EE-089E-1796F3976973}"/>
              </a:ext>
            </a:extLst>
          </p:cNvPr>
          <p:cNvSpPr/>
          <p:nvPr/>
        </p:nvSpPr>
        <p:spPr>
          <a:xfrm>
            <a:off x="690683" y="2141559"/>
            <a:ext cx="2520855" cy="707886"/>
          </a:xfrm>
          <a:prstGeom prst="roundRect">
            <a:avLst/>
          </a:prstGeom>
          <a:solidFill>
            <a:srgbClr val="E8F66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資料閱讀</a:t>
            </a: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44944ED3-476D-E8E7-7F56-AFFF08CD3CB8}"/>
              </a:ext>
            </a:extLst>
          </p:cNvPr>
          <p:cNvGrpSpPr/>
          <p:nvPr/>
        </p:nvGrpSpPr>
        <p:grpSpPr>
          <a:xfrm>
            <a:off x="684496" y="429453"/>
            <a:ext cx="8238199" cy="1212311"/>
            <a:chOff x="684496" y="429453"/>
            <a:chExt cx="8238199" cy="1212311"/>
          </a:xfrm>
        </p:grpSpPr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CBC51724-5EA6-BE8C-F3FD-7F41070D8441}"/>
                </a:ext>
              </a:extLst>
            </p:cNvPr>
            <p:cNvGrpSpPr/>
            <p:nvPr/>
          </p:nvGrpSpPr>
          <p:grpSpPr>
            <a:xfrm>
              <a:off x="684496" y="429453"/>
              <a:ext cx="8238199" cy="1212311"/>
              <a:chOff x="4005846" y="248433"/>
              <a:chExt cx="5336209" cy="1022895"/>
            </a:xfrm>
          </p:grpSpPr>
          <p:grpSp>
            <p:nvGrpSpPr>
              <p:cNvPr id="24" name="Group 10">
                <a:extLst>
                  <a:ext uri="{FF2B5EF4-FFF2-40B4-BE49-F238E27FC236}">
                    <a16:creationId xmlns:a16="http://schemas.microsoft.com/office/drawing/2014/main" id="{F44360AD-9FBD-B50D-E21F-ED30331254F9}"/>
                  </a:ext>
                </a:extLst>
              </p:cNvPr>
              <p:cNvGrpSpPr/>
              <p:nvPr/>
            </p:nvGrpSpPr>
            <p:grpSpPr>
              <a:xfrm>
                <a:off x="4110621" y="353208"/>
                <a:ext cx="5231434" cy="918120"/>
                <a:chOff x="0" y="-28575"/>
                <a:chExt cx="1377826" cy="241810"/>
              </a:xfrm>
            </p:grpSpPr>
            <p:sp>
              <p:nvSpPr>
                <p:cNvPr id="28" name="Freeform 11">
                  <a:extLst>
                    <a:ext uri="{FF2B5EF4-FFF2-40B4-BE49-F238E27FC236}">
                      <a16:creationId xmlns:a16="http://schemas.microsoft.com/office/drawing/2014/main" id="{915B7E8F-51E8-C0E1-990D-C9877F34CEB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37782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E8F664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9" name="TextBox 12">
                  <a:extLst>
                    <a:ext uri="{FF2B5EF4-FFF2-40B4-BE49-F238E27FC236}">
                      <a16:creationId xmlns:a16="http://schemas.microsoft.com/office/drawing/2014/main" id="{15DA67BA-8662-BF29-579E-F2AF82B4A849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roup 13">
                <a:extLst>
                  <a:ext uri="{FF2B5EF4-FFF2-40B4-BE49-F238E27FC236}">
                    <a16:creationId xmlns:a16="http://schemas.microsoft.com/office/drawing/2014/main" id="{31025315-4599-ED05-39F7-132CE3240BBC}"/>
                  </a:ext>
                </a:extLst>
              </p:cNvPr>
              <p:cNvGrpSpPr/>
              <p:nvPr/>
            </p:nvGrpSpPr>
            <p:grpSpPr>
              <a:xfrm>
                <a:off x="4005846" y="248433"/>
                <a:ext cx="5231434" cy="918120"/>
                <a:chOff x="0" y="-28575"/>
                <a:chExt cx="1377826" cy="241810"/>
              </a:xfrm>
            </p:grpSpPr>
            <p:sp>
              <p:nvSpPr>
                <p:cNvPr id="26" name="Freeform 14">
                  <a:extLst>
                    <a:ext uri="{FF2B5EF4-FFF2-40B4-BE49-F238E27FC236}">
                      <a16:creationId xmlns:a16="http://schemas.microsoft.com/office/drawing/2014/main" id="{116C5ACE-6B42-B179-F149-2DB68950554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377826" cy="213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5796" h="213235">
                      <a:moveTo>
                        <a:pt x="0" y="0"/>
                      </a:moveTo>
                      <a:lnTo>
                        <a:pt x="1045796" y="0"/>
                      </a:lnTo>
                      <a:lnTo>
                        <a:pt x="1045796" y="213235"/>
                      </a:lnTo>
                      <a:lnTo>
                        <a:pt x="0" y="2132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191919"/>
                  </a:solidFill>
                  <a:prstDash val="solid"/>
                  <a:miter/>
                </a:ln>
              </p:spPr>
            </p:sp>
            <p:sp>
              <p:nvSpPr>
                <p:cNvPr id="27" name="TextBox 15">
                  <a:extLst>
                    <a:ext uri="{FF2B5EF4-FFF2-40B4-BE49-F238E27FC236}">
                      <a16:creationId xmlns:a16="http://schemas.microsoft.com/office/drawing/2014/main" id="{0663A01D-B996-9E8A-CA93-2BD5811D877F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45796" cy="24181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312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72E27B45-3F94-4290-A97B-0A7EBF10AC7F}"/>
                </a:ext>
              </a:extLst>
            </p:cNvPr>
            <p:cNvSpPr txBox="1"/>
            <p:nvPr/>
          </p:nvSpPr>
          <p:spPr>
            <a:xfrm>
              <a:off x="684496" y="682216"/>
              <a:ext cx="80764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「行人通行新視界」小組活動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FBCA9667-02EC-15DF-071F-065421F93719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E8D2965A-4460-2E05-9F99-EF4957C15EE4}"/>
              </a:ext>
            </a:extLst>
          </p:cNvPr>
          <p:cNvGrpSpPr/>
          <p:nvPr/>
        </p:nvGrpSpPr>
        <p:grpSpPr>
          <a:xfrm>
            <a:off x="3453560" y="2141559"/>
            <a:ext cx="8274813" cy="3734192"/>
            <a:chOff x="709142" y="2314886"/>
            <a:chExt cx="8648342" cy="3902755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07D4FFD-F999-621F-2314-7CF112CFC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00"/>
            <a:stretch/>
          </p:blipFill>
          <p:spPr>
            <a:xfrm>
              <a:off x="709142" y="2314886"/>
              <a:ext cx="3325648" cy="3902755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06F04495-5E55-0086-D9DA-B00EF285C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86200" y="2320229"/>
              <a:ext cx="2889557" cy="3883116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52563300-B353-B81F-1FF5-978D45E7B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61493" y="2320229"/>
              <a:ext cx="2595991" cy="3883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1954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A5812-0E69-B840-3C05-229630F453B5}"/>
              </a:ext>
            </a:extLst>
          </p:cNvPr>
          <p:cNvSpPr txBox="1"/>
          <p:nvPr/>
        </p:nvSpPr>
        <p:spPr>
          <a:xfrm>
            <a:off x="684496" y="3429000"/>
            <a:ext cx="6198217" cy="1129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小組完成「行人通行路權新視界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」學習單並分享：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FB705F16-191E-A1EE-089E-1796F3976973}"/>
              </a:ext>
            </a:extLst>
          </p:cNvPr>
          <p:cNvSpPr/>
          <p:nvPr/>
        </p:nvSpPr>
        <p:spPr>
          <a:xfrm>
            <a:off x="684498" y="2559363"/>
            <a:ext cx="2787751" cy="707886"/>
          </a:xfrm>
          <a:prstGeom prst="roundRect">
            <a:avLst/>
          </a:prstGeom>
          <a:solidFill>
            <a:srgbClr val="E8F66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完成學習單</a:t>
            </a:r>
          </a:p>
        </p:txBody>
      </p:sp>
      <p:sp>
        <p:nvSpPr>
          <p:cNvPr id="28" name="Freeform 11">
            <a:extLst>
              <a:ext uri="{FF2B5EF4-FFF2-40B4-BE49-F238E27FC236}">
                <a16:creationId xmlns:a16="http://schemas.microsoft.com/office/drawing/2014/main" id="{915B7E8F-51E8-C0E1-990D-C9877F34CEB6}"/>
              </a:ext>
            </a:extLst>
          </p:cNvPr>
          <p:cNvSpPr/>
          <p:nvPr/>
        </p:nvSpPr>
        <p:spPr>
          <a:xfrm>
            <a:off x="781450" y="682215"/>
            <a:ext cx="4840875" cy="1459343"/>
          </a:xfrm>
          <a:custGeom>
            <a:avLst/>
            <a:gdLst/>
            <a:ahLst/>
            <a:cxnLst/>
            <a:rect l="l" t="t" r="r" b="b"/>
            <a:pathLst>
              <a:path w="1045796" h="213235">
                <a:moveTo>
                  <a:pt x="0" y="0"/>
                </a:moveTo>
                <a:lnTo>
                  <a:pt x="1045796" y="0"/>
                </a:lnTo>
                <a:lnTo>
                  <a:pt x="1045796" y="213235"/>
                </a:lnTo>
                <a:lnTo>
                  <a:pt x="0" y="213235"/>
                </a:lnTo>
                <a:close/>
              </a:path>
            </a:pathLst>
          </a:custGeom>
          <a:solidFill>
            <a:srgbClr val="E8F664"/>
          </a:solidFill>
          <a:ln w="38100" cap="sq">
            <a:solidFill>
              <a:srgbClr val="191919"/>
            </a:solidFill>
            <a:prstDash val="solid"/>
            <a:miter/>
          </a:ln>
        </p:spPr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15DA67BA-8662-BF29-579E-F2AF82B4A849}"/>
              </a:ext>
            </a:extLst>
          </p:cNvPr>
          <p:cNvSpPr txBox="1"/>
          <p:nvPr/>
        </p:nvSpPr>
        <p:spPr>
          <a:xfrm>
            <a:off x="781450" y="553630"/>
            <a:ext cx="3674316" cy="108813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14">
            <a:extLst>
              <a:ext uri="{FF2B5EF4-FFF2-40B4-BE49-F238E27FC236}">
                <a16:creationId xmlns:a16="http://schemas.microsoft.com/office/drawing/2014/main" id="{116C5ACE-6B42-B179-F149-2DB689505540}"/>
              </a:ext>
            </a:extLst>
          </p:cNvPr>
          <p:cNvSpPr/>
          <p:nvPr/>
        </p:nvSpPr>
        <p:spPr>
          <a:xfrm>
            <a:off x="684497" y="558038"/>
            <a:ext cx="4840875" cy="1459343"/>
          </a:xfrm>
          <a:custGeom>
            <a:avLst/>
            <a:gdLst/>
            <a:ahLst/>
            <a:cxnLst/>
            <a:rect l="l" t="t" r="r" b="b"/>
            <a:pathLst>
              <a:path w="1045796" h="213235">
                <a:moveTo>
                  <a:pt x="0" y="0"/>
                </a:moveTo>
                <a:lnTo>
                  <a:pt x="1045796" y="0"/>
                </a:lnTo>
                <a:lnTo>
                  <a:pt x="1045796" y="213235"/>
                </a:lnTo>
                <a:lnTo>
                  <a:pt x="0" y="213235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191919"/>
            </a:solidFill>
            <a:prstDash val="solid"/>
            <a:miter/>
          </a:ln>
        </p:spPr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0663A01D-B996-9E8A-CA93-2BD5811D877F}"/>
              </a:ext>
            </a:extLst>
          </p:cNvPr>
          <p:cNvSpPr txBox="1"/>
          <p:nvPr/>
        </p:nvSpPr>
        <p:spPr>
          <a:xfrm>
            <a:off x="684497" y="429453"/>
            <a:ext cx="3674316" cy="108813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72E27B45-3F94-4290-A97B-0A7EBF10AC7F}"/>
              </a:ext>
            </a:extLst>
          </p:cNvPr>
          <p:cNvSpPr txBox="1"/>
          <p:nvPr/>
        </p:nvSpPr>
        <p:spPr>
          <a:xfrm>
            <a:off x="693047" y="625989"/>
            <a:ext cx="4840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「行人通行新視界」小組活動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lang="en-US" altLang="zh-TW" sz="4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/2)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BCA9667-02EC-15DF-071F-065421F93719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99C6A8B-F4A2-9222-3528-0898DE88B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380" y="552267"/>
            <a:ext cx="4327635" cy="6173446"/>
          </a:xfrm>
          <a:prstGeom prst="rect">
            <a:avLst/>
          </a:prstGeom>
          <a:effectLst>
            <a:glow rad="101600">
              <a:srgbClr val="5A5484">
                <a:alpha val="60000"/>
              </a:srgbClr>
            </a:glow>
          </a:effectLst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7770B9EF-793F-FEB7-AB37-B632259CEB7C}"/>
              </a:ext>
            </a:extLst>
          </p:cNvPr>
          <p:cNvSpPr txBox="1"/>
          <p:nvPr/>
        </p:nvSpPr>
        <p:spPr>
          <a:xfrm>
            <a:off x="8183985" y="3080154"/>
            <a:ext cx="954832" cy="69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</a:t>
            </a:r>
            <a:endParaRPr kumimoji="0" lang="zh-TW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5A5484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DFFD1BC-BFE1-ED58-2A18-EBC3186C38FB}"/>
              </a:ext>
            </a:extLst>
          </p:cNvPr>
          <p:cNvSpPr txBox="1"/>
          <p:nvPr/>
        </p:nvSpPr>
        <p:spPr>
          <a:xfrm>
            <a:off x="10139442" y="3080154"/>
            <a:ext cx="954832" cy="69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</a:t>
            </a:r>
            <a:endParaRPr kumimoji="0" lang="zh-TW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5A5484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7E2FE7B-EBDB-84C3-1E50-493147EAB679}"/>
              </a:ext>
            </a:extLst>
          </p:cNvPr>
          <p:cNvSpPr txBox="1"/>
          <p:nvPr/>
        </p:nvSpPr>
        <p:spPr>
          <a:xfrm>
            <a:off x="8183985" y="5086068"/>
            <a:ext cx="954832" cy="69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</a:t>
            </a:r>
            <a:endParaRPr kumimoji="0" lang="zh-TW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5A5484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05A55EE4-3E16-DC98-2117-F8F9FFA2C5FB}"/>
              </a:ext>
            </a:extLst>
          </p:cNvPr>
          <p:cNvSpPr txBox="1"/>
          <p:nvPr/>
        </p:nvSpPr>
        <p:spPr>
          <a:xfrm>
            <a:off x="10136852" y="5093923"/>
            <a:ext cx="954832" cy="69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</a:t>
            </a:r>
            <a:endParaRPr kumimoji="0" lang="zh-TW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5A5484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F295A00-C88E-0B5F-5D1C-18B89663436E}"/>
              </a:ext>
            </a:extLst>
          </p:cNvPr>
          <p:cNvSpPr txBox="1"/>
          <p:nvPr/>
        </p:nvSpPr>
        <p:spPr>
          <a:xfrm>
            <a:off x="693047" y="4501560"/>
            <a:ext cx="6765607" cy="1848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疑問</a:t>
            </a:r>
            <a:r>
              <a:rPr lang="en-US" altLang="zh-TW" sz="24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(</a:t>
            </a:r>
            <a:r>
              <a:rPr lang="zh-TW" altLang="en-US" sz="24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？</a:t>
            </a:r>
            <a:r>
              <a:rPr lang="en-US" altLang="zh-TW" sz="24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)</a:t>
            </a:r>
            <a:r>
              <a:rPr lang="zh-TW" altLang="en-US" sz="2400" b="1" dirty="0">
                <a:solidFill>
                  <a:srgbClr val="5A548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：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 panose="05020102010507070707" pitchFamily="18" charset="2"/>
              </a:rPr>
              <a:t>覺得無法理解的部分？</a:t>
            </a:r>
          </a:p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增加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＋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：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可以增加那些規範增進行人的權益？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減少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－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：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哪些是多餘且可以去除的？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Wingdings 2" panose="050201020105070707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特殊點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！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484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：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 2" panose="05020102010507070707" pitchFamily="18" charset="2"/>
              </a:rPr>
              <a:t>原來不知道或是覺得較為特別的？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564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98CF4CF-0B3D-47DD-0EC3-34E960B14473}"/>
              </a:ext>
            </a:extLst>
          </p:cNvPr>
          <p:cNvSpPr/>
          <p:nvPr/>
        </p:nvSpPr>
        <p:spPr>
          <a:xfrm>
            <a:off x="1435100" y="1016000"/>
            <a:ext cx="9461500" cy="49911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00536" y="3430015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59862A3-831D-86BB-60B2-CBB2C9EF8C4B}"/>
              </a:ext>
            </a:extLst>
          </p:cNvPr>
          <p:cNvSpPr/>
          <p:nvPr/>
        </p:nvSpPr>
        <p:spPr>
          <a:xfrm>
            <a:off x="3552310" y="2506356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小組分享</a:t>
            </a:r>
            <a:endParaRPr kumimoji="0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13EEA57-A68E-036E-03CF-8A4E291C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472" y="3319466"/>
            <a:ext cx="3590855" cy="362743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9DCF9FB1-F504-F08C-4E9B-EBB4BC3B5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2805" y="3324971"/>
            <a:ext cx="3755461" cy="3633531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9AB8544-0C1D-3397-24C8-0EB79ED30D39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發展活動│活動二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305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E990541-7A33-AADC-E3F3-9D27F78D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16" y="2348313"/>
            <a:ext cx="6091200" cy="34263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CF3217BA-72F7-D962-E354-B7CA917B62B6}"/>
              </a:ext>
            </a:extLst>
          </p:cNvPr>
          <p:cNvSpPr txBox="1"/>
          <p:nvPr/>
        </p:nvSpPr>
        <p:spPr>
          <a:xfrm>
            <a:off x="327116" y="5810397"/>
            <a:ext cx="612000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  <a:prstDash val="solid"/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點選上方播放鈕播放影片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播放至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02:20)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768E8CF-2680-15D7-CCC9-FBDD2366DDED}"/>
              </a:ext>
            </a:extLst>
          </p:cNvPr>
          <p:cNvGrpSpPr/>
          <p:nvPr/>
        </p:nvGrpSpPr>
        <p:grpSpPr>
          <a:xfrm>
            <a:off x="2889898" y="3586835"/>
            <a:ext cx="1162178" cy="782691"/>
            <a:chOff x="3243094" y="5267994"/>
            <a:chExt cx="914400" cy="615820"/>
          </a:xfrm>
        </p:grpSpPr>
        <p:sp>
          <p:nvSpPr>
            <p:cNvPr id="15" name="Google Shape;94;p1">
              <a:hlinkClick r:id="rId4"/>
              <a:extLst>
                <a:ext uri="{FF2B5EF4-FFF2-40B4-BE49-F238E27FC236}">
                  <a16:creationId xmlns:a16="http://schemas.microsoft.com/office/drawing/2014/main" id="{29340C27-CC9A-E0AF-3E0E-5A042FF52626}"/>
                </a:ext>
              </a:extLst>
            </p:cNvPr>
            <p:cNvSpPr/>
            <p:nvPr/>
          </p:nvSpPr>
          <p:spPr>
            <a:xfrm>
              <a:off x="3243094" y="5267994"/>
              <a:ext cx="914400" cy="61582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95;p1">
              <a:hlinkClick r:id="rId4"/>
              <a:extLst>
                <a:ext uri="{FF2B5EF4-FFF2-40B4-BE49-F238E27FC236}">
                  <a16:creationId xmlns:a16="http://schemas.microsoft.com/office/drawing/2014/main" id="{B7A5280A-50E4-D481-4946-121CBE3755E7}"/>
                </a:ext>
              </a:extLst>
            </p:cNvPr>
            <p:cNvSpPr/>
            <p:nvPr/>
          </p:nvSpPr>
          <p:spPr>
            <a:xfrm rot="5400000">
              <a:off x="3561200" y="5342638"/>
              <a:ext cx="410547" cy="466531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E0C6AAA-A826-AE71-1BC3-458D5E049FC1}"/>
              </a:ext>
            </a:extLst>
          </p:cNvPr>
          <p:cNvSpPr txBox="1"/>
          <p:nvPr/>
        </p:nvSpPr>
        <p:spPr>
          <a:xfrm>
            <a:off x="6861063" y="2748899"/>
            <a:ext cx="48820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思考影片中有哪些與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行人通行路權相關的事件？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F246FD86-955A-A8CB-92E3-9A1F250A13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2853" y="4109101"/>
            <a:ext cx="2607629" cy="285783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統整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活動│活動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8DA31C18-EC06-F661-8E3E-A4E2A35CA645}"/>
              </a:ext>
            </a:extLst>
          </p:cNvPr>
          <p:cNvGrpSpPr/>
          <p:nvPr/>
        </p:nvGrpSpPr>
        <p:grpSpPr>
          <a:xfrm>
            <a:off x="2481535" y="513517"/>
            <a:ext cx="7255098" cy="1083725"/>
            <a:chOff x="2252289" y="513517"/>
            <a:chExt cx="5350949" cy="1083725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311F5410-B9C5-40F9-149B-8591CC561BD2}"/>
                </a:ext>
              </a:extLst>
            </p:cNvPr>
            <p:cNvSpPr/>
            <p:nvPr/>
          </p:nvSpPr>
          <p:spPr>
            <a:xfrm>
              <a:off x="2452236" y="637694"/>
              <a:ext cx="515100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EA7F8FC8-0077-E5B7-3D1B-E58F50067BF2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086AC19-6540-26AB-A762-75B2D5C42E9B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用孩子的眼睛看世界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(1/2)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9649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1A5D6B8-E75B-A3B4-A15C-56E3882BC515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統整活動│活動三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8DA31C18-EC06-F661-8E3E-A4E2A35CA645}"/>
              </a:ext>
            </a:extLst>
          </p:cNvPr>
          <p:cNvGrpSpPr/>
          <p:nvPr/>
        </p:nvGrpSpPr>
        <p:grpSpPr>
          <a:xfrm>
            <a:off x="2481535" y="513517"/>
            <a:ext cx="7255098" cy="1083725"/>
            <a:chOff x="2252289" y="513517"/>
            <a:chExt cx="5350949" cy="1083725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311F5410-B9C5-40F9-149B-8591CC561BD2}"/>
                </a:ext>
              </a:extLst>
            </p:cNvPr>
            <p:cNvSpPr/>
            <p:nvPr/>
          </p:nvSpPr>
          <p:spPr>
            <a:xfrm>
              <a:off x="2452236" y="637694"/>
              <a:ext cx="515100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E8F664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EA7F8FC8-0077-E5B7-3D1B-E58F50067BF2}"/>
                </a:ext>
              </a:extLst>
            </p:cNvPr>
            <p:cNvSpPr/>
            <p:nvPr/>
          </p:nvSpPr>
          <p:spPr>
            <a:xfrm>
              <a:off x="2252289" y="513517"/>
              <a:ext cx="5254722" cy="959548"/>
            </a:xfrm>
            <a:custGeom>
              <a:avLst/>
              <a:gdLst/>
              <a:ahLst/>
              <a:cxnLst/>
              <a:rect l="l" t="t" r="r" b="b"/>
              <a:pathLst>
                <a:path w="1045796" h="213235">
                  <a:moveTo>
                    <a:pt x="0" y="0"/>
                  </a:moveTo>
                  <a:lnTo>
                    <a:pt x="1045796" y="0"/>
                  </a:lnTo>
                  <a:lnTo>
                    <a:pt x="1045796" y="213235"/>
                  </a:lnTo>
                  <a:lnTo>
                    <a:pt x="0" y="21323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191919"/>
              </a:solidFill>
              <a:prstDash val="solid"/>
              <a:miter/>
            </a:ln>
          </p:spPr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086AC19-6540-26AB-A762-75B2D5C42E9B}"/>
                </a:ext>
              </a:extLst>
            </p:cNvPr>
            <p:cNvSpPr txBox="1"/>
            <p:nvPr/>
          </p:nvSpPr>
          <p:spPr>
            <a:xfrm>
              <a:off x="2314074" y="637694"/>
              <a:ext cx="51929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用孩子的眼睛看世界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(2/2)</a:t>
              </a:r>
              <a:endPara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0EB8C489-D179-962F-E9AF-46822FADE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5" y="1873667"/>
            <a:ext cx="3774445" cy="212312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2C59F2A-CF05-A449-876C-FFD993D85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208" y="1873667"/>
            <a:ext cx="3774444" cy="212312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A9D5E95-290C-0A3F-9D3E-C98EE8CA2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070" y="1873667"/>
            <a:ext cx="3774444" cy="2123125"/>
          </a:xfrm>
          <a:prstGeom prst="rect">
            <a:avLst/>
          </a:prstGeom>
        </p:spPr>
      </p:pic>
      <p:sp>
        <p:nvSpPr>
          <p:cNvPr id="11" name="圓角矩形圖說文字 13">
            <a:extLst>
              <a:ext uri="{FF2B5EF4-FFF2-40B4-BE49-F238E27FC236}">
                <a16:creationId xmlns:a16="http://schemas.microsoft.com/office/drawing/2014/main" id="{BBE399D5-8EA2-99D8-7BB5-65F82DEA7D10}"/>
              </a:ext>
            </a:extLst>
          </p:cNvPr>
          <p:cNvSpPr/>
          <p:nvPr/>
        </p:nvSpPr>
        <p:spPr>
          <a:xfrm>
            <a:off x="220344" y="4193075"/>
            <a:ext cx="3774445" cy="1083260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車輛違停</a:t>
            </a:r>
            <a:endParaRPr lang="en-US" altLang="zh-TW" sz="3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影響行人穿越道路</a:t>
            </a:r>
          </a:p>
        </p:txBody>
      </p:sp>
      <p:sp>
        <p:nvSpPr>
          <p:cNvPr id="13" name="圓角矩形圖說文字 14">
            <a:extLst>
              <a:ext uri="{FF2B5EF4-FFF2-40B4-BE49-F238E27FC236}">
                <a16:creationId xmlns:a16="http://schemas.microsoft.com/office/drawing/2014/main" id="{EF19C4FD-829D-37F2-AC5F-C1427BBA2D99}"/>
              </a:ext>
            </a:extLst>
          </p:cNvPr>
          <p:cNvSpPr/>
          <p:nvPr/>
        </p:nvSpPr>
        <p:spPr>
          <a:xfrm>
            <a:off x="4229207" y="4193075"/>
            <a:ext cx="3774445" cy="1083260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車輛未停讓行人</a:t>
            </a:r>
          </a:p>
        </p:txBody>
      </p:sp>
      <p:sp>
        <p:nvSpPr>
          <p:cNvPr id="18" name="圓角矩形圖說文字 15">
            <a:extLst>
              <a:ext uri="{FF2B5EF4-FFF2-40B4-BE49-F238E27FC236}">
                <a16:creationId xmlns:a16="http://schemas.microsoft.com/office/drawing/2014/main" id="{8A194C9D-8875-3715-7C8C-82F3A39627E0}"/>
              </a:ext>
            </a:extLst>
          </p:cNvPr>
          <p:cNvSpPr/>
          <p:nvPr/>
        </p:nvSpPr>
        <p:spPr>
          <a:xfrm>
            <a:off x="8238070" y="4193075"/>
            <a:ext cx="3774445" cy="1083260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rgbClr val="5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行人隨意穿過道路</a:t>
            </a:r>
            <a:endParaRPr lang="en-US" altLang="zh-TW" sz="3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未走行穿線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AA7A237-F984-0D1D-33FE-94ACF36B1AD9}"/>
              </a:ext>
            </a:extLst>
          </p:cNvPr>
          <p:cNvGrpSpPr/>
          <p:nvPr/>
        </p:nvGrpSpPr>
        <p:grpSpPr>
          <a:xfrm>
            <a:off x="220344" y="5489651"/>
            <a:ext cx="11296153" cy="1419652"/>
            <a:chOff x="220344" y="5489651"/>
            <a:chExt cx="11296153" cy="1419652"/>
          </a:xfrm>
        </p:grpSpPr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86E0F5E9-2566-AC64-ECC9-0C69B413737E}"/>
                </a:ext>
              </a:extLst>
            </p:cNvPr>
            <p:cNvGrpSpPr/>
            <p:nvPr/>
          </p:nvGrpSpPr>
          <p:grpSpPr>
            <a:xfrm>
              <a:off x="220344" y="5489651"/>
              <a:ext cx="11296153" cy="1419652"/>
              <a:chOff x="220344" y="5489651"/>
              <a:chExt cx="11296153" cy="1419652"/>
            </a:xfrm>
          </p:grpSpPr>
          <p:pic>
            <p:nvPicPr>
              <p:cNvPr id="20" name="圖片 19">
                <a:extLst>
                  <a:ext uri="{FF2B5EF4-FFF2-40B4-BE49-F238E27FC236}">
                    <a16:creationId xmlns:a16="http://schemas.microsoft.com/office/drawing/2014/main" id="{3EAD2243-93DC-5236-9B79-065820B61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344" y="5639274"/>
                <a:ext cx="1158836" cy="1270029"/>
              </a:xfrm>
              <a:prstGeom prst="rect">
                <a:avLst/>
              </a:prstGeom>
            </p:spPr>
          </p:pic>
          <p:sp>
            <p:nvSpPr>
              <p:cNvPr id="21" name="圓角矩形圖說文字 13">
                <a:extLst>
                  <a:ext uri="{FF2B5EF4-FFF2-40B4-BE49-F238E27FC236}">
                    <a16:creationId xmlns:a16="http://schemas.microsoft.com/office/drawing/2014/main" id="{1D9E4149-9D7E-98D8-8793-7CED81CCF50F}"/>
                  </a:ext>
                </a:extLst>
              </p:cNvPr>
              <p:cNvSpPr/>
              <p:nvPr/>
            </p:nvSpPr>
            <p:spPr>
              <a:xfrm>
                <a:off x="1941979" y="5489651"/>
                <a:ext cx="9574518" cy="1083260"/>
              </a:xfrm>
              <a:prstGeom prst="wedgeRoundRectCallout">
                <a:avLst>
                  <a:gd name="adj1" fmla="val -56970"/>
                  <a:gd name="adj2" fmla="val -2758"/>
                  <a:gd name="adj3" fmla="val 16667"/>
                </a:avLst>
              </a:prstGeom>
              <a:solidFill>
                <a:srgbClr val="E8F6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0" rtlCol="0" anchor="ctr"/>
              <a:lstStyle/>
              <a:p>
                <a:r>
                  <a:rPr lang="zh-TW" altLang="en-US" sz="3200" b="1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繼續看完影片，</a:t>
                </a:r>
                <a:endParaRPr lang="en-US" altLang="zh-TW" sz="3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3200" b="1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說說看你認同影片中爸爸的說法嗎？為什麼？</a:t>
                </a:r>
              </a:p>
            </p:txBody>
          </p:sp>
        </p:grpSp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15CF500C-1826-71FC-8542-1696D05D4586}"/>
                </a:ext>
              </a:extLst>
            </p:cNvPr>
            <p:cNvGrpSpPr/>
            <p:nvPr/>
          </p:nvGrpSpPr>
          <p:grpSpPr>
            <a:xfrm>
              <a:off x="2153289" y="5775236"/>
              <a:ext cx="656491" cy="442126"/>
              <a:chOff x="3243094" y="5267994"/>
              <a:chExt cx="914400" cy="615820"/>
            </a:xfrm>
          </p:grpSpPr>
          <p:sp>
            <p:nvSpPr>
              <p:cNvPr id="12" name="Google Shape;94;p1">
                <a:hlinkClick r:id="rId7"/>
                <a:extLst>
                  <a:ext uri="{FF2B5EF4-FFF2-40B4-BE49-F238E27FC236}">
                    <a16:creationId xmlns:a16="http://schemas.microsoft.com/office/drawing/2014/main" id="{628C007B-E566-C64A-B13B-A00D2154A058}"/>
                  </a:ext>
                </a:extLst>
              </p:cNvPr>
              <p:cNvSpPr/>
              <p:nvPr/>
            </p:nvSpPr>
            <p:spPr>
              <a:xfrm>
                <a:off x="3243094" y="5267994"/>
                <a:ext cx="914400" cy="615820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95;p1">
                <a:hlinkClick r:id="rId7"/>
                <a:extLst>
                  <a:ext uri="{FF2B5EF4-FFF2-40B4-BE49-F238E27FC236}">
                    <a16:creationId xmlns:a16="http://schemas.microsoft.com/office/drawing/2014/main" id="{A261F842-BC8F-E517-B468-1E86A8035ACF}"/>
                  </a:ext>
                </a:extLst>
              </p:cNvPr>
              <p:cNvSpPr/>
              <p:nvPr/>
            </p:nvSpPr>
            <p:spPr>
              <a:xfrm rot="5400000">
                <a:off x="3561200" y="5342638"/>
                <a:ext cx="410547" cy="466531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078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E6D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8394" y="3039346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8F444E6-6DC8-BFD3-CC89-CB9910A407D1}"/>
              </a:ext>
            </a:extLst>
          </p:cNvPr>
          <p:cNvSpPr/>
          <p:nvPr/>
        </p:nvSpPr>
        <p:spPr>
          <a:xfrm>
            <a:off x="716280" y="1775636"/>
            <a:ext cx="10713720" cy="456420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F355D6-B2C5-15D8-056B-80F282254E5E}"/>
              </a:ext>
            </a:extLst>
          </p:cNvPr>
          <p:cNvSpPr/>
          <p:nvPr/>
        </p:nvSpPr>
        <p:spPr>
          <a:xfrm>
            <a:off x="4448589" y="1022465"/>
            <a:ext cx="3241815" cy="753171"/>
          </a:xfrm>
          <a:prstGeom prst="rect">
            <a:avLst/>
          </a:prstGeom>
          <a:solidFill>
            <a:srgbClr val="5A548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重點提醒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3BFADEE-8215-D9FD-C13D-B8E1FD0C8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5" y="129463"/>
            <a:ext cx="1905757" cy="183473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7776E24-04F9-47A9-C195-35D9E9479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20" y="188648"/>
            <a:ext cx="1755821" cy="1775550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AD5963-0500-E2B6-F96D-B5804F4E6A2C}"/>
              </a:ext>
            </a:extLst>
          </p:cNvPr>
          <p:cNvSpPr txBox="1"/>
          <p:nvPr/>
        </p:nvSpPr>
        <p:spPr>
          <a:xfrm>
            <a:off x="782593" y="2115320"/>
            <a:ext cx="10466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  <a:defRPr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不小心、忘記、趕時間都不應成為違反交通規則的理由，</a:t>
            </a:r>
            <a:r>
              <a:rPr lang="zh-TW" altLang="en-US" sz="3200" b="1" dirty="0"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遵守交通規則、維護彼此的路權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是所有人的義務跟責任。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716528C-8EFB-14A8-6FFA-CD331BDDC12C}"/>
              </a:ext>
            </a:extLst>
          </p:cNvPr>
          <p:cNvSpPr txBox="1"/>
          <p:nvPr/>
        </p:nvSpPr>
        <p:spPr>
          <a:xfrm>
            <a:off x="782593" y="3157690"/>
            <a:ext cx="10289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路權的概念包含</a:t>
            </a:r>
            <a:r>
              <a:rPr lang="zh-TW" altLang="en-US" sz="3200" b="1" dirty="0"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通行空間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3200" b="1" dirty="0"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通行先後順序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3DF1914-9BF7-2411-CF15-6763DB6719D6}"/>
              </a:ext>
            </a:extLst>
          </p:cNvPr>
          <p:cNvSpPr txBox="1"/>
          <p:nvPr/>
        </p:nvSpPr>
        <p:spPr>
          <a:xfrm>
            <a:off x="8661401" y="132287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統整活動│活動三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D00250C-8009-1447-3095-B2D43366ECA8}"/>
              </a:ext>
            </a:extLst>
          </p:cNvPr>
          <p:cNvSpPr txBox="1"/>
          <p:nvPr/>
        </p:nvSpPr>
        <p:spPr>
          <a:xfrm>
            <a:off x="782593" y="3765349"/>
            <a:ext cx="10289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駕駛必須</a:t>
            </a:r>
            <a:r>
              <a:rPr lang="zh-TW" altLang="en-US" sz="3200" b="1" dirty="0"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尊重、保障行人的路權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470ABF8-17EA-2F94-54B6-305B811064C0}"/>
              </a:ext>
            </a:extLst>
          </p:cNvPr>
          <p:cNvSpPr txBox="1"/>
          <p:nvPr/>
        </p:nvSpPr>
        <p:spPr>
          <a:xfrm>
            <a:off x="782593" y="4350124"/>
            <a:ext cx="102890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Clr>
                <a:srgbClr val="5A5484"/>
              </a:buClr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行人行走時，</a:t>
            </a:r>
            <a:r>
              <a:rPr lang="zh-TW" altLang="en-US" sz="3200" b="1" dirty="0">
                <a:solidFill>
                  <a:prstClr val="black"/>
                </a:solidFill>
                <a:effectLst>
                  <a:glow rad="101600">
                    <a:srgbClr val="E8F664">
                      <a:alpha val="60000"/>
                    </a:srgb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落實行人義務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，走在正確的通行空間、遵循號誌指示通行。</a:t>
            </a:r>
          </a:p>
        </p:txBody>
      </p:sp>
      <p:sp>
        <p:nvSpPr>
          <p:cNvPr id="8" name="圓角矩形圖說文字 42">
            <a:extLst>
              <a:ext uri="{FF2B5EF4-FFF2-40B4-BE49-F238E27FC236}">
                <a16:creationId xmlns:a16="http://schemas.microsoft.com/office/drawing/2014/main" id="{5DD7FA8A-B847-DE25-0EAA-DD3AA89B3031}"/>
              </a:ext>
            </a:extLst>
          </p:cNvPr>
          <p:cNvSpPr/>
          <p:nvPr/>
        </p:nvSpPr>
        <p:spPr>
          <a:xfrm>
            <a:off x="2473125" y="5388638"/>
            <a:ext cx="7066031" cy="833198"/>
          </a:xfrm>
          <a:prstGeom prst="wedgeRoundRectCallout">
            <a:avLst>
              <a:gd name="adj1" fmla="val 46047"/>
              <a:gd name="adj2" fmla="val 63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無論是哪個用路角色</a:t>
            </a:r>
            <a:endParaRPr lang="en-US" altLang="zh-TW" sz="2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都要遵守自己的路權並尊重、維護他人的路權喔！</a:t>
            </a:r>
          </a:p>
        </p:txBody>
      </p:sp>
    </p:spTree>
    <p:extLst>
      <p:ext uri="{BB962C8B-B14F-4D97-AF65-F5344CB8AC3E}">
        <p14:creationId xmlns:p14="http://schemas.microsoft.com/office/powerpoint/2010/main" val="396674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5" grpId="0"/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2133</Words>
  <Application>Microsoft Office PowerPoint</Application>
  <PresentationFormat>寬螢幕</PresentationFormat>
  <Paragraphs>219</Paragraphs>
  <Slides>27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27</vt:i4>
      </vt:variant>
    </vt:vector>
  </HeadingPairs>
  <TitlesOfParts>
    <vt:vector size="35" baseType="lpstr">
      <vt:lpstr>Calibri</vt:lpstr>
      <vt:lpstr>微軟正黑體</vt:lpstr>
      <vt:lpstr>Arial</vt:lpstr>
      <vt:lpstr>Wingdings</vt:lpstr>
      <vt:lpstr>Calibri Light</vt:lpstr>
      <vt:lpstr>Office 佈景主題</vt:lpstr>
      <vt:lpstr>2_Office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交通安全課程模組PPT</dc:title>
  <dc:creator>User</dc:creator>
  <cp:lastModifiedBy>syuuyucc@outlook.com</cp:lastModifiedBy>
  <cp:revision>119</cp:revision>
  <dcterms:created xsi:type="dcterms:W3CDTF">2023-01-18T09:54:33Z</dcterms:created>
  <dcterms:modified xsi:type="dcterms:W3CDTF">2024-01-09T08:16:49Z</dcterms:modified>
</cp:coreProperties>
</file>