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28"/>
  </p:notesMasterIdLst>
  <p:sldIdLst>
    <p:sldId id="354" r:id="rId3"/>
    <p:sldId id="314" r:id="rId4"/>
    <p:sldId id="264" r:id="rId5"/>
    <p:sldId id="355" r:id="rId6"/>
    <p:sldId id="431" r:id="rId7"/>
    <p:sldId id="419" r:id="rId8"/>
    <p:sldId id="432" r:id="rId9"/>
    <p:sldId id="433" r:id="rId10"/>
    <p:sldId id="337" r:id="rId11"/>
    <p:sldId id="434" r:id="rId12"/>
    <p:sldId id="435" r:id="rId13"/>
    <p:sldId id="444" r:id="rId14"/>
    <p:sldId id="332" r:id="rId15"/>
    <p:sldId id="429" r:id="rId16"/>
    <p:sldId id="446" r:id="rId17"/>
    <p:sldId id="448" r:id="rId18"/>
    <p:sldId id="449" r:id="rId19"/>
    <p:sldId id="447" r:id="rId20"/>
    <p:sldId id="450" r:id="rId21"/>
    <p:sldId id="451" r:id="rId22"/>
    <p:sldId id="452" r:id="rId23"/>
    <p:sldId id="453" r:id="rId24"/>
    <p:sldId id="454" r:id="rId25"/>
    <p:sldId id="455" r:id="rId26"/>
    <p:sldId id="482" r:id="rId27"/>
  </p:sldIdLst>
  <p:sldSz cx="12192000" cy="6858000"/>
  <p:notesSz cx="6858000" cy="9144000"/>
  <p:embeddedFontLst>
    <p:embeddedFont>
      <p:font typeface="Wingdings 2" panose="05020102010507070707" pitchFamily="18" charset="2"/>
      <p:regular r:id="rId29"/>
    </p:embeddedFont>
    <p:embeddedFont>
      <p:font typeface="微軟正黑體" panose="020B0604030504040204" pitchFamily="34" charset="-120"/>
      <p:regular r:id="rId30"/>
      <p:bold r:id="rId31"/>
    </p:embeddedFont>
  </p:embeddedFont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、教學提醒" id="{4F946B15-324A-4196-B696-F71891FB5BF6}">
          <p14:sldIdLst>
            <p14:sldId id="354"/>
            <p14:sldId id="314"/>
          </p14:sldIdLst>
        </p14:section>
        <p14:section name="引起動機" id="{8F1B1497-9B50-445A-ABE0-03C66BEF5B61}">
          <p14:sldIdLst>
            <p14:sldId id="264"/>
            <p14:sldId id="355"/>
            <p14:sldId id="431"/>
            <p14:sldId id="419"/>
          </p14:sldIdLst>
        </p14:section>
        <p14:section name="發展活動" id="{E368536E-7665-47D7-ACB3-225E9CF31A0D}">
          <p14:sldIdLst>
            <p14:sldId id="432"/>
            <p14:sldId id="433"/>
            <p14:sldId id="337"/>
            <p14:sldId id="434"/>
            <p14:sldId id="435"/>
            <p14:sldId id="444"/>
            <p14:sldId id="332"/>
            <p14:sldId id="429"/>
            <p14:sldId id="446"/>
            <p14:sldId id="448"/>
            <p14:sldId id="449"/>
            <p14:sldId id="447"/>
            <p14:sldId id="450"/>
            <p14:sldId id="451"/>
            <p14:sldId id="452"/>
            <p14:sldId id="453"/>
            <p14:sldId id="454"/>
          </p14:sldIdLst>
        </p14:section>
        <p14:section name="統整活動" id="{2E6D97F5-BD76-49FB-9A90-CE4ED96B68DD}">
          <p14:sldIdLst>
            <p14:sldId id="455"/>
          </p14:sldIdLst>
        </p14:section>
        <p14:section name="補充影片" id="{D57E2900-F69C-443A-B4F6-B5C3DD4144A6}">
          <p14:sldIdLst>
            <p14:sldId id="48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E87"/>
    <a:srgbClr val="00A199"/>
    <a:srgbClr val="427DB9"/>
    <a:srgbClr val="249EA4"/>
    <a:srgbClr val="B93411"/>
    <a:srgbClr val="B43E14"/>
    <a:srgbClr val="F0FDFE"/>
    <a:srgbClr val="26ABB0"/>
    <a:srgbClr val="FFE15D"/>
    <a:srgbClr val="E7FB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194" autoAdjust="0"/>
    <p:restoredTop sz="85434" autoAdjust="0"/>
  </p:normalViewPr>
  <p:slideViewPr>
    <p:cSldViewPr snapToGrid="0">
      <p:cViewPr varScale="1">
        <p:scale>
          <a:sx n="52" d="100"/>
          <a:sy n="52" d="100"/>
        </p:scale>
        <p:origin x="80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2.fntdata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0817C9-E5F1-477C-BCFD-FBF95D4CEE82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CD61BC-4012-42A2-B74E-358A4698741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0628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教師事先準備</a:t>
            </a:r>
            <a:r>
              <a:rPr lang="en-US" altLang="zh-TW" dirty="0"/>
              <a:t>A</a:t>
            </a:r>
            <a:r>
              <a:rPr lang="zh-TW" altLang="en-US" dirty="0"/>
              <a:t>、</a:t>
            </a:r>
            <a:r>
              <a:rPr lang="en-US" altLang="zh-TW" dirty="0"/>
              <a:t>B</a:t>
            </a:r>
            <a:r>
              <a:rPr lang="zh-TW" altLang="en-US" dirty="0"/>
              <a:t>兩個噴瓶，一個放醋、一個放香水。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0812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5922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教師點選左側</a:t>
            </a:r>
            <a:r>
              <a:rPr lang="en-US" altLang="zh-TW" dirty="0"/>
              <a:t>(</a:t>
            </a:r>
            <a:r>
              <a:rPr lang="zh-TW" altLang="en-US" dirty="0"/>
              <a:t>紅框白色箭頭</a:t>
            </a:r>
            <a:r>
              <a:rPr lang="en-US" altLang="zh-TW" dirty="0"/>
              <a:t>)</a:t>
            </a:r>
            <a:r>
              <a:rPr lang="zh-TW" altLang="en-US" dirty="0"/>
              <a:t>至</a:t>
            </a:r>
            <a:r>
              <a:rPr lang="en-US" altLang="zh-TW" dirty="0" err="1"/>
              <a:t>youtube</a:t>
            </a:r>
            <a:r>
              <a:rPr lang="zh-TW" altLang="en-US" dirty="0"/>
              <a:t>播放影片。</a:t>
            </a:r>
            <a:endParaRPr lang="en-US" altLang="zh-TW"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若超連結失效，可複製以下連結</a:t>
            </a:r>
            <a:r>
              <a:rPr lang="en-US" altLang="zh-TW" dirty="0"/>
              <a:t>https://www.youtube.com/watch?v=HHNzcEOD5ic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4496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2878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教師詢問學生上學的交通方式後，可將調查結果的人數</a:t>
            </a:r>
            <a:r>
              <a:rPr lang="en-US" altLang="zh-TW" dirty="0"/>
              <a:t>KEY</a:t>
            </a:r>
            <a:r>
              <a:rPr lang="zh-TW" altLang="en-US" dirty="0"/>
              <a:t>在黃色人數空格中。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08121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若非都會區學校，第二題則可討論：「上下學常有許多家長以汽、機車接送，導致學校周邊道路壅塞的情況，可以如何改善並能減少空氣汙染呢？」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21572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63495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教師點選左側</a:t>
            </a:r>
            <a:r>
              <a:rPr lang="en-US" altLang="zh-TW" dirty="0"/>
              <a:t>(</a:t>
            </a:r>
            <a:r>
              <a:rPr lang="zh-TW" altLang="en-US" dirty="0"/>
              <a:t>紅框白色箭頭</a:t>
            </a:r>
            <a:r>
              <a:rPr lang="en-US" altLang="zh-TW" dirty="0"/>
              <a:t>)</a:t>
            </a:r>
            <a:r>
              <a:rPr lang="zh-TW" altLang="en-US" dirty="0"/>
              <a:t>至</a:t>
            </a:r>
            <a:r>
              <a:rPr lang="en-US" altLang="zh-TW" dirty="0" err="1"/>
              <a:t>youtube</a:t>
            </a:r>
            <a:r>
              <a:rPr lang="zh-TW" altLang="en-US" dirty="0"/>
              <a:t>播放影片，此為</a:t>
            </a:r>
            <a:r>
              <a:rPr lang="en-US" altLang="zh-TW" dirty="0"/>
              <a:t>360</a:t>
            </a:r>
            <a:r>
              <a:rPr lang="zh-TW" altLang="en-US" dirty="0"/>
              <a:t>度環景影片</a:t>
            </a:r>
            <a:r>
              <a:rPr lang="en-US" altLang="zh-TW" dirty="0"/>
              <a:t>(</a:t>
            </a:r>
            <a:r>
              <a:rPr lang="zh-TW" altLang="en-US" dirty="0"/>
              <a:t>無人聲</a:t>
            </a:r>
            <a:r>
              <a:rPr lang="en-US" altLang="zh-TW" dirty="0"/>
              <a:t>)</a:t>
            </a:r>
            <a:r>
              <a:rPr lang="zh-TW" altLang="en-US" dirty="0"/>
              <a:t>，教師可視情況決定播放時間。</a:t>
            </a:r>
            <a:endParaRPr lang="en-US" altLang="zh-TW"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若超連結失效，可複製以下連結</a:t>
            </a:r>
            <a:r>
              <a:rPr lang="en-US" altLang="zh-TW" dirty="0"/>
              <a:t>https://www.youtube.com/watch?v=Jgdnr4VL-w8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教師可替換成所在地區的自行車旅遊影片。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02969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63495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42940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40879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55619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79165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2806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93546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06934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有關步驟一，若學生騎乘自行車的經驗不多，使用手勢示意時可能影響自己的平衡感，因此不要求一定要使用手勢，但一定要做到擺頭查看，確認安全才變換動線。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86973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49134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57357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87559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07933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63495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zh-TW" altLang="en-US" dirty="0"/>
              <a:t>提供教育部委託公共電視，依據本模組所製作的</a:t>
            </a:r>
            <a:r>
              <a:rPr lang="en-US" altLang="zh-TW" dirty="0"/>
              <a:t>【EP01</a:t>
            </a:r>
            <a:r>
              <a:rPr lang="zh-TW" altLang="en-US" dirty="0"/>
              <a:t>安全過關</a:t>
            </a:r>
            <a:r>
              <a:rPr lang="en-US" altLang="zh-TW" dirty="0"/>
              <a:t>】</a:t>
            </a:r>
          </a:p>
          <a:p>
            <a:pPr marL="228600" indent="-228600">
              <a:buFont typeface="+mj-lt"/>
              <a:buAutoNum type="arabicPeriod"/>
            </a:pPr>
            <a:r>
              <a:rPr lang="zh-TW" altLang="en-US" dirty="0"/>
              <a:t>影片內容包含：巷內騎乘、聽音樂影響反應時間、騎乘配備、繞越前車等重點。</a:t>
            </a:r>
            <a:endParaRPr lang="en-US" altLang="zh-TW" dirty="0"/>
          </a:p>
          <a:p>
            <a:pPr marL="228600" indent="-228600">
              <a:buFont typeface="+mj-lt"/>
              <a:buAutoNum type="arabicPeriod"/>
            </a:pPr>
            <a:r>
              <a:rPr lang="zh-TW" altLang="en-US" dirty="0"/>
              <a:t>若超連結失效，可複製以下連結</a:t>
            </a:r>
            <a:r>
              <a:rPr lang="en-US" altLang="zh-TW" dirty="0"/>
              <a:t>https://youtu.be/zSjG-QdE7Zw?si=xL9dwosM2rGzbevm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2681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6922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326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630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9707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2872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0327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5648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1054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10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9911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76708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16971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217354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92075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02475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881513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62844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22005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16790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91265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4731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0769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9576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46764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inyurl.com/mr2yr8nt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hyperlink" Target="https://www.youtube.com/watch?v=HHNzcEOD5ic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hyperlink" Target="https://www.youtube.com/watch?v=Jgdnr4VL-w8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9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19.pn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gif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gif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gif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gif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43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emf"/><Relationship Id="rId5" Type="http://schemas.openxmlformats.org/officeDocument/2006/relationships/image" Target="../media/image41.png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zSjG-QdE7Zw?si=xL9dwosM2rGzbev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6935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>
            <a:extLst>
              <a:ext uri="{FF2B5EF4-FFF2-40B4-BE49-F238E27FC236}">
                <a16:creationId xmlns:a16="http://schemas.microsoft.com/office/drawing/2014/main" id="{6CBAE0FC-60CC-D47C-B2A1-3D45CFE01161}"/>
              </a:ext>
            </a:extLst>
          </p:cNvPr>
          <p:cNvSpPr/>
          <p:nvPr/>
        </p:nvSpPr>
        <p:spPr>
          <a:xfrm>
            <a:off x="1446003" y="5528829"/>
            <a:ext cx="6869497" cy="4990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354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本簡報使用「微軟正黑體」，若教師無字體，請安裝後再開啟簡報。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  <a:p>
            <a:pPr marL="342900" marR="0" lvl="0" indent="-342900" algn="l" defTabSz="914354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zh-TW" altLang="en-US" sz="1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教具：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教師事先準備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A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、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B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兩個噴瓶，一個放醋、一個放香水。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A9940DD-D486-7C3A-FFFC-1A7D85D5F282}"/>
              </a:ext>
            </a:extLst>
          </p:cNvPr>
          <p:cNvSpPr/>
          <p:nvPr/>
        </p:nvSpPr>
        <p:spPr>
          <a:xfrm>
            <a:off x="1446003" y="5095971"/>
            <a:ext cx="8194933" cy="3707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本簡報為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8E87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「第四節：交通</a:t>
            </a:r>
            <a:r>
              <a:rPr kumimoji="0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srgbClr val="008E87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LOHAS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8E87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」</a:t>
            </a:r>
            <a:r>
              <a:rPr kumimoji="0" lang="zh-TW" altLang="en-US" sz="1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，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使用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簡報前，請查看簡報備忘稿的提醒內容。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6238809D-D8C0-A4A6-9324-CDAE9D280D00}"/>
              </a:ext>
            </a:extLst>
          </p:cNvPr>
          <p:cNvGrpSpPr/>
          <p:nvPr/>
        </p:nvGrpSpPr>
        <p:grpSpPr>
          <a:xfrm>
            <a:off x="4055950" y="448849"/>
            <a:ext cx="4075532" cy="1022895"/>
            <a:chOff x="4055950" y="448849"/>
            <a:chExt cx="4075532" cy="1022895"/>
          </a:xfrm>
        </p:grpSpPr>
        <p:grpSp>
          <p:nvGrpSpPr>
            <p:cNvPr id="5" name="群組 4">
              <a:extLst>
                <a:ext uri="{FF2B5EF4-FFF2-40B4-BE49-F238E27FC236}">
                  <a16:creationId xmlns:a16="http://schemas.microsoft.com/office/drawing/2014/main" id="{81195A24-0C67-3A78-0A80-32EFC7A0290C}"/>
                </a:ext>
              </a:extLst>
            </p:cNvPr>
            <p:cNvGrpSpPr/>
            <p:nvPr/>
          </p:nvGrpSpPr>
          <p:grpSpPr>
            <a:xfrm>
              <a:off x="4055950" y="448849"/>
              <a:ext cx="4075532" cy="1022895"/>
              <a:chOff x="4005846" y="248433"/>
              <a:chExt cx="4075532" cy="1022895"/>
            </a:xfrm>
          </p:grpSpPr>
          <p:grpSp>
            <p:nvGrpSpPr>
              <p:cNvPr id="8" name="Group 10">
                <a:extLst>
                  <a:ext uri="{FF2B5EF4-FFF2-40B4-BE49-F238E27FC236}">
                    <a16:creationId xmlns:a16="http://schemas.microsoft.com/office/drawing/2014/main" id="{87F5E5B0-E123-25EB-5E8B-C0B03C64C91D}"/>
                  </a:ext>
                </a:extLst>
              </p:cNvPr>
              <p:cNvGrpSpPr/>
              <p:nvPr/>
            </p:nvGrpSpPr>
            <p:grpSpPr>
              <a:xfrm>
                <a:off x="4110621" y="461703"/>
                <a:ext cx="3970757" cy="809625"/>
                <a:chOff x="0" y="0"/>
                <a:chExt cx="1045796" cy="213235"/>
              </a:xfrm>
            </p:grpSpPr>
            <p:sp>
              <p:nvSpPr>
                <p:cNvPr id="12" name="Freeform 11">
                  <a:extLst>
                    <a:ext uri="{FF2B5EF4-FFF2-40B4-BE49-F238E27FC236}">
                      <a16:creationId xmlns:a16="http://schemas.microsoft.com/office/drawing/2014/main" id="{3191EAE1-822B-67E3-B20D-8672A0F2043A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EE05C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95384899-7840-3268-63D3-19203CAF6788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3120"/>
                    </a:lnSpc>
                  </a:pPr>
                  <a:endParaRPr/>
                </a:p>
              </p:txBody>
            </p:sp>
          </p:grpSp>
          <p:grpSp>
            <p:nvGrpSpPr>
              <p:cNvPr id="9" name="Group 13">
                <a:extLst>
                  <a:ext uri="{FF2B5EF4-FFF2-40B4-BE49-F238E27FC236}">
                    <a16:creationId xmlns:a16="http://schemas.microsoft.com/office/drawing/2014/main" id="{BCE3E620-EEC0-F95A-2E34-E7ED4E8A616F}"/>
                  </a:ext>
                </a:extLst>
              </p:cNvPr>
              <p:cNvGrpSpPr/>
              <p:nvPr/>
            </p:nvGrpSpPr>
            <p:grpSpPr>
              <a:xfrm>
                <a:off x="4005846" y="248433"/>
                <a:ext cx="3970757" cy="918120"/>
                <a:chOff x="0" y="-28575"/>
                <a:chExt cx="1045796" cy="241810"/>
              </a:xfrm>
            </p:grpSpPr>
            <p:sp>
              <p:nvSpPr>
                <p:cNvPr id="10" name="Freeform 14">
                  <a:extLst>
                    <a:ext uri="{FF2B5EF4-FFF2-40B4-BE49-F238E27FC236}">
                      <a16:creationId xmlns:a16="http://schemas.microsoft.com/office/drawing/2014/main" id="{C2390FF0-0598-079F-9C89-01B1B7736A13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11" name="TextBox 15">
                  <a:extLst>
                    <a:ext uri="{FF2B5EF4-FFF2-40B4-BE49-F238E27FC236}">
                      <a16:creationId xmlns:a16="http://schemas.microsoft.com/office/drawing/2014/main" id="{BF06A80D-A10C-442E-F2F8-48F8A60E2A6C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3120"/>
                    </a:lnSpc>
                  </a:pPr>
                  <a:endParaRPr/>
                </a:p>
              </p:txBody>
            </p:sp>
          </p:grpSp>
        </p:grpSp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B9EBB422-E3EA-DD99-7FA3-0EFB0FE674F4}"/>
                </a:ext>
              </a:extLst>
            </p:cNvPr>
            <p:cNvSpPr txBox="1"/>
            <p:nvPr/>
          </p:nvSpPr>
          <p:spPr>
            <a:xfrm>
              <a:off x="5080336" y="662447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教學提醒</a:t>
              </a:r>
            </a:p>
          </p:txBody>
        </p:sp>
      </p:grpSp>
      <p:sp>
        <p:nvSpPr>
          <p:cNvPr id="14" name="矩形 13">
            <a:extLst>
              <a:ext uri="{FF2B5EF4-FFF2-40B4-BE49-F238E27FC236}">
                <a16:creationId xmlns:a16="http://schemas.microsoft.com/office/drawing/2014/main" id="{740D3A5C-A6BB-8BCC-E8C3-0E5F7CBEFEA2}"/>
              </a:ext>
            </a:extLst>
          </p:cNvPr>
          <p:cNvSpPr/>
          <p:nvPr/>
        </p:nvSpPr>
        <p:spPr>
          <a:xfrm>
            <a:off x="1407076" y="2498103"/>
            <a:ext cx="9415253" cy="7254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本模組「自行車上路趣」為國中自行車騎士主題課程，共規畫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5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節課，包含：做足準備再上路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(1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、安全「感」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(1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、「交」道好運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(1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、交通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LOHAS(1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，以及交通事故處理與四大簡易急救的應用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(1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B9AFD810-ADFD-1782-BE8F-D35B16AFB241}"/>
              </a:ext>
            </a:extLst>
          </p:cNvPr>
          <p:cNvSpPr txBox="1"/>
          <p:nvPr/>
        </p:nvSpPr>
        <p:spPr>
          <a:xfrm>
            <a:off x="1407074" y="1599365"/>
            <a:ext cx="9079589" cy="8447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891" marR="0" lvl="0" indent="-342891" algn="l" defTabSz="914377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本教學簡報依據交通部、教育部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112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年出版之「交通安全教案手冊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修訂版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」所編製。教師使用本簡報前請先至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  <a:hlinkClick r:id="rId3"/>
              </a:rPr>
              <a:t>https://tinyurl.com/mr2yr8nt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下載教案手冊電子檔，了解學習活動流程，另可從連結中下載學習單電子檔，供教學運用。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CAEB229-BAA5-96C3-4251-50DF4804451D}"/>
              </a:ext>
            </a:extLst>
          </p:cNvPr>
          <p:cNvSpPr/>
          <p:nvPr/>
        </p:nvSpPr>
        <p:spPr>
          <a:xfrm>
            <a:off x="1407074" y="3257966"/>
            <a:ext cx="9415253" cy="18370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模組主要以騎乘自行車的相關面向與概念作為學習目標，學習內容包含：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625475" marR="0" lvl="0" indent="-260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從青春期身心特質與用路行為間的關聯，理解自行車違規行為可能引發交通事故，並同理其他用路人的感受。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625475" marR="0" lvl="0" indent="-260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騎乘自行車可能的風險意識與危險情境感知能力，擁有自我保護的方式。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625475" marR="0" lvl="0" indent="-260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覺察路口危險狀況之問題意識、理解常見的危險情境樣態，並具備執行安全騎乘於路口的知能。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  <a:p>
            <a:pPr marL="625475" marR="0" lvl="0" indent="-260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綠色運輸與樂活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LOHAS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的相關知能與概念，規劃自行車的休閒型態。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  <a:p>
            <a:pPr marL="625475" marR="0" lvl="0" indent="-260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交通事故之處理程序與不同傷害的處理方法。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26181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CFF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5" name="矩形: 圓角 14">
            <a:extLst>
              <a:ext uri="{FF2B5EF4-FFF2-40B4-BE49-F238E27FC236}">
                <a16:creationId xmlns:a16="http://schemas.microsoft.com/office/drawing/2014/main" id="{E7A44054-E6C1-05BB-9FAF-E3E6A900329E}"/>
              </a:ext>
            </a:extLst>
          </p:cNvPr>
          <p:cNvSpPr/>
          <p:nvPr/>
        </p:nvSpPr>
        <p:spPr>
          <a:xfrm>
            <a:off x="754380" y="902042"/>
            <a:ext cx="10683240" cy="5224437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7EC19FA5-B497-5EC1-C213-3DB7FACC8758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一：空汙</a:t>
            </a:r>
            <a:r>
              <a:rPr lang="en-US" altLang="zh-TW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嗅覺體驗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9" name="群組 28">
            <a:extLst>
              <a:ext uri="{FF2B5EF4-FFF2-40B4-BE49-F238E27FC236}">
                <a16:creationId xmlns:a16="http://schemas.microsoft.com/office/drawing/2014/main" id="{47B6C8A1-D0B6-6251-D6E4-6E0CAB283D52}"/>
              </a:ext>
            </a:extLst>
          </p:cNvPr>
          <p:cNvGrpSpPr/>
          <p:nvPr/>
        </p:nvGrpSpPr>
        <p:grpSpPr>
          <a:xfrm>
            <a:off x="1129305" y="1657658"/>
            <a:ext cx="966798" cy="3601377"/>
            <a:chOff x="1129305" y="1657658"/>
            <a:chExt cx="966798" cy="3601377"/>
          </a:xfrm>
        </p:grpSpPr>
        <p:grpSp>
          <p:nvGrpSpPr>
            <p:cNvPr id="2" name="群組 1">
              <a:extLst>
                <a:ext uri="{FF2B5EF4-FFF2-40B4-BE49-F238E27FC236}">
                  <a16:creationId xmlns:a16="http://schemas.microsoft.com/office/drawing/2014/main" id="{F4E50370-4935-73A4-969B-BE9474B95AAB}"/>
                </a:ext>
              </a:extLst>
            </p:cNvPr>
            <p:cNvGrpSpPr/>
            <p:nvPr/>
          </p:nvGrpSpPr>
          <p:grpSpPr>
            <a:xfrm rot="20700000">
              <a:off x="1129305" y="1657658"/>
              <a:ext cx="915412" cy="1688243"/>
              <a:chOff x="8866479" y="460815"/>
              <a:chExt cx="742368" cy="1484649"/>
            </a:xfrm>
          </p:grpSpPr>
          <p:pic>
            <p:nvPicPr>
              <p:cNvPr id="5" name="圖片 4">
                <a:extLst>
                  <a:ext uri="{FF2B5EF4-FFF2-40B4-BE49-F238E27FC236}">
                    <a16:creationId xmlns:a16="http://schemas.microsoft.com/office/drawing/2014/main" id="{296582CC-0AEE-F96B-ADB9-2EEE7AF5456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r="20747"/>
              <a:stretch/>
            </p:blipFill>
            <p:spPr>
              <a:xfrm>
                <a:off x="8866479" y="460815"/>
                <a:ext cx="742368" cy="1484649"/>
              </a:xfrm>
              <a:prstGeom prst="rect">
                <a:avLst/>
              </a:prstGeom>
            </p:spPr>
          </p:pic>
          <p:sp>
            <p:nvSpPr>
              <p:cNvPr id="8" name="文字方塊 7">
                <a:extLst>
                  <a:ext uri="{FF2B5EF4-FFF2-40B4-BE49-F238E27FC236}">
                    <a16:creationId xmlns:a16="http://schemas.microsoft.com/office/drawing/2014/main" id="{05207A7B-F141-E63B-1365-CE339CE13113}"/>
                  </a:ext>
                </a:extLst>
              </p:cNvPr>
              <p:cNvSpPr txBox="1"/>
              <p:nvPr/>
            </p:nvSpPr>
            <p:spPr>
              <a:xfrm>
                <a:off x="8971252" y="1163288"/>
                <a:ext cx="424146" cy="6225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40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A</a:t>
                </a:r>
                <a:endParaRPr lang="zh-TW" altLang="en-US" sz="4000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grpSp>
          <p:nvGrpSpPr>
            <p:cNvPr id="9" name="群組 8">
              <a:extLst>
                <a:ext uri="{FF2B5EF4-FFF2-40B4-BE49-F238E27FC236}">
                  <a16:creationId xmlns:a16="http://schemas.microsoft.com/office/drawing/2014/main" id="{3675455A-2FE0-6A68-D84C-8071DF9100CE}"/>
                </a:ext>
              </a:extLst>
            </p:cNvPr>
            <p:cNvGrpSpPr/>
            <p:nvPr/>
          </p:nvGrpSpPr>
          <p:grpSpPr>
            <a:xfrm rot="1102221">
              <a:off x="1180691" y="3570792"/>
              <a:ext cx="915412" cy="1688243"/>
              <a:chOff x="8866479" y="460815"/>
              <a:chExt cx="742368" cy="1484649"/>
            </a:xfrm>
          </p:grpSpPr>
          <p:pic>
            <p:nvPicPr>
              <p:cNvPr id="10" name="圖片 9">
                <a:extLst>
                  <a:ext uri="{FF2B5EF4-FFF2-40B4-BE49-F238E27FC236}">
                    <a16:creationId xmlns:a16="http://schemas.microsoft.com/office/drawing/2014/main" id="{D8AD0BBF-0552-CA39-79B0-6F2A9A9197B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r="20747"/>
              <a:stretch/>
            </p:blipFill>
            <p:spPr>
              <a:xfrm>
                <a:off x="8866479" y="460815"/>
                <a:ext cx="742368" cy="1484649"/>
              </a:xfrm>
              <a:prstGeom prst="rect">
                <a:avLst/>
              </a:prstGeom>
            </p:spPr>
          </p:pic>
          <p:sp>
            <p:nvSpPr>
              <p:cNvPr id="11" name="文字方塊 10">
                <a:extLst>
                  <a:ext uri="{FF2B5EF4-FFF2-40B4-BE49-F238E27FC236}">
                    <a16:creationId xmlns:a16="http://schemas.microsoft.com/office/drawing/2014/main" id="{EA416A16-4D73-9AB9-4E54-AA32F038DADC}"/>
                  </a:ext>
                </a:extLst>
              </p:cNvPr>
              <p:cNvSpPr txBox="1"/>
              <p:nvPr/>
            </p:nvSpPr>
            <p:spPr>
              <a:xfrm rot="28162">
                <a:off x="9010219" y="1190121"/>
                <a:ext cx="407867" cy="6225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40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B</a:t>
                </a:r>
                <a:endParaRPr lang="zh-TW" altLang="en-US" sz="4000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</p:grpSp>
      <p:sp>
        <p:nvSpPr>
          <p:cNvPr id="20" name="圓角矩形 36">
            <a:extLst>
              <a:ext uri="{FF2B5EF4-FFF2-40B4-BE49-F238E27FC236}">
                <a16:creationId xmlns:a16="http://schemas.microsoft.com/office/drawing/2014/main" id="{0EA0EB81-CE4E-BE68-1708-61BD185FD306}"/>
              </a:ext>
            </a:extLst>
          </p:cNvPr>
          <p:cNvSpPr/>
          <p:nvPr/>
        </p:nvSpPr>
        <p:spPr>
          <a:xfrm>
            <a:off x="2813282" y="4272067"/>
            <a:ext cx="7504755" cy="1325993"/>
          </a:xfrm>
          <a:prstGeom prst="roundRect">
            <a:avLst/>
          </a:prstGeom>
          <a:solidFill>
            <a:srgbClr val="FEE05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猜一猜：</a:t>
            </a:r>
            <a:r>
              <a:rPr lang="en-US" altLang="zh-TW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兩種噴瓶分別裝了什麼？</a:t>
            </a:r>
            <a:endParaRPr lang="en-US" altLang="zh-TW" sz="28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說一說：這兩種味道聞起來感受有什麼不同？</a:t>
            </a: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9D87B2E8-9947-7998-0DEF-A9F17D808562}"/>
              </a:ext>
            </a:extLst>
          </p:cNvPr>
          <p:cNvGrpSpPr/>
          <p:nvPr/>
        </p:nvGrpSpPr>
        <p:grpSpPr>
          <a:xfrm>
            <a:off x="4141193" y="429453"/>
            <a:ext cx="3927768" cy="1576202"/>
            <a:chOff x="1467852" y="429453"/>
            <a:chExt cx="9611888" cy="1576202"/>
          </a:xfrm>
        </p:grpSpPr>
        <p:grpSp>
          <p:nvGrpSpPr>
            <p:cNvPr id="13" name="群組 12">
              <a:extLst>
                <a:ext uri="{FF2B5EF4-FFF2-40B4-BE49-F238E27FC236}">
                  <a16:creationId xmlns:a16="http://schemas.microsoft.com/office/drawing/2014/main" id="{6A5CE5C1-6241-63CD-EB30-D3609AA1F723}"/>
                </a:ext>
              </a:extLst>
            </p:cNvPr>
            <p:cNvGrpSpPr/>
            <p:nvPr/>
          </p:nvGrpSpPr>
          <p:grpSpPr>
            <a:xfrm>
              <a:off x="1467852" y="429453"/>
              <a:ext cx="9611888" cy="1212311"/>
              <a:chOff x="4005846" y="248433"/>
              <a:chExt cx="4121387" cy="1022895"/>
            </a:xfrm>
          </p:grpSpPr>
          <p:grpSp>
            <p:nvGrpSpPr>
              <p:cNvPr id="17" name="Group 10">
                <a:extLst>
                  <a:ext uri="{FF2B5EF4-FFF2-40B4-BE49-F238E27FC236}">
                    <a16:creationId xmlns:a16="http://schemas.microsoft.com/office/drawing/2014/main" id="{D469908A-FA92-7CC4-5E17-2F1EE525E3A3}"/>
                  </a:ext>
                </a:extLst>
              </p:cNvPr>
              <p:cNvGrpSpPr/>
              <p:nvPr/>
            </p:nvGrpSpPr>
            <p:grpSpPr>
              <a:xfrm>
                <a:off x="4094754" y="353208"/>
                <a:ext cx="4032479" cy="918120"/>
                <a:chOff x="-4179" y="-28575"/>
                <a:chExt cx="1062052" cy="241810"/>
              </a:xfrm>
            </p:grpSpPr>
            <p:sp>
              <p:nvSpPr>
                <p:cNvPr id="22" name="Freeform 11">
                  <a:extLst>
                    <a:ext uri="{FF2B5EF4-FFF2-40B4-BE49-F238E27FC236}">
                      <a16:creationId xmlns:a16="http://schemas.microsoft.com/office/drawing/2014/main" id="{C3B20EB2-8C02-BBE3-F98B-EC6181455E57}"/>
                    </a:ext>
                  </a:extLst>
                </p:cNvPr>
                <p:cNvSpPr/>
                <p:nvPr/>
              </p:nvSpPr>
              <p:spPr>
                <a:xfrm>
                  <a:off x="-4179" y="0"/>
                  <a:ext cx="1062052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EE05C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23" name="TextBox 12">
                  <a:extLst>
                    <a:ext uri="{FF2B5EF4-FFF2-40B4-BE49-F238E27FC236}">
                      <a16:creationId xmlns:a16="http://schemas.microsoft.com/office/drawing/2014/main" id="{406170F8-C6A5-CFC5-328F-AB51E21C54E9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" name="Group 13">
                <a:extLst>
                  <a:ext uri="{FF2B5EF4-FFF2-40B4-BE49-F238E27FC236}">
                    <a16:creationId xmlns:a16="http://schemas.microsoft.com/office/drawing/2014/main" id="{7EBFC652-8AD1-4A9A-7EAD-4F61434EB604}"/>
                  </a:ext>
                </a:extLst>
              </p:cNvPr>
              <p:cNvGrpSpPr/>
              <p:nvPr/>
            </p:nvGrpSpPr>
            <p:grpSpPr>
              <a:xfrm>
                <a:off x="4005846" y="248433"/>
                <a:ext cx="3970757" cy="918120"/>
                <a:chOff x="0" y="-28575"/>
                <a:chExt cx="1045796" cy="241810"/>
              </a:xfrm>
            </p:grpSpPr>
            <p:sp>
              <p:nvSpPr>
                <p:cNvPr id="19" name="Freeform 14">
                  <a:extLst>
                    <a:ext uri="{FF2B5EF4-FFF2-40B4-BE49-F238E27FC236}">
                      <a16:creationId xmlns:a16="http://schemas.microsoft.com/office/drawing/2014/main" id="{F1638DE8-8271-8E47-E326-5873B5BE358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21" name="TextBox 15">
                  <a:extLst>
                    <a:ext uri="{FF2B5EF4-FFF2-40B4-BE49-F238E27FC236}">
                      <a16:creationId xmlns:a16="http://schemas.microsoft.com/office/drawing/2014/main" id="{E2F9A307-C26F-CAFC-8D58-033F4EDB9157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C1D8A657-BD1C-98E9-581C-46F878B3FC66}"/>
                </a:ext>
              </a:extLst>
            </p:cNvPr>
            <p:cNvSpPr txBox="1"/>
            <p:nvPr/>
          </p:nvSpPr>
          <p:spPr>
            <a:xfrm>
              <a:off x="1568259" y="682216"/>
              <a:ext cx="914268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40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嗅覺體驗</a:t>
              </a:r>
              <a:r>
                <a:rPr lang="en-US" altLang="zh-TW" sz="40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(1/2)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grpSp>
        <p:nvGrpSpPr>
          <p:cNvPr id="27" name="群組 26">
            <a:extLst>
              <a:ext uri="{FF2B5EF4-FFF2-40B4-BE49-F238E27FC236}">
                <a16:creationId xmlns:a16="http://schemas.microsoft.com/office/drawing/2014/main" id="{AB5E1791-2C26-9DD0-2338-4F6310A88F25}"/>
              </a:ext>
            </a:extLst>
          </p:cNvPr>
          <p:cNvGrpSpPr/>
          <p:nvPr/>
        </p:nvGrpSpPr>
        <p:grpSpPr>
          <a:xfrm>
            <a:off x="2459138" y="2002088"/>
            <a:ext cx="8953887" cy="588803"/>
            <a:chOff x="2459138" y="2002088"/>
            <a:chExt cx="8953887" cy="588803"/>
          </a:xfrm>
        </p:grpSpPr>
        <p:sp>
          <p:nvSpPr>
            <p:cNvPr id="12" name="文字方塊 11">
              <a:extLst>
                <a:ext uri="{FF2B5EF4-FFF2-40B4-BE49-F238E27FC236}">
                  <a16:creationId xmlns:a16="http://schemas.microsoft.com/office/drawing/2014/main" id="{DCFAAD17-F109-788E-6DD5-788C4EC27ED9}"/>
                </a:ext>
              </a:extLst>
            </p:cNvPr>
            <p:cNvSpPr txBox="1"/>
            <p:nvPr/>
          </p:nvSpPr>
          <p:spPr>
            <a:xfrm>
              <a:off x="4103011" y="2002088"/>
              <a:ext cx="731001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n-US" altLang="zh-TW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A</a:t>
              </a:r>
              <a:r>
                <a:rPr lang="zh-TW" altLang="en-US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、</a:t>
              </a:r>
              <a:r>
                <a:rPr lang="en-US" altLang="zh-TW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B</a:t>
              </a:r>
              <a:r>
                <a:rPr lang="zh-TW" altLang="en-US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兩個噴瓶，裡面裝著不同的液體。</a:t>
              </a: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0498F236-BDA9-00C0-E40B-30DB958A5F47}"/>
                </a:ext>
              </a:extLst>
            </p:cNvPr>
            <p:cNvSpPr/>
            <p:nvPr/>
          </p:nvSpPr>
          <p:spPr>
            <a:xfrm>
              <a:off x="2459138" y="2006115"/>
              <a:ext cx="1495353" cy="584776"/>
            </a:xfrm>
            <a:prstGeom prst="rect">
              <a:avLst/>
            </a:prstGeom>
            <a:solidFill>
              <a:srgbClr val="00A199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2800" b="1" dirty="0">
                  <a:solidFill>
                    <a:prstClr val="white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步驟一</a:t>
              </a:r>
              <a:endPara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grpSp>
        <p:nvGrpSpPr>
          <p:cNvPr id="28" name="群組 27">
            <a:extLst>
              <a:ext uri="{FF2B5EF4-FFF2-40B4-BE49-F238E27FC236}">
                <a16:creationId xmlns:a16="http://schemas.microsoft.com/office/drawing/2014/main" id="{294C0418-38F4-A1B0-FDCE-00CBD7ADDC63}"/>
              </a:ext>
            </a:extLst>
          </p:cNvPr>
          <p:cNvGrpSpPr/>
          <p:nvPr/>
        </p:nvGrpSpPr>
        <p:grpSpPr>
          <a:xfrm>
            <a:off x="2456531" y="2896993"/>
            <a:ext cx="7447075" cy="1077218"/>
            <a:chOff x="2456531" y="2896993"/>
            <a:chExt cx="7447075" cy="1077218"/>
          </a:xfrm>
        </p:grpSpPr>
        <p:sp>
          <p:nvSpPr>
            <p:cNvPr id="16" name="文字方塊 15">
              <a:extLst>
                <a:ext uri="{FF2B5EF4-FFF2-40B4-BE49-F238E27FC236}">
                  <a16:creationId xmlns:a16="http://schemas.microsoft.com/office/drawing/2014/main" id="{97174B3E-B001-1875-DAB0-015BADB079FF}"/>
                </a:ext>
              </a:extLst>
            </p:cNvPr>
            <p:cNvSpPr txBox="1"/>
            <p:nvPr/>
          </p:nvSpPr>
          <p:spPr>
            <a:xfrm>
              <a:off x="4054333" y="2896993"/>
              <a:ext cx="584927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老師輪流按壓</a:t>
              </a:r>
              <a:r>
                <a:rPr lang="en-US" altLang="zh-TW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A</a:t>
              </a:r>
              <a:r>
                <a:rPr lang="zh-TW" altLang="en-US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、</a:t>
              </a:r>
              <a:r>
                <a:rPr lang="en-US" altLang="zh-TW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B</a:t>
              </a:r>
              <a:r>
                <a:rPr lang="zh-TW" altLang="en-US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兩個噴瓶，噴灑噴瓶內的液體於空氣中。</a:t>
              </a: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58119DE2-C669-F6E2-74A3-AADE06DD2D34}"/>
                </a:ext>
              </a:extLst>
            </p:cNvPr>
            <p:cNvSpPr/>
            <p:nvPr/>
          </p:nvSpPr>
          <p:spPr>
            <a:xfrm>
              <a:off x="2456531" y="2964906"/>
              <a:ext cx="1495353" cy="584776"/>
            </a:xfrm>
            <a:prstGeom prst="rect">
              <a:avLst/>
            </a:prstGeom>
            <a:solidFill>
              <a:srgbClr val="00A199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2800" b="1" dirty="0">
                  <a:solidFill>
                    <a:prstClr val="white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步驟二</a:t>
              </a:r>
              <a:endPara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7791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CFF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5" name="矩形: 圓角 14">
            <a:extLst>
              <a:ext uri="{FF2B5EF4-FFF2-40B4-BE49-F238E27FC236}">
                <a16:creationId xmlns:a16="http://schemas.microsoft.com/office/drawing/2014/main" id="{E7A44054-E6C1-05BB-9FAF-E3E6A900329E}"/>
              </a:ext>
            </a:extLst>
          </p:cNvPr>
          <p:cNvSpPr/>
          <p:nvPr/>
        </p:nvSpPr>
        <p:spPr>
          <a:xfrm>
            <a:off x="754380" y="902042"/>
            <a:ext cx="10683240" cy="5224437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9D87B2E8-9947-7998-0DEF-A9F17D808562}"/>
              </a:ext>
            </a:extLst>
          </p:cNvPr>
          <p:cNvGrpSpPr/>
          <p:nvPr/>
        </p:nvGrpSpPr>
        <p:grpSpPr>
          <a:xfrm>
            <a:off x="4141193" y="429453"/>
            <a:ext cx="3927768" cy="1212311"/>
            <a:chOff x="1467852" y="429453"/>
            <a:chExt cx="9611888" cy="1212311"/>
          </a:xfrm>
        </p:grpSpPr>
        <p:grpSp>
          <p:nvGrpSpPr>
            <p:cNvPr id="13" name="群組 12">
              <a:extLst>
                <a:ext uri="{FF2B5EF4-FFF2-40B4-BE49-F238E27FC236}">
                  <a16:creationId xmlns:a16="http://schemas.microsoft.com/office/drawing/2014/main" id="{6A5CE5C1-6241-63CD-EB30-D3609AA1F723}"/>
                </a:ext>
              </a:extLst>
            </p:cNvPr>
            <p:cNvGrpSpPr/>
            <p:nvPr/>
          </p:nvGrpSpPr>
          <p:grpSpPr>
            <a:xfrm>
              <a:off x="1467852" y="429453"/>
              <a:ext cx="9611888" cy="1212311"/>
              <a:chOff x="4005846" y="248433"/>
              <a:chExt cx="4121387" cy="1022895"/>
            </a:xfrm>
          </p:grpSpPr>
          <p:grpSp>
            <p:nvGrpSpPr>
              <p:cNvPr id="17" name="Group 10">
                <a:extLst>
                  <a:ext uri="{FF2B5EF4-FFF2-40B4-BE49-F238E27FC236}">
                    <a16:creationId xmlns:a16="http://schemas.microsoft.com/office/drawing/2014/main" id="{D469908A-FA92-7CC4-5E17-2F1EE525E3A3}"/>
                  </a:ext>
                </a:extLst>
              </p:cNvPr>
              <p:cNvGrpSpPr/>
              <p:nvPr/>
            </p:nvGrpSpPr>
            <p:grpSpPr>
              <a:xfrm>
                <a:off x="4094754" y="353208"/>
                <a:ext cx="4032479" cy="918120"/>
                <a:chOff x="-4179" y="-28575"/>
                <a:chExt cx="1062052" cy="241810"/>
              </a:xfrm>
            </p:grpSpPr>
            <p:sp>
              <p:nvSpPr>
                <p:cNvPr id="22" name="Freeform 11">
                  <a:extLst>
                    <a:ext uri="{FF2B5EF4-FFF2-40B4-BE49-F238E27FC236}">
                      <a16:creationId xmlns:a16="http://schemas.microsoft.com/office/drawing/2014/main" id="{C3B20EB2-8C02-BBE3-F98B-EC6181455E57}"/>
                    </a:ext>
                  </a:extLst>
                </p:cNvPr>
                <p:cNvSpPr/>
                <p:nvPr/>
              </p:nvSpPr>
              <p:spPr>
                <a:xfrm>
                  <a:off x="-4179" y="0"/>
                  <a:ext cx="1062052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EE05C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23" name="TextBox 12">
                  <a:extLst>
                    <a:ext uri="{FF2B5EF4-FFF2-40B4-BE49-F238E27FC236}">
                      <a16:creationId xmlns:a16="http://schemas.microsoft.com/office/drawing/2014/main" id="{406170F8-C6A5-CFC5-328F-AB51E21C54E9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" name="Group 13">
                <a:extLst>
                  <a:ext uri="{FF2B5EF4-FFF2-40B4-BE49-F238E27FC236}">
                    <a16:creationId xmlns:a16="http://schemas.microsoft.com/office/drawing/2014/main" id="{7EBFC652-8AD1-4A9A-7EAD-4F61434EB604}"/>
                  </a:ext>
                </a:extLst>
              </p:cNvPr>
              <p:cNvGrpSpPr/>
              <p:nvPr/>
            </p:nvGrpSpPr>
            <p:grpSpPr>
              <a:xfrm>
                <a:off x="4005846" y="248433"/>
                <a:ext cx="3970757" cy="918120"/>
                <a:chOff x="0" y="-28575"/>
                <a:chExt cx="1045796" cy="241810"/>
              </a:xfrm>
            </p:grpSpPr>
            <p:sp>
              <p:nvSpPr>
                <p:cNvPr id="19" name="Freeform 14">
                  <a:extLst>
                    <a:ext uri="{FF2B5EF4-FFF2-40B4-BE49-F238E27FC236}">
                      <a16:creationId xmlns:a16="http://schemas.microsoft.com/office/drawing/2014/main" id="{F1638DE8-8271-8E47-E326-5873B5BE358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21" name="TextBox 15">
                  <a:extLst>
                    <a:ext uri="{FF2B5EF4-FFF2-40B4-BE49-F238E27FC236}">
                      <a16:creationId xmlns:a16="http://schemas.microsoft.com/office/drawing/2014/main" id="{E2F9A307-C26F-CAFC-8D58-033F4EDB9157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C1D8A657-BD1C-98E9-581C-46F878B3FC66}"/>
                </a:ext>
              </a:extLst>
            </p:cNvPr>
            <p:cNvSpPr txBox="1"/>
            <p:nvPr/>
          </p:nvSpPr>
          <p:spPr>
            <a:xfrm>
              <a:off x="1568259" y="682216"/>
              <a:ext cx="914268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嗅覺體驗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(2/2)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grpSp>
        <p:nvGrpSpPr>
          <p:cNvPr id="34" name="群組 33">
            <a:extLst>
              <a:ext uri="{FF2B5EF4-FFF2-40B4-BE49-F238E27FC236}">
                <a16:creationId xmlns:a16="http://schemas.microsoft.com/office/drawing/2014/main" id="{05A096B5-012A-7EFD-4B4B-6954968134E6}"/>
              </a:ext>
            </a:extLst>
          </p:cNvPr>
          <p:cNvGrpSpPr/>
          <p:nvPr/>
        </p:nvGrpSpPr>
        <p:grpSpPr>
          <a:xfrm>
            <a:off x="1212856" y="2738482"/>
            <a:ext cx="1915188" cy="2860610"/>
            <a:chOff x="1378639" y="2797415"/>
            <a:chExt cx="1915188" cy="2860610"/>
          </a:xfrm>
        </p:grpSpPr>
        <p:grpSp>
          <p:nvGrpSpPr>
            <p:cNvPr id="2" name="群組 1">
              <a:extLst>
                <a:ext uri="{FF2B5EF4-FFF2-40B4-BE49-F238E27FC236}">
                  <a16:creationId xmlns:a16="http://schemas.microsoft.com/office/drawing/2014/main" id="{F4E50370-4935-73A4-969B-BE9474B95AAB}"/>
                </a:ext>
              </a:extLst>
            </p:cNvPr>
            <p:cNvGrpSpPr/>
            <p:nvPr/>
          </p:nvGrpSpPr>
          <p:grpSpPr>
            <a:xfrm rot="21167895">
              <a:off x="1378639" y="2797415"/>
              <a:ext cx="915412" cy="1688243"/>
              <a:chOff x="8917079" y="208343"/>
              <a:chExt cx="742368" cy="1484649"/>
            </a:xfrm>
          </p:grpSpPr>
          <p:pic>
            <p:nvPicPr>
              <p:cNvPr id="5" name="圖片 4">
                <a:extLst>
                  <a:ext uri="{FF2B5EF4-FFF2-40B4-BE49-F238E27FC236}">
                    <a16:creationId xmlns:a16="http://schemas.microsoft.com/office/drawing/2014/main" id="{296582CC-0AEE-F96B-ADB9-2EEE7AF5456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r="20747"/>
              <a:stretch/>
            </p:blipFill>
            <p:spPr>
              <a:xfrm>
                <a:off x="8917079" y="208343"/>
                <a:ext cx="742368" cy="1484649"/>
              </a:xfrm>
              <a:prstGeom prst="rect">
                <a:avLst/>
              </a:prstGeom>
            </p:spPr>
          </p:pic>
          <p:sp>
            <p:nvSpPr>
              <p:cNvPr id="8" name="文字方塊 7">
                <a:extLst>
                  <a:ext uri="{FF2B5EF4-FFF2-40B4-BE49-F238E27FC236}">
                    <a16:creationId xmlns:a16="http://schemas.microsoft.com/office/drawing/2014/main" id="{05207A7B-F141-E63B-1365-CE339CE13113}"/>
                  </a:ext>
                </a:extLst>
              </p:cNvPr>
              <p:cNvSpPr txBox="1"/>
              <p:nvPr/>
            </p:nvSpPr>
            <p:spPr>
              <a:xfrm>
                <a:off x="8998348" y="1050907"/>
                <a:ext cx="424146" cy="5142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TW" altLang="en-US" sz="32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醋</a:t>
                </a:r>
                <a:endPara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</p:grpSp>
        <p:grpSp>
          <p:nvGrpSpPr>
            <p:cNvPr id="31" name="群組 30">
              <a:extLst>
                <a:ext uri="{FF2B5EF4-FFF2-40B4-BE49-F238E27FC236}">
                  <a16:creationId xmlns:a16="http://schemas.microsoft.com/office/drawing/2014/main" id="{7C6CD76D-F4BE-B6E2-D71C-51DC86871F8A}"/>
                </a:ext>
              </a:extLst>
            </p:cNvPr>
            <p:cNvGrpSpPr/>
            <p:nvPr/>
          </p:nvGrpSpPr>
          <p:grpSpPr>
            <a:xfrm rot="602803">
              <a:off x="2378415" y="3969783"/>
              <a:ext cx="915412" cy="1688242"/>
              <a:chOff x="1233149" y="4607594"/>
              <a:chExt cx="915412" cy="1688242"/>
            </a:xfrm>
          </p:grpSpPr>
          <p:pic>
            <p:nvPicPr>
              <p:cNvPr id="10" name="圖片 9">
                <a:extLst>
                  <a:ext uri="{FF2B5EF4-FFF2-40B4-BE49-F238E27FC236}">
                    <a16:creationId xmlns:a16="http://schemas.microsoft.com/office/drawing/2014/main" id="{D8AD0BBF-0552-CA39-79B0-6F2A9A9197B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r="20747"/>
              <a:stretch/>
            </p:blipFill>
            <p:spPr>
              <a:xfrm>
                <a:off x="1233149" y="4607594"/>
                <a:ext cx="915412" cy="1688242"/>
              </a:xfrm>
              <a:prstGeom prst="rect">
                <a:avLst/>
              </a:prstGeom>
            </p:spPr>
          </p:pic>
          <p:sp>
            <p:nvSpPr>
              <p:cNvPr id="24" name="文字方塊 23">
                <a:extLst>
                  <a:ext uri="{FF2B5EF4-FFF2-40B4-BE49-F238E27FC236}">
                    <a16:creationId xmlns:a16="http://schemas.microsoft.com/office/drawing/2014/main" id="{E17C4E28-BFC8-ED3D-DFCE-01F0C5848DB7}"/>
                  </a:ext>
                </a:extLst>
              </p:cNvPr>
              <p:cNvSpPr txBox="1"/>
              <p:nvPr/>
            </p:nvSpPr>
            <p:spPr>
              <a:xfrm>
                <a:off x="1256504" y="5291924"/>
                <a:ext cx="677108" cy="913070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TW" altLang="en-US" sz="32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香水</a:t>
                </a:r>
              </a:p>
            </p:txBody>
          </p:sp>
        </p:grpSp>
      </p:grp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6BEDBB2D-6C13-FBC6-EF44-57894F1CB08F}"/>
              </a:ext>
            </a:extLst>
          </p:cNvPr>
          <p:cNvSpPr txBox="1"/>
          <p:nvPr/>
        </p:nvSpPr>
        <p:spPr>
          <a:xfrm>
            <a:off x="3651067" y="1873044"/>
            <a:ext cx="67476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人類生存需要空氣，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如果空氣中充滿著令人討厭的味道，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大家感受如何呢？</a:t>
            </a:r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48DB0995-5249-251A-473E-F4EA33C17545}"/>
              </a:ext>
            </a:extLst>
          </p:cNvPr>
          <p:cNvSpPr txBox="1"/>
          <p:nvPr/>
        </p:nvSpPr>
        <p:spPr>
          <a:xfrm>
            <a:off x="1283474" y="1830617"/>
            <a:ext cx="24114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答案是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" name="圓角矩形 36">
            <a:extLst>
              <a:ext uri="{FF2B5EF4-FFF2-40B4-BE49-F238E27FC236}">
                <a16:creationId xmlns:a16="http://schemas.microsoft.com/office/drawing/2014/main" id="{2641F70C-B30C-2316-3AD1-F7E2C29EA974}"/>
              </a:ext>
            </a:extLst>
          </p:cNvPr>
          <p:cNvSpPr/>
          <p:nvPr/>
        </p:nvSpPr>
        <p:spPr>
          <a:xfrm>
            <a:off x="3685951" y="3673984"/>
            <a:ext cx="7392454" cy="1700861"/>
          </a:xfrm>
          <a:prstGeom prst="roundRect">
            <a:avLst/>
          </a:prstGeom>
          <a:solidFill>
            <a:srgbClr val="FEE05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z="3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令人討厭的味道會讓人不舒服，</a:t>
            </a:r>
            <a:endParaRPr lang="en-US" altLang="zh-TW" sz="3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r>
              <a:rPr lang="zh-TW" altLang="en-US" sz="3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如果是有毒物質懸浮於空氣中，</a:t>
            </a:r>
            <a:endParaRPr lang="en-US" altLang="zh-TW" sz="3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r>
              <a:rPr lang="zh-TW" altLang="en-US" sz="3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毒物會隨呼吸作用進入人體而危害健康。</a:t>
            </a:r>
          </a:p>
        </p:txBody>
      </p: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7D89F53C-D6B3-3A35-F928-352107D9A274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一：空汙</a:t>
            </a:r>
            <a:r>
              <a:rPr lang="en-US" altLang="zh-TW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嗅覺體驗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579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87B6D18E-2B9B-D95A-29CE-4FA115CC815B}"/>
              </a:ext>
            </a:extLst>
          </p:cNvPr>
          <p:cNvGrpSpPr/>
          <p:nvPr/>
        </p:nvGrpSpPr>
        <p:grpSpPr>
          <a:xfrm>
            <a:off x="251557" y="2236108"/>
            <a:ext cx="6008938" cy="3780378"/>
            <a:chOff x="251557" y="2236108"/>
            <a:chExt cx="6008938" cy="3780378"/>
          </a:xfrm>
        </p:grpSpPr>
        <p:sp>
          <p:nvSpPr>
            <p:cNvPr id="12" name="文字方塊 11">
              <a:extLst>
                <a:ext uri="{FF2B5EF4-FFF2-40B4-BE49-F238E27FC236}">
                  <a16:creationId xmlns:a16="http://schemas.microsoft.com/office/drawing/2014/main" id="{00BEFE6C-D135-ACC0-6539-BF57B30CCC67}"/>
                </a:ext>
              </a:extLst>
            </p:cNvPr>
            <p:cNvSpPr txBox="1"/>
            <p:nvPr/>
          </p:nvSpPr>
          <p:spPr>
            <a:xfrm>
              <a:off x="251557" y="5602503"/>
              <a:ext cx="6008938" cy="41398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>
              <a:solidFill>
                <a:schemeClr val="tx1"/>
              </a:solidFill>
              <a:prstDash val="solid"/>
            </a:ln>
            <a:effectLst/>
          </p:spPr>
          <p:txBody>
            <a:bodyPr wrap="square" rtlCol="0" anchor="ctr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點選上方播放鈕播放影片</a:t>
              </a:r>
            </a:p>
          </p:txBody>
        </p:sp>
        <p:pic>
          <p:nvPicPr>
            <p:cNvPr id="2" name="圖片 1">
              <a:extLst>
                <a:ext uri="{FF2B5EF4-FFF2-40B4-BE49-F238E27FC236}">
                  <a16:creationId xmlns:a16="http://schemas.microsoft.com/office/drawing/2014/main" id="{A5E5170B-6F54-0A99-2810-4DC9097C57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4809" y="2236108"/>
              <a:ext cx="5986800" cy="3367575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</p:grpSp>
      <p:grpSp>
        <p:nvGrpSpPr>
          <p:cNvPr id="29" name="群組 28">
            <a:extLst>
              <a:ext uri="{FF2B5EF4-FFF2-40B4-BE49-F238E27FC236}">
                <a16:creationId xmlns:a16="http://schemas.microsoft.com/office/drawing/2014/main" id="{8E3362AE-8B85-3FB6-4305-CC7E95FABD3E}"/>
              </a:ext>
            </a:extLst>
          </p:cNvPr>
          <p:cNvGrpSpPr/>
          <p:nvPr/>
        </p:nvGrpSpPr>
        <p:grpSpPr>
          <a:xfrm>
            <a:off x="2343710" y="429453"/>
            <a:ext cx="7502417" cy="1212311"/>
            <a:chOff x="4005846" y="248433"/>
            <a:chExt cx="4075532" cy="1022895"/>
          </a:xfrm>
        </p:grpSpPr>
        <p:grpSp>
          <p:nvGrpSpPr>
            <p:cNvPr id="30" name="Group 10">
              <a:extLst>
                <a:ext uri="{FF2B5EF4-FFF2-40B4-BE49-F238E27FC236}">
                  <a16:creationId xmlns:a16="http://schemas.microsoft.com/office/drawing/2014/main" id="{D21AEC2A-4B55-A780-942E-1696D1AF9390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34" name="Freeform 11">
                <a:extLst>
                  <a:ext uri="{FF2B5EF4-FFF2-40B4-BE49-F238E27FC236}">
                    <a16:creationId xmlns:a16="http://schemas.microsoft.com/office/drawing/2014/main" id="{DB64D22E-AAA0-2753-D2C1-D327D9A0F9EB}"/>
                  </a:ext>
                </a:extLst>
              </p:cNvPr>
              <p:cNvSpPr/>
              <p:nvPr/>
            </p:nvSpPr>
            <p:spPr>
              <a:xfrm>
                <a:off x="0" y="0"/>
                <a:ext cx="1032481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EE05C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35" name="TextBox 12">
                <a:extLst>
                  <a:ext uri="{FF2B5EF4-FFF2-40B4-BE49-F238E27FC236}">
                    <a16:creationId xmlns:a16="http://schemas.microsoft.com/office/drawing/2014/main" id="{C14399AC-E209-B0E2-FB6B-50A593D31AA5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1" name="Group 13">
              <a:extLst>
                <a:ext uri="{FF2B5EF4-FFF2-40B4-BE49-F238E27FC236}">
                  <a16:creationId xmlns:a16="http://schemas.microsoft.com/office/drawing/2014/main" id="{B36B4F2C-D2F9-5FC2-4A92-2D1D4C0FB7BC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52D4B7CC-3B31-5AF7-68D5-CD63E515BD50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33" name="TextBox 15">
                <a:extLst>
                  <a:ext uri="{FF2B5EF4-FFF2-40B4-BE49-F238E27FC236}">
                    <a16:creationId xmlns:a16="http://schemas.microsoft.com/office/drawing/2014/main" id="{C2EAFD04-1256-D607-2AC1-DEF32E454FDA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4A82AED4-A073-E6B5-AB56-6FBB056ED716}"/>
              </a:ext>
            </a:extLst>
          </p:cNvPr>
          <p:cNvSpPr txBox="1"/>
          <p:nvPr/>
        </p:nvSpPr>
        <p:spPr>
          <a:xfrm>
            <a:off x="2343711" y="682216"/>
            <a:ext cx="71595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什麼是空氣污染呢？</a:t>
            </a: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5F51A739-B70F-AF4F-91F7-810A4DFBB097}"/>
              </a:ext>
            </a:extLst>
          </p:cNvPr>
          <p:cNvGrpSpPr/>
          <p:nvPr/>
        </p:nvGrpSpPr>
        <p:grpSpPr>
          <a:xfrm>
            <a:off x="2670421" y="3317676"/>
            <a:ext cx="1162178" cy="782691"/>
            <a:chOff x="3243094" y="5267994"/>
            <a:chExt cx="914400" cy="615820"/>
          </a:xfrm>
        </p:grpSpPr>
        <p:sp>
          <p:nvSpPr>
            <p:cNvPr id="10" name="Google Shape;94;p1">
              <a:hlinkClick r:id="rId4"/>
              <a:extLst>
                <a:ext uri="{FF2B5EF4-FFF2-40B4-BE49-F238E27FC236}">
                  <a16:creationId xmlns:a16="http://schemas.microsoft.com/office/drawing/2014/main" id="{4DD41664-2429-765F-37F9-9BF622DD077D}"/>
                </a:ext>
              </a:extLst>
            </p:cNvPr>
            <p:cNvSpPr/>
            <p:nvPr/>
          </p:nvSpPr>
          <p:spPr>
            <a:xfrm>
              <a:off x="3243094" y="5267994"/>
              <a:ext cx="914400" cy="615820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95;p1">
              <a:hlinkClick r:id="rId4"/>
              <a:extLst>
                <a:ext uri="{FF2B5EF4-FFF2-40B4-BE49-F238E27FC236}">
                  <a16:creationId xmlns:a16="http://schemas.microsoft.com/office/drawing/2014/main" id="{843E7515-D1F8-C290-4EEA-289E15644BB1}"/>
                </a:ext>
              </a:extLst>
            </p:cNvPr>
            <p:cNvSpPr/>
            <p:nvPr/>
          </p:nvSpPr>
          <p:spPr>
            <a:xfrm rot="5400000">
              <a:off x="3561200" y="5342638"/>
              <a:ext cx="410547" cy="46653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" name="文字方塊 5">
            <a:extLst>
              <a:ext uri="{FF2B5EF4-FFF2-40B4-BE49-F238E27FC236}">
                <a16:creationId xmlns:a16="http://schemas.microsoft.com/office/drawing/2014/main" id="{2D9B3D84-FD63-29AF-3730-45B37168710D}"/>
              </a:ext>
            </a:extLst>
          </p:cNvPr>
          <p:cNvSpPr txBox="1"/>
          <p:nvPr/>
        </p:nvSpPr>
        <p:spPr>
          <a:xfrm>
            <a:off x="6511133" y="2400259"/>
            <a:ext cx="541605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看完影片後想一想，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我們最容易執行的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減少空氣汙染行動是什麼呢？</a:t>
            </a: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4AB1EF39-DAB6-27DF-C837-5F9A5667A4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5302" y="3847520"/>
            <a:ext cx="3848084" cy="3105470"/>
          </a:xfrm>
          <a:prstGeom prst="rect">
            <a:avLst/>
          </a:prstGeom>
        </p:spPr>
      </p:pic>
      <p:sp>
        <p:nvSpPr>
          <p:cNvPr id="14" name="文字方塊 13">
            <a:extLst>
              <a:ext uri="{FF2B5EF4-FFF2-40B4-BE49-F238E27FC236}">
                <a16:creationId xmlns:a16="http://schemas.microsoft.com/office/drawing/2014/main" id="{C1023166-CE5E-D976-2A9B-62881B7714D2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一：空汙</a:t>
            </a:r>
            <a:r>
              <a:rPr lang="en-US" altLang="zh-TW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嗅覺體驗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3767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998084B2-E79E-2D18-D0DD-B398329C639A}"/>
              </a:ext>
            </a:extLst>
          </p:cNvPr>
          <p:cNvSpPr/>
          <p:nvPr/>
        </p:nvSpPr>
        <p:spPr>
          <a:xfrm>
            <a:off x="738315" y="1209553"/>
            <a:ext cx="11121081" cy="810671"/>
          </a:xfrm>
          <a:prstGeom prst="rect">
            <a:avLst/>
          </a:prstGeom>
          <a:ln w="12700">
            <a:noFill/>
            <a:prstDash val="lgDash"/>
          </a:ln>
        </p:spPr>
        <p:txBody>
          <a:bodyPr wrap="square">
            <a:spAutoFit/>
          </a:bodyPr>
          <a:lstStyle/>
          <a:p>
            <a:pPr lvl="0">
              <a:lnSpc>
                <a:spcPts val="6000"/>
              </a:lnSpc>
              <a:defRPr/>
            </a:pPr>
            <a:r>
              <a:rPr lang="zh-TW" altLang="en-US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我們最容易執行的減少空汙行動，就是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60384523-B62D-9CF5-3302-1BD95CEE0A8E}"/>
              </a:ext>
            </a:extLst>
          </p:cNvPr>
          <p:cNvGrpSpPr/>
          <p:nvPr/>
        </p:nvGrpSpPr>
        <p:grpSpPr>
          <a:xfrm>
            <a:off x="88900" y="2540000"/>
            <a:ext cx="12014200" cy="2832100"/>
            <a:chOff x="88900" y="2540000"/>
            <a:chExt cx="12014200" cy="2832100"/>
          </a:xfrm>
        </p:grpSpPr>
        <p:sp>
          <p:nvSpPr>
            <p:cNvPr id="11" name="手繪多邊形: 圖案 10">
              <a:extLst>
                <a:ext uri="{FF2B5EF4-FFF2-40B4-BE49-F238E27FC236}">
                  <a16:creationId xmlns:a16="http://schemas.microsoft.com/office/drawing/2014/main" id="{6B69BCBE-9146-83A6-EAF0-476ABD53F921}"/>
                </a:ext>
              </a:extLst>
            </p:cNvPr>
            <p:cNvSpPr/>
            <p:nvPr/>
          </p:nvSpPr>
          <p:spPr>
            <a:xfrm>
              <a:off x="88900" y="2540000"/>
              <a:ext cx="4914900" cy="2832100"/>
            </a:xfrm>
            <a:custGeom>
              <a:avLst/>
              <a:gdLst>
                <a:gd name="connsiteX0" fmla="*/ 0 w 4914900"/>
                <a:gd name="connsiteY0" fmla="*/ 0 h 2832100"/>
                <a:gd name="connsiteX1" fmla="*/ 25400 w 4914900"/>
                <a:gd name="connsiteY1" fmla="*/ 101600 h 2832100"/>
                <a:gd name="connsiteX2" fmla="*/ 38100 w 4914900"/>
                <a:gd name="connsiteY2" fmla="*/ 139700 h 2832100"/>
                <a:gd name="connsiteX3" fmla="*/ 76200 w 4914900"/>
                <a:gd name="connsiteY3" fmla="*/ 177800 h 2832100"/>
                <a:gd name="connsiteX4" fmla="*/ 114300 w 4914900"/>
                <a:gd name="connsiteY4" fmla="*/ 241300 h 2832100"/>
                <a:gd name="connsiteX5" fmla="*/ 152400 w 4914900"/>
                <a:gd name="connsiteY5" fmla="*/ 266700 h 2832100"/>
                <a:gd name="connsiteX6" fmla="*/ 241300 w 4914900"/>
                <a:gd name="connsiteY6" fmla="*/ 330200 h 2832100"/>
                <a:gd name="connsiteX7" fmla="*/ 279400 w 4914900"/>
                <a:gd name="connsiteY7" fmla="*/ 342900 h 2832100"/>
                <a:gd name="connsiteX8" fmla="*/ 304800 w 4914900"/>
                <a:gd name="connsiteY8" fmla="*/ 381000 h 2832100"/>
                <a:gd name="connsiteX9" fmla="*/ 279400 w 4914900"/>
                <a:gd name="connsiteY9" fmla="*/ 419100 h 2832100"/>
                <a:gd name="connsiteX10" fmla="*/ 266700 w 4914900"/>
                <a:gd name="connsiteY10" fmla="*/ 457200 h 2832100"/>
                <a:gd name="connsiteX11" fmla="*/ 241300 w 4914900"/>
                <a:gd name="connsiteY11" fmla="*/ 584200 h 2832100"/>
                <a:gd name="connsiteX12" fmla="*/ 241300 w 4914900"/>
                <a:gd name="connsiteY12" fmla="*/ 965200 h 2832100"/>
                <a:gd name="connsiteX13" fmla="*/ 266700 w 4914900"/>
                <a:gd name="connsiteY13" fmla="*/ 1028700 h 2832100"/>
                <a:gd name="connsiteX14" fmla="*/ 330200 w 4914900"/>
                <a:gd name="connsiteY14" fmla="*/ 1155700 h 2832100"/>
                <a:gd name="connsiteX15" fmla="*/ 419100 w 4914900"/>
                <a:gd name="connsiteY15" fmla="*/ 1219200 h 2832100"/>
                <a:gd name="connsiteX16" fmla="*/ 457200 w 4914900"/>
                <a:gd name="connsiteY16" fmla="*/ 1270000 h 2832100"/>
                <a:gd name="connsiteX17" fmla="*/ 469900 w 4914900"/>
                <a:gd name="connsiteY17" fmla="*/ 1371600 h 2832100"/>
                <a:gd name="connsiteX18" fmla="*/ 635000 w 4914900"/>
                <a:gd name="connsiteY18" fmla="*/ 1676400 h 2832100"/>
                <a:gd name="connsiteX19" fmla="*/ 698500 w 4914900"/>
                <a:gd name="connsiteY19" fmla="*/ 1752600 h 2832100"/>
                <a:gd name="connsiteX20" fmla="*/ 901700 w 4914900"/>
                <a:gd name="connsiteY20" fmla="*/ 1917700 h 2832100"/>
                <a:gd name="connsiteX21" fmla="*/ 1003300 w 4914900"/>
                <a:gd name="connsiteY21" fmla="*/ 1968500 h 2832100"/>
                <a:gd name="connsiteX22" fmla="*/ 1092200 w 4914900"/>
                <a:gd name="connsiteY22" fmla="*/ 2019300 h 2832100"/>
                <a:gd name="connsiteX23" fmla="*/ 1409700 w 4914900"/>
                <a:gd name="connsiteY23" fmla="*/ 2082800 h 2832100"/>
                <a:gd name="connsiteX24" fmla="*/ 1714500 w 4914900"/>
                <a:gd name="connsiteY24" fmla="*/ 2070100 h 2832100"/>
                <a:gd name="connsiteX25" fmla="*/ 1752600 w 4914900"/>
                <a:gd name="connsiteY25" fmla="*/ 2057400 h 2832100"/>
                <a:gd name="connsiteX26" fmla="*/ 1790700 w 4914900"/>
                <a:gd name="connsiteY26" fmla="*/ 2120900 h 2832100"/>
                <a:gd name="connsiteX27" fmla="*/ 1866900 w 4914900"/>
                <a:gd name="connsiteY27" fmla="*/ 2222500 h 2832100"/>
                <a:gd name="connsiteX28" fmla="*/ 2273300 w 4914900"/>
                <a:gd name="connsiteY28" fmla="*/ 2552700 h 2832100"/>
                <a:gd name="connsiteX29" fmla="*/ 2438400 w 4914900"/>
                <a:gd name="connsiteY29" fmla="*/ 2641600 h 2832100"/>
                <a:gd name="connsiteX30" fmla="*/ 2590800 w 4914900"/>
                <a:gd name="connsiteY30" fmla="*/ 2679700 h 2832100"/>
                <a:gd name="connsiteX31" fmla="*/ 3162300 w 4914900"/>
                <a:gd name="connsiteY31" fmla="*/ 2730500 h 2832100"/>
                <a:gd name="connsiteX32" fmla="*/ 3873500 w 4914900"/>
                <a:gd name="connsiteY32" fmla="*/ 2603500 h 2832100"/>
                <a:gd name="connsiteX33" fmla="*/ 3937000 w 4914900"/>
                <a:gd name="connsiteY33" fmla="*/ 2565400 h 2832100"/>
                <a:gd name="connsiteX34" fmla="*/ 4025900 w 4914900"/>
                <a:gd name="connsiteY34" fmla="*/ 2476500 h 2832100"/>
                <a:gd name="connsiteX35" fmla="*/ 4064000 w 4914900"/>
                <a:gd name="connsiteY35" fmla="*/ 2540000 h 2832100"/>
                <a:gd name="connsiteX36" fmla="*/ 4114800 w 4914900"/>
                <a:gd name="connsiteY36" fmla="*/ 2590800 h 2832100"/>
                <a:gd name="connsiteX37" fmla="*/ 4165600 w 4914900"/>
                <a:gd name="connsiteY37" fmla="*/ 2654300 h 2832100"/>
                <a:gd name="connsiteX38" fmla="*/ 4203700 w 4914900"/>
                <a:gd name="connsiteY38" fmla="*/ 2679700 h 2832100"/>
                <a:gd name="connsiteX39" fmla="*/ 4292600 w 4914900"/>
                <a:gd name="connsiteY39" fmla="*/ 2730500 h 2832100"/>
                <a:gd name="connsiteX40" fmla="*/ 4368800 w 4914900"/>
                <a:gd name="connsiteY40" fmla="*/ 2768600 h 2832100"/>
                <a:gd name="connsiteX41" fmla="*/ 4610100 w 4914900"/>
                <a:gd name="connsiteY41" fmla="*/ 2832100 h 2832100"/>
                <a:gd name="connsiteX42" fmla="*/ 4826000 w 4914900"/>
                <a:gd name="connsiteY42" fmla="*/ 2806700 h 2832100"/>
                <a:gd name="connsiteX43" fmla="*/ 4914900 w 4914900"/>
                <a:gd name="connsiteY43" fmla="*/ 2768600 h 28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914900" h="2832100">
                  <a:moveTo>
                    <a:pt x="0" y="0"/>
                  </a:moveTo>
                  <a:cubicBezTo>
                    <a:pt x="8467" y="33867"/>
                    <a:pt x="16215" y="67921"/>
                    <a:pt x="25400" y="101600"/>
                  </a:cubicBezTo>
                  <a:cubicBezTo>
                    <a:pt x="28922" y="114515"/>
                    <a:pt x="30674" y="128561"/>
                    <a:pt x="38100" y="139700"/>
                  </a:cubicBezTo>
                  <a:cubicBezTo>
                    <a:pt x="48063" y="154644"/>
                    <a:pt x="65424" y="163432"/>
                    <a:pt x="76200" y="177800"/>
                  </a:cubicBezTo>
                  <a:cubicBezTo>
                    <a:pt x="91011" y="197547"/>
                    <a:pt x="98236" y="222558"/>
                    <a:pt x="114300" y="241300"/>
                  </a:cubicBezTo>
                  <a:cubicBezTo>
                    <a:pt x="124233" y="252889"/>
                    <a:pt x="139980" y="257828"/>
                    <a:pt x="152400" y="266700"/>
                  </a:cubicBezTo>
                  <a:cubicBezTo>
                    <a:pt x="165823" y="276288"/>
                    <a:pt x="221347" y="320223"/>
                    <a:pt x="241300" y="330200"/>
                  </a:cubicBezTo>
                  <a:cubicBezTo>
                    <a:pt x="253274" y="336187"/>
                    <a:pt x="266700" y="338667"/>
                    <a:pt x="279400" y="342900"/>
                  </a:cubicBezTo>
                  <a:cubicBezTo>
                    <a:pt x="287867" y="355600"/>
                    <a:pt x="304800" y="365736"/>
                    <a:pt x="304800" y="381000"/>
                  </a:cubicBezTo>
                  <a:cubicBezTo>
                    <a:pt x="304800" y="396264"/>
                    <a:pt x="286226" y="405448"/>
                    <a:pt x="279400" y="419100"/>
                  </a:cubicBezTo>
                  <a:cubicBezTo>
                    <a:pt x="273413" y="431074"/>
                    <a:pt x="269710" y="444156"/>
                    <a:pt x="266700" y="457200"/>
                  </a:cubicBezTo>
                  <a:cubicBezTo>
                    <a:pt x="256992" y="499266"/>
                    <a:pt x="249767" y="541867"/>
                    <a:pt x="241300" y="584200"/>
                  </a:cubicBezTo>
                  <a:cubicBezTo>
                    <a:pt x="231769" y="736696"/>
                    <a:pt x="217745" y="816020"/>
                    <a:pt x="241300" y="965200"/>
                  </a:cubicBezTo>
                  <a:cubicBezTo>
                    <a:pt x="244856" y="987718"/>
                    <a:pt x="257059" y="1008042"/>
                    <a:pt x="266700" y="1028700"/>
                  </a:cubicBezTo>
                  <a:cubicBezTo>
                    <a:pt x="286715" y="1071590"/>
                    <a:pt x="290819" y="1129446"/>
                    <a:pt x="330200" y="1155700"/>
                  </a:cubicBezTo>
                  <a:cubicBezTo>
                    <a:pt x="351833" y="1170122"/>
                    <a:pt x="403347" y="1203447"/>
                    <a:pt x="419100" y="1219200"/>
                  </a:cubicBezTo>
                  <a:cubicBezTo>
                    <a:pt x="434067" y="1234167"/>
                    <a:pt x="444500" y="1253067"/>
                    <a:pt x="457200" y="1270000"/>
                  </a:cubicBezTo>
                  <a:cubicBezTo>
                    <a:pt x="461433" y="1303867"/>
                    <a:pt x="460093" y="1338909"/>
                    <a:pt x="469900" y="1371600"/>
                  </a:cubicBezTo>
                  <a:cubicBezTo>
                    <a:pt x="502079" y="1478865"/>
                    <a:pt x="563671" y="1590806"/>
                    <a:pt x="635000" y="1676400"/>
                  </a:cubicBezTo>
                  <a:cubicBezTo>
                    <a:pt x="656167" y="1701800"/>
                    <a:pt x="673982" y="1730417"/>
                    <a:pt x="698500" y="1752600"/>
                  </a:cubicBezTo>
                  <a:cubicBezTo>
                    <a:pt x="763216" y="1811152"/>
                    <a:pt x="823641" y="1878671"/>
                    <a:pt x="901700" y="1917700"/>
                  </a:cubicBezTo>
                  <a:cubicBezTo>
                    <a:pt x="935567" y="1934633"/>
                    <a:pt x="969891" y="1950682"/>
                    <a:pt x="1003300" y="1968500"/>
                  </a:cubicBezTo>
                  <a:cubicBezTo>
                    <a:pt x="1033415" y="1984561"/>
                    <a:pt x="1059986" y="2008025"/>
                    <a:pt x="1092200" y="2019300"/>
                  </a:cubicBezTo>
                  <a:cubicBezTo>
                    <a:pt x="1167473" y="2045646"/>
                    <a:pt x="1329255" y="2069392"/>
                    <a:pt x="1409700" y="2082800"/>
                  </a:cubicBezTo>
                  <a:cubicBezTo>
                    <a:pt x="1511300" y="2078567"/>
                    <a:pt x="1613090" y="2077612"/>
                    <a:pt x="1714500" y="2070100"/>
                  </a:cubicBezTo>
                  <a:cubicBezTo>
                    <a:pt x="1727850" y="2069111"/>
                    <a:pt x="1741461" y="2049974"/>
                    <a:pt x="1752600" y="2057400"/>
                  </a:cubicBezTo>
                  <a:cubicBezTo>
                    <a:pt x="1773139" y="2071092"/>
                    <a:pt x="1777617" y="2099968"/>
                    <a:pt x="1790700" y="2120900"/>
                  </a:cubicBezTo>
                  <a:cubicBezTo>
                    <a:pt x="1812164" y="2155243"/>
                    <a:pt x="1840257" y="2193808"/>
                    <a:pt x="1866900" y="2222500"/>
                  </a:cubicBezTo>
                  <a:cubicBezTo>
                    <a:pt x="1982625" y="2347127"/>
                    <a:pt x="2127050" y="2473950"/>
                    <a:pt x="2273300" y="2552700"/>
                  </a:cubicBezTo>
                  <a:cubicBezTo>
                    <a:pt x="2328333" y="2582333"/>
                    <a:pt x="2380366" y="2618386"/>
                    <a:pt x="2438400" y="2641600"/>
                  </a:cubicBezTo>
                  <a:cubicBezTo>
                    <a:pt x="2487018" y="2661047"/>
                    <a:pt x="2539233" y="2670600"/>
                    <a:pt x="2590800" y="2679700"/>
                  </a:cubicBezTo>
                  <a:cubicBezTo>
                    <a:pt x="2853384" y="2726038"/>
                    <a:pt x="2893852" y="2718828"/>
                    <a:pt x="3162300" y="2730500"/>
                  </a:cubicBezTo>
                  <a:cubicBezTo>
                    <a:pt x="3695376" y="2672557"/>
                    <a:pt x="3595022" y="2752022"/>
                    <a:pt x="3873500" y="2603500"/>
                  </a:cubicBezTo>
                  <a:cubicBezTo>
                    <a:pt x="3895280" y="2591884"/>
                    <a:pt x="3915833" y="2578100"/>
                    <a:pt x="3937000" y="2565400"/>
                  </a:cubicBezTo>
                  <a:cubicBezTo>
                    <a:pt x="3942729" y="2555852"/>
                    <a:pt x="3985320" y="2459109"/>
                    <a:pt x="4025900" y="2476500"/>
                  </a:cubicBezTo>
                  <a:cubicBezTo>
                    <a:pt x="4048589" y="2486224"/>
                    <a:pt x="4048845" y="2520515"/>
                    <a:pt x="4064000" y="2540000"/>
                  </a:cubicBezTo>
                  <a:cubicBezTo>
                    <a:pt x="4078702" y="2558903"/>
                    <a:pt x="4098890" y="2572902"/>
                    <a:pt x="4114800" y="2590800"/>
                  </a:cubicBezTo>
                  <a:cubicBezTo>
                    <a:pt x="4132809" y="2611060"/>
                    <a:pt x="4146433" y="2635133"/>
                    <a:pt x="4165600" y="2654300"/>
                  </a:cubicBezTo>
                  <a:cubicBezTo>
                    <a:pt x="4176393" y="2665093"/>
                    <a:pt x="4190612" y="2671847"/>
                    <a:pt x="4203700" y="2679700"/>
                  </a:cubicBezTo>
                  <a:cubicBezTo>
                    <a:pt x="4232966" y="2697260"/>
                    <a:pt x="4262549" y="2714319"/>
                    <a:pt x="4292600" y="2730500"/>
                  </a:cubicBezTo>
                  <a:cubicBezTo>
                    <a:pt x="4317604" y="2743964"/>
                    <a:pt x="4341753" y="2759945"/>
                    <a:pt x="4368800" y="2768600"/>
                  </a:cubicBezTo>
                  <a:cubicBezTo>
                    <a:pt x="4448015" y="2793949"/>
                    <a:pt x="4610100" y="2832100"/>
                    <a:pt x="4610100" y="2832100"/>
                  </a:cubicBezTo>
                  <a:cubicBezTo>
                    <a:pt x="4682067" y="2823633"/>
                    <a:pt x="4755060" y="2821479"/>
                    <a:pt x="4826000" y="2806700"/>
                  </a:cubicBezTo>
                  <a:cubicBezTo>
                    <a:pt x="4857562" y="2800124"/>
                    <a:pt x="4914900" y="2768600"/>
                    <a:pt x="4914900" y="27686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手繪多邊形: 圖案 12">
              <a:extLst>
                <a:ext uri="{FF2B5EF4-FFF2-40B4-BE49-F238E27FC236}">
                  <a16:creationId xmlns:a16="http://schemas.microsoft.com/office/drawing/2014/main" id="{DAE35FA5-8A3C-CA81-624B-4CEF019AEB2E}"/>
                </a:ext>
              </a:extLst>
            </p:cNvPr>
            <p:cNvSpPr/>
            <p:nvPr/>
          </p:nvSpPr>
          <p:spPr>
            <a:xfrm flipH="1">
              <a:off x="6997702" y="2540000"/>
              <a:ext cx="5105398" cy="2832100"/>
            </a:xfrm>
            <a:custGeom>
              <a:avLst/>
              <a:gdLst>
                <a:gd name="connsiteX0" fmla="*/ 0 w 4914900"/>
                <a:gd name="connsiteY0" fmla="*/ 0 h 2832100"/>
                <a:gd name="connsiteX1" fmla="*/ 25400 w 4914900"/>
                <a:gd name="connsiteY1" fmla="*/ 101600 h 2832100"/>
                <a:gd name="connsiteX2" fmla="*/ 38100 w 4914900"/>
                <a:gd name="connsiteY2" fmla="*/ 139700 h 2832100"/>
                <a:gd name="connsiteX3" fmla="*/ 76200 w 4914900"/>
                <a:gd name="connsiteY3" fmla="*/ 177800 h 2832100"/>
                <a:gd name="connsiteX4" fmla="*/ 114300 w 4914900"/>
                <a:gd name="connsiteY4" fmla="*/ 241300 h 2832100"/>
                <a:gd name="connsiteX5" fmla="*/ 152400 w 4914900"/>
                <a:gd name="connsiteY5" fmla="*/ 266700 h 2832100"/>
                <a:gd name="connsiteX6" fmla="*/ 241300 w 4914900"/>
                <a:gd name="connsiteY6" fmla="*/ 330200 h 2832100"/>
                <a:gd name="connsiteX7" fmla="*/ 279400 w 4914900"/>
                <a:gd name="connsiteY7" fmla="*/ 342900 h 2832100"/>
                <a:gd name="connsiteX8" fmla="*/ 304800 w 4914900"/>
                <a:gd name="connsiteY8" fmla="*/ 381000 h 2832100"/>
                <a:gd name="connsiteX9" fmla="*/ 279400 w 4914900"/>
                <a:gd name="connsiteY9" fmla="*/ 419100 h 2832100"/>
                <a:gd name="connsiteX10" fmla="*/ 266700 w 4914900"/>
                <a:gd name="connsiteY10" fmla="*/ 457200 h 2832100"/>
                <a:gd name="connsiteX11" fmla="*/ 241300 w 4914900"/>
                <a:gd name="connsiteY11" fmla="*/ 584200 h 2832100"/>
                <a:gd name="connsiteX12" fmla="*/ 241300 w 4914900"/>
                <a:gd name="connsiteY12" fmla="*/ 965200 h 2832100"/>
                <a:gd name="connsiteX13" fmla="*/ 266700 w 4914900"/>
                <a:gd name="connsiteY13" fmla="*/ 1028700 h 2832100"/>
                <a:gd name="connsiteX14" fmla="*/ 330200 w 4914900"/>
                <a:gd name="connsiteY14" fmla="*/ 1155700 h 2832100"/>
                <a:gd name="connsiteX15" fmla="*/ 419100 w 4914900"/>
                <a:gd name="connsiteY15" fmla="*/ 1219200 h 2832100"/>
                <a:gd name="connsiteX16" fmla="*/ 457200 w 4914900"/>
                <a:gd name="connsiteY16" fmla="*/ 1270000 h 2832100"/>
                <a:gd name="connsiteX17" fmla="*/ 469900 w 4914900"/>
                <a:gd name="connsiteY17" fmla="*/ 1371600 h 2832100"/>
                <a:gd name="connsiteX18" fmla="*/ 635000 w 4914900"/>
                <a:gd name="connsiteY18" fmla="*/ 1676400 h 2832100"/>
                <a:gd name="connsiteX19" fmla="*/ 698500 w 4914900"/>
                <a:gd name="connsiteY19" fmla="*/ 1752600 h 2832100"/>
                <a:gd name="connsiteX20" fmla="*/ 901700 w 4914900"/>
                <a:gd name="connsiteY20" fmla="*/ 1917700 h 2832100"/>
                <a:gd name="connsiteX21" fmla="*/ 1003300 w 4914900"/>
                <a:gd name="connsiteY21" fmla="*/ 1968500 h 2832100"/>
                <a:gd name="connsiteX22" fmla="*/ 1092200 w 4914900"/>
                <a:gd name="connsiteY22" fmla="*/ 2019300 h 2832100"/>
                <a:gd name="connsiteX23" fmla="*/ 1409700 w 4914900"/>
                <a:gd name="connsiteY23" fmla="*/ 2082800 h 2832100"/>
                <a:gd name="connsiteX24" fmla="*/ 1714500 w 4914900"/>
                <a:gd name="connsiteY24" fmla="*/ 2070100 h 2832100"/>
                <a:gd name="connsiteX25" fmla="*/ 1752600 w 4914900"/>
                <a:gd name="connsiteY25" fmla="*/ 2057400 h 2832100"/>
                <a:gd name="connsiteX26" fmla="*/ 1790700 w 4914900"/>
                <a:gd name="connsiteY26" fmla="*/ 2120900 h 2832100"/>
                <a:gd name="connsiteX27" fmla="*/ 1866900 w 4914900"/>
                <a:gd name="connsiteY27" fmla="*/ 2222500 h 2832100"/>
                <a:gd name="connsiteX28" fmla="*/ 2273300 w 4914900"/>
                <a:gd name="connsiteY28" fmla="*/ 2552700 h 2832100"/>
                <a:gd name="connsiteX29" fmla="*/ 2438400 w 4914900"/>
                <a:gd name="connsiteY29" fmla="*/ 2641600 h 2832100"/>
                <a:gd name="connsiteX30" fmla="*/ 2590800 w 4914900"/>
                <a:gd name="connsiteY30" fmla="*/ 2679700 h 2832100"/>
                <a:gd name="connsiteX31" fmla="*/ 3162300 w 4914900"/>
                <a:gd name="connsiteY31" fmla="*/ 2730500 h 2832100"/>
                <a:gd name="connsiteX32" fmla="*/ 3873500 w 4914900"/>
                <a:gd name="connsiteY32" fmla="*/ 2603500 h 2832100"/>
                <a:gd name="connsiteX33" fmla="*/ 3937000 w 4914900"/>
                <a:gd name="connsiteY33" fmla="*/ 2565400 h 2832100"/>
                <a:gd name="connsiteX34" fmla="*/ 4025900 w 4914900"/>
                <a:gd name="connsiteY34" fmla="*/ 2476500 h 2832100"/>
                <a:gd name="connsiteX35" fmla="*/ 4064000 w 4914900"/>
                <a:gd name="connsiteY35" fmla="*/ 2540000 h 2832100"/>
                <a:gd name="connsiteX36" fmla="*/ 4114800 w 4914900"/>
                <a:gd name="connsiteY36" fmla="*/ 2590800 h 2832100"/>
                <a:gd name="connsiteX37" fmla="*/ 4165600 w 4914900"/>
                <a:gd name="connsiteY37" fmla="*/ 2654300 h 2832100"/>
                <a:gd name="connsiteX38" fmla="*/ 4203700 w 4914900"/>
                <a:gd name="connsiteY38" fmla="*/ 2679700 h 2832100"/>
                <a:gd name="connsiteX39" fmla="*/ 4292600 w 4914900"/>
                <a:gd name="connsiteY39" fmla="*/ 2730500 h 2832100"/>
                <a:gd name="connsiteX40" fmla="*/ 4368800 w 4914900"/>
                <a:gd name="connsiteY40" fmla="*/ 2768600 h 2832100"/>
                <a:gd name="connsiteX41" fmla="*/ 4610100 w 4914900"/>
                <a:gd name="connsiteY41" fmla="*/ 2832100 h 2832100"/>
                <a:gd name="connsiteX42" fmla="*/ 4826000 w 4914900"/>
                <a:gd name="connsiteY42" fmla="*/ 2806700 h 2832100"/>
                <a:gd name="connsiteX43" fmla="*/ 4914900 w 4914900"/>
                <a:gd name="connsiteY43" fmla="*/ 2768600 h 28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914900" h="2832100">
                  <a:moveTo>
                    <a:pt x="0" y="0"/>
                  </a:moveTo>
                  <a:cubicBezTo>
                    <a:pt x="8467" y="33867"/>
                    <a:pt x="16215" y="67921"/>
                    <a:pt x="25400" y="101600"/>
                  </a:cubicBezTo>
                  <a:cubicBezTo>
                    <a:pt x="28922" y="114515"/>
                    <a:pt x="30674" y="128561"/>
                    <a:pt x="38100" y="139700"/>
                  </a:cubicBezTo>
                  <a:cubicBezTo>
                    <a:pt x="48063" y="154644"/>
                    <a:pt x="65424" y="163432"/>
                    <a:pt x="76200" y="177800"/>
                  </a:cubicBezTo>
                  <a:cubicBezTo>
                    <a:pt x="91011" y="197547"/>
                    <a:pt x="98236" y="222558"/>
                    <a:pt x="114300" y="241300"/>
                  </a:cubicBezTo>
                  <a:cubicBezTo>
                    <a:pt x="124233" y="252889"/>
                    <a:pt x="139980" y="257828"/>
                    <a:pt x="152400" y="266700"/>
                  </a:cubicBezTo>
                  <a:cubicBezTo>
                    <a:pt x="165823" y="276288"/>
                    <a:pt x="221347" y="320223"/>
                    <a:pt x="241300" y="330200"/>
                  </a:cubicBezTo>
                  <a:cubicBezTo>
                    <a:pt x="253274" y="336187"/>
                    <a:pt x="266700" y="338667"/>
                    <a:pt x="279400" y="342900"/>
                  </a:cubicBezTo>
                  <a:cubicBezTo>
                    <a:pt x="287867" y="355600"/>
                    <a:pt x="304800" y="365736"/>
                    <a:pt x="304800" y="381000"/>
                  </a:cubicBezTo>
                  <a:cubicBezTo>
                    <a:pt x="304800" y="396264"/>
                    <a:pt x="286226" y="405448"/>
                    <a:pt x="279400" y="419100"/>
                  </a:cubicBezTo>
                  <a:cubicBezTo>
                    <a:pt x="273413" y="431074"/>
                    <a:pt x="269710" y="444156"/>
                    <a:pt x="266700" y="457200"/>
                  </a:cubicBezTo>
                  <a:cubicBezTo>
                    <a:pt x="256992" y="499266"/>
                    <a:pt x="249767" y="541867"/>
                    <a:pt x="241300" y="584200"/>
                  </a:cubicBezTo>
                  <a:cubicBezTo>
                    <a:pt x="231769" y="736696"/>
                    <a:pt x="217745" y="816020"/>
                    <a:pt x="241300" y="965200"/>
                  </a:cubicBezTo>
                  <a:cubicBezTo>
                    <a:pt x="244856" y="987718"/>
                    <a:pt x="257059" y="1008042"/>
                    <a:pt x="266700" y="1028700"/>
                  </a:cubicBezTo>
                  <a:cubicBezTo>
                    <a:pt x="286715" y="1071590"/>
                    <a:pt x="290819" y="1129446"/>
                    <a:pt x="330200" y="1155700"/>
                  </a:cubicBezTo>
                  <a:cubicBezTo>
                    <a:pt x="351833" y="1170122"/>
                    <a:pt x="403347" y="1203447"/>
                    <a:pt x="419100" y="1219200"/>
                  </a:cubicBezTo>
                  <a:cubicBezTo>
                    <a:pt x="434067" y="1234167"/>
                    <a:pt x="444500" y="1253067"/>
                    <a:pt x="457200" y="1270000"/>
                  </a:cubicBezTo>
                  <a:cubicBezTo>
                    <a:pt x="461433" y="1303867"/>
                    <a:pt x="460093" y="1338909"/>
                    <a:pt x="469900" y="1371600"/>
                  </a:cubicBezTo>
                  <a:cubicBezTo>
                    <a:pt x="502079" y="1478865"/>
                    <a:pt x="563671" y="1590806"/>
                    <a:pt x="635000" y="1676400"/>
                  </a:cubicBezTo>
                  <a:cubicBezTo>
                    <a:pt x="656167" y="1701800"/>
                    <a:pt x="673982" y="1730417"/>
                    <a:pt x="698500" y="1752600"/>
                  </a:cubicBezTo>
                  <a:cubicBezTo>
                    <a:pt x="763216" y="1811152"/>
                    <a:pt x="823641" y="1878671"/>
                    <a:pt x="901700" y="1917700"/>
                  </a:cubicBezTo>
                  <a:cubicBezTo>
                    <a:pt x="935567" y="1934633"/>
                    <a:pt x="969891" y="1950682"/>
                    <a:pt x="1003300" y="1968500"/>
                  </a:cubicBezTo>
                  <a:cubicBezTo>
                    <a:pt x="1033415" y="1984561"/>
                    <a:pt x="1059986" y="2008025"/>
                    <a:pt x="1092200" y="2019300"/>
                  </a:cubicBezTo>
                  <a:cubicBezTo>
                    <a:pt x="1167473" y="2045646"/>
                    <a:pt x="1329255" y="2069392"/>
                    <a:pt x="1409700" y="2082800"/>
                  </a:cubicBezTo>
                  <a:cubicBezTo>
                    <a:pt x="1511300" y="2078567"/>
                    <a:pt x="1613090" y="2077612"/>
                    <a:pt x="1714500" y="2070100"/>
                  </a:cubicBezTo>
                  <a:cubicBezTo>
                    <a:pt x="1727850" y="2069111"/>
                    <a:pt x="1741461" y="2049974"/>
                    <a:pt x="1752600" y="2057400"/>
                  </a:cubicBezTo>
                  <a:cubicBezTo>
                    <a:pt x="1773139" y="2071092"/>
                    <a:pt x="1777617" y="2099968"/>
                    <a:pt x="1790700" y="2120900"/>
                  </a:cubicBezTo>
                  <a:cubicBezTo>
                    <a:pt x="1812164" y="2155243"/>
                    <a:pt x="1840257" y="2193808"/>
                    <a:pt x="1866900" y="2222500"/>
                  </a:cubicBezTo>
                  <a:cubicBezTo>
                    <a:pt x="1982625" y="2347127"/>
                    <a:pt x="2127050" y="2473950"/>
                    <a:pt x="2273300" y="2552700"/>
                  </a:cubicBezTo>
                  <a:cubicBezTo>
                    <a:pt x="2328333" y="2582333"/>
                    <a:pt x="2380366" y="2618386"/>
                    <a:pt x="2438400" y="2641600"/>
                  </a:cubicBezTo>
                  <a:cubicBezTo>
                    <a:pt x="2487018" y="2661047"/>
                    <a:pt x="2539233" y="2670600"/>
                    <a:pt x="2590800" y="2679700"/>
                  </a:cubicBezTo>
                  <a:cubicBezTo>
                    <a:pt x="2853384" y="2726038"/>
                    <a:pt x="2893852" y="2718828"/>
                    <a:pt x="3162300" y="2730500"/>
                  </a:cubicBezTo>
                  <a:cubicBezTo>
                    <a:pt x="3695376" y="2672557"/>
                    <a:pt x="3595022" y="2752022"/>
                    <a:pt x="3873500" y="2603500"/>
                  </a:cubicBezTo>
                  <a:cubicBezTo>
                    <a:pt x="3895280" y="2591884"/>
                    <a:pt x="3915833" y="2578100"/>
                    <a:pt x="3937000" y="2565400"/>
                  </a:cubicBezTo>
                  <a:cubicBezTo>
                    <a:pt x="3942729" y="2555852"/>
                    <a:pt x="3985320" y="2459109"/>
                    <a:pt x="4025900" y="2476500"/>
                  </a:cubicBezTo>
                  <a:cubicBezTo>
                    <a:pt x="4048589" y="2486224"/>
                    <a:pt x="4048845" y="2520515"/>
                    <a:pt x="4064000" y="2540000"/>
                  </a:cubicBezTo>
                  <a:cubicBezTo>
                    <a:pt x="4078702" y="2558903"/>
                    <a:pt x="4098890" y="2572902"/>
                    <a:pt x="4114800" y="2590800"/>
                  </a:cubicBezTo>
                  <a:cubicBezTo>
                    <a:pt x="4132809" y="2611060"/>
                    <a:pt x="4146433" y="2635133"/>
                    <a:pt x="4165600" y="2654300"/>
                  </a:cubicBezTo>
                  <a:cubicBezTo>
                    <a:pt x="4176393" y="2665093"/>
                    <a:pt x="4190612" y="2671847"/>
                    <a:pt x="4203700" y="2679700"/>
                  </a:cubicBezTo>
                  <a:cubicBezTo>
                    <a:pt x="4232966" y="2697260"/>
                    <a:pt x="4262549" y="2714319"/>
                    <a:pt x="4292600" y="2730500"/>
                  </a:cubicBezTo>
                  <a:cubicBezTo>
                    <a:pt x="4317604" y="2743964"/>
                    <a:pt x="4341753" y="2759945"/>
                    <a:pt x="4368800" y="2768600"/>
                  </a:cubicBezTo>
                  <a:cubicBezTo>
                    <a:pt x="4448015" y="2793949"/>
                    <a:pt x="4610100" y="2832100"/>
                    <a:pt x="4610100" y="2832100"/>
                  </a:cubicBezTo>
                  <a:cubicBezTo>
                    <a:pt x="4682067" y="2823633"/>
                    <a:pt x="4755060" y="2821479"/>
                    <a:pt x="4826000" y="2806700"/>
                  </a:cubicBezTo>
                  <a:cubicBezTo>
                    <a:pt x="4857562" y="2800124"/>
                    <a:pt x="4914900" y="2768600"/>
                    <a:pt x="4914900" y="27686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</p:grpSp>
      <p:pic>
        <p:nvPicPr>
          <p:cNvPr id="5" name="圖片 4">
            <a:extLst>
              <a:ext uri="{FF2B5EF4-FFF2-40B4-BE49-F238E27FC236}">
                <a16:creationId xmlns:a16="http://schemas.microsoft.com/office/drawing/2014/main" id="{E0AD1364-495F-C3D0-6929-CB5475AB0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102" y="4368943"/>
            <a:ext cx="2542252" cy="2603218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698C106F-F268-09D8-6737-04D1F3FCB5B9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一：空汙</a:t>
            </a:r>
            <a:r>
              <a:rPr lang="en-US" altLang="zh-TW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嗅覺體驗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E5EC417-AE4F-FFD5-0D31-A993C7919319}"/>
              </a:ext>
            </a:extLst>
          </p:cNvPr>
          <p:cNvSpPr/>
          <p:nvPr/>
        </p:nvSpPr>
        <p:spPr>
          <a:xfrm>
            <a:off x="2669805" y="2238229"/>
            <a:ext cx="7035673" cy="797911"/>
          </a:xfrm>
          <a:prstGeom prst="rect">
            <a:avLst/>
          </a:prstGeom>
          <a:ln w="12700">
            <a:noFill/>
            <a:prstDash val="lgDash"/>
          </a:ln>
        </p:spPr>
        <p:txBody>
          <a:bodyPr wrap="square">
            <a:spAutoFit/>
          </a:bodyPr>
          <a:lstStyle/>
          <a:p>
            <a:pPr lvl="0">
              <a:lnSpc>
                <a:spcPts val="5500"/>
              </a:lnSpc>
              <a:defRPr/>
            </a:pPr>
            <a:r>
              <a:rPr lang="zh-TW" altLang="en-US" sz="6000" b="1" dirty="0">
                <a:effectLst>
                  <a:glow rad="76200">
                    <a:srgbClr val="FFE15D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減少「交通廢氣」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94670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36662529-7FBF-B795-61CD-33086EC21300}"/>
              </a:ext>
            </a:extLst>
          </p:cNvPr>
          <p:cNvSpPr/>
          <p:nvPr/>
        </p:nvSpPr>
        <p:spPr>
          <a:xfrm>
            <a:off x="9285262" y="2100650"/>
            <a:ext cx="2140158" cy="355874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 anchorCtr="0"/>
          <a:lstStyle/>
          <a:p>
            <a:pPr algn="ctr"/>
            <a:r>
              <a:rPr lang="zh-TW" altLang="en-US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走路</a:t>
            </a:r>
            <a:endParaRPr lang="en-US" altLang="zh-TW" sz="28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8DC086A6-68E3-1C70-7A7E-DA7513DBA023}"/>
              </a:ext>
            </a:extLst>
          </p:cNvPr>
          <p:cNvSpPr/>
          <p:nvPr/>
        </p:nvSpPr>
        <p:spPr>
          <a:xfrm>
            <a:off x="2874081" y="2100650"/>
            <a:ext cx="2140158" cy="355874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 anchorCtr="0"/>
          <a:lstStyle/>
          <a:p>
            <a:pPr algn="ctr"/>
            <a:r>
              <a:rPr lang="zh-TW" altLang="en-US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機車接送</a:t>
            </a:r>
            <a:endParaRPr lang="en-US" altLang="zh-TW" sz="28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ABB83D8E-91EC-98A3-2B87-91E969210D7F}"/>
              </a:ext>
            </a:extLst>
          </p:cNvPr>
          <p:cNvSpPr/>
          <p:nvPr/>
        </p:nvSpPr>
        <p:spPr>
          <a:xfrm>
            <a:off x="5019957" y="2100650"/>
            <a:ext cx="2140158" cy="355874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 anchorCtr="0"/>
          <a:lstStyle/>
          <a:p>
            <a:pPr algn="ctr"/>
            <a:r>
              <a:rPr lang="zh-TW" altLang="en-US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搭大眾運輸</a:t>
            </a:r>
            <a:endParaRPr lang="en-US" altLang="zh-TW" sz="28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16D5FB0A-B95D-3B80-4292-3CB5FFE9D35A}"/>
              </a:ext>
            </a:extLst>
          </p:cNvPr>
          <p:cNvSpPr/>
          <p:nvPr/>
        </p:nvSpPr>
        <p:spPr>
          <a:xfrm>
            <a:off x="7154397" y="2100650"/>
            <a:ext cx="2140158" cy="355874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 anchorCtr="0"/>
          <a:lstStyle/>
          <a:p>
            <a:pPr algn="ctr"/>
            <a:r>
              <a:rPr lang="zh-TW" altLang="en-US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騎自行車</a:t>
            </a:r>
            <a:endParaRPr lang="en-US" altLang="zh-TW" sz="28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119A3EBC-7916-F550-34FB-77AF6A918357}"/>
              </a:ext>
            </a:extLst>
          </p:cNvPr>
          <p:cNvSpPr/>
          <p:nvPr/>
        </p:nvSpPr>
        <p:spPr>
          <a:xfrm>
            <a:off x="733923" y="2100650"/>
            <a:ext cx="2140158" cy="355874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 anchorCtr="0"/>
          <a:lstStyle/>
          <a:p>
            <a:pPr algn="ctr"/>
            <a:r>
              <a:rPr lang="zh-TW" altLang="en-US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汽車接送</a:t>
            </a:r>
            <a:endParaRPr lang="en-US" altLang="zh-TW" sz="28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87250" y="3113488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D31180DD-6850-154D-949C-AD9557BF2514}"/>
              </a:ext>
            </a:extLst>
          </p:cNvPr>
          <p:cNvSpPr txBox="1"/>
          <p:nvPr/>
        </p:nvSpPr>
        <p:spPr>
          <a:xfrm>
            <a:off x="643106" y="965452"/>
            <a:ext cx="9191916" cy="690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請問大家上學的交通方式是什麼呢？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7EC19FA5-B497-5EC1-C213-3DB7FACC8758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發展活動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│活動二：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綠色運輸好自在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32DB2AB5-30AE-3A30-9A44-E4996D0A7E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61" y="3177729"/>
            <a:ext cx="1973488" cy="1036422"/>
          </a:xfrm>
          <a:prstGeom prst="rect">
            <a:avLst/>
          </a:prstGeom>
        </p:spPr>
      </p:pic>
      <p:sp>
        <p:nvSpPr>
          <p:cNvPr id="8" name="圓角矩形 15">
            <a:extLst>
              <a:ext uri="{FF2B5EF4-FFF2-40B4-BE49-F238E27FC236}">
                <a16:creationId xmlns:a16="http://schemas.microsoft.com/office/drawing/2014/main" id="{6EEF4FB7-86EF-3732-C164-2F7C9768B59C}"/>
              </a:ext>
            </a:extLst>
          </p:cNvPr>
          <p:cNvSpPr/>
          <p:nvPr/>
        </p:nvSpPr>
        <p:spPr>
          <a:xfrm>
            <a:off x="921696" y="4496834"/>
            <a:ext cx="1816482" cy="711563"/>
          </a:xfrm>
          <a:prstGeom prst="roundRect">
            <a:avLst/>
          </a:prstGeom>
          <a:solidFill>
            <a:srgbClr val="FFE15D"/>
          </a:solidFill>
          <a:ln>
            <a:solidFill>
              <a:srgbClr val="8558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人數：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0FA59949-7D9F-CC4F-B962-6B8CBED206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156" y="2789375"/>
            <a:ext cx="1379038" cy="1416310"/>
          </a:xfrm>
          <a:prstGeom prst="rect">
            <a:avLst/>
          </a:prstGeom>
          <a:noFill/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C703D1F7-5A67-4511-8663-B50F8CD863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725" y="3089447"/>
            <a:ext cx="2348473" cy="1037289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620660E7-596D-DE0F-768C-A28FB13A33B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96" y="2879612"/>
            <a:ext cx="1469702" cy="1334539"/>
          </a:xfrm>
          <a:prstGeom prst="rect">
            <a:avLst/>
          </a:prstGeom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FD736420-6E20-062D-E8FB-6AADF314DF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019074">
            <a:off x="9928312" y="2855885"/>
            <a:ext cx="907975" cy="1381991"/>
          </a:xfrm>
          <a:prstGeom prst="rect">
            <a:avLst/>
          </a:prstGeom>
        </p:spPr>
      </p:pic>
      <p:sp>
        <p:nvSpPr>
          <p:cNvPr id="29" name="圓角矩形 15">
            <a:extLst>
              <a:ext uri="{FF2B5EF4-FFF2-40B4-BE49-F238E27FC236}">
                <a16:creationId xmlns:a16="http://schemas.microsoft.com/office/drawing/2014/main" id="{BCA248F2-1F9C-8CEC-99DC-02066D6E3B7E}"/>
              </a:ext>
            </a:extLst>
          </p:cNvPr>
          <p:cNvSpPr/>
          <p:nvPr/>
        </p:nvSpPr>
        <p:spPr>
          <a:xfrm>
            <a:off x="3061854" y="4496834"/>
            <a:ext cx="1816482" cy="711563"/>
          </a:xfrm>
          <a:prstGeom prst="roundRect">
            <a:avLst/>
          </a:prstGeom>
          <a:solidFill>
            <a:srgbClr val="FFE15D"/>
          </a:solidFill>
          <a:ln>
            <a:solidFill>
              <a:srgbClr val="8558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人數：</a:t>
            </a:r>
          </a:p>
        </p:txBody>
      </p:sp>
      <p:sp>
        <p:nvSpPr>
          <p:cNvPr id="30" name="圓角矩形 15">
            <a:extLst>
              <a:ext uri="{FF2B5EF4-FFF2-40B4-BE49-F238E27FC236}">
                <a16:creationId xmlns:a16="http://schemas.microsoft.com/office/drawing/2014/main" id="{76BFB5EB-FE6D-4A50-4CCE-2CCF361CD1D1}"/>
              </a:ext>
            </a:extLst>
          </p:cNvPr>
          <p:cNvSpPr/>
          <p:nvPr/>
        </p:nvSpPr>
        <p:spPr>
          <a:xfrm>
            <a:off x="5150142" y="4496834"/>
            <a:ext cx="1816482" cy="711563"/>
          </a:xfrm>
          <a:prstGeom prst="roundRect">
            <a:avLst/>
          </a:prstGeom>
          <a:solidFill>
            <a:srgbClr val="FFE15D"/>
          </a:solidFill>
          <a:ln>
            <a:solidFill>
              <a:srgbClr val="8558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人數：</a:t>
            </a:r>
          </a:p>
        </p:txBody>
      </p:sp>
      <p:sp>
        <p:nvSpPr>
          <p:cNvPr id="31" name="圓角矩形 15">
            <a:extLst>
              <a:ext uri="{FF2B5EF4-FFF2-40B4-BE49-F238E27FC236}">
                <a16:creationId xmlns:a16="http://schemas.microsoft.com/office/drawing/2014/main" id="{979403ED-C69F-FBDC-11C9-5949750CF2FD}"/>
              </a:ext>
            </a:extLst>
          </p:cNvPr>
          <p:cNvSpPr/>
          <p:nvPr/>
        </p:nvSpPr>
        <p:spPr>
          <a:xfrm>
            <a:off x="7317209" y="4496834"/>
            <a:ext cx="1816482" cy="711563"/>
          </a:xfrm>
          <a:prstGeom prst="roundRect">
            <a:avLst/>
          </a:prstGeom>
          <a:solidFill>
            <a:srgbClr val="FFE15D"/>
          </a:solidFill>
          <a:ln>
            <a:solidFill>
              <a:srgbClr val="8558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人數：</a:t>
            </a:r>
          </a:p>
        </p:txBody>
      </p:sp>
      <p:sp>
        <p:nvSpPr>
          <p:cNvPr id="32" name="圓角矩形 15">
            <a:extLst>
              <a:ext uri="{FF2B5EF4-FFF2-40B4-BE49-F238E27FC236}">
                <a16:creationId xmlns:a16="http://schemas.microsoft.com/office/drawing/2014/main" id="{E3F756DB-1077-BB77-9F44-D4208CB15466}"/>
              </a:ext>
            </a:extLst>
          </p:cNvPr>
          <p:cNvSpPr/>
          <p:nvPr/>
        </p:nvSpPr>
        <p:spPr>
          <a:xfrm>
            <a:off x="9453797" y="4496833"/>
            <a:ext cx="1816482" cy="711563"/>
          </a:xfrm>
          <a:prstGeom prst="roundRect">
            <a:avLst/>
          </a:prstGeom>
          <a:solidFill>
            <a:srgbClr val="FFE15D"/>
          </a:solidFill>
          <a:ln>
            <a:solidFill>
              <a:srgbClr val="8558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人數：</a:t>
            </a:r>
          </a:p>
        </p:txBody>
      </p:sp>
    </p:spTree>
    <p:extLst>
      <p:ext uri="{BB962C8B-B14F-4D97-AF65-F5344CB8AC3E}">
        <p14:creationId xmlns:p14="http://schemas.microsoft.com/office/powerpoint/2010/main" val="1571173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387250" y="3113488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D31180DD-6850-154D-949C-AD9557BF2514}"/>
              </a:ext>
            </a:extLst>
          </p:cNvPr>
          <p:cNvSpPr txBox="1"/>
          <p:nvPr/>
        </p:nvSpPr>
        <p:spPr>
          <a:xfrm>
            <a:off x="807681" y="1013342"/>
            <a:ext cx="10535822" cy="1332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249EA4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上下學時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，學校周邊的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249EA4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交通狀況和一天中的其他時間是否有所不同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呢？你感受如何呢？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7EC19FA5-B497-5EC1-C213-3DB7FACC8758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發展活動│活動二：綠色運輸好自在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5FA57838-95BB-12AB-BFD9-94C75F62EF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092" y="3565884"/>
            <a:ext cx="2029633" cy="3390972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5E8DE95B-3EC8-214F-C899-40FB3EFD3F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1401" y="3904192"/>
            <a:ext cx="2079137" cy="3027950"/>
          </a:xfrm>
          <a:prstGeom prst="rect">
            <a:avLst/>
          </a:prstGeom>
        </p:spPr>
      </p:pic>
      <p:sp>
        <p:nvSpPr>
          <p:cNvPr id="16" name="文字方塊 15">
            <a:extLst>
              <a:ext uri="{FF2B5EF4-FFF2-40B4-BE49-F238E27FC236}">
                <a16:creationId xmlns:a16="http://schemas.microsoft.com/office/drawing/2014/main" id="{827ABEDC-B159-CE6A-8CD6-FAC8BC80F227}"/>
              </a:ext>
            </a:extLst>
          </p:cNvPr>
          <p:cNvSpPr txBox="1"/>
          <p:nvPr/>
        </p:nvSpPr>
        <p:spPr>
          <a:xfrm>
            <a:off x="807681" y="2756576"/>
            <a:ext cx="10203044" cy="1332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如何改善上下學，校園周邊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249EA4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道路壅塞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情況</a:t>
            </a:r>
            <a:r>
              <a:rPr lang="zh-TW" altLang="en-US" sz="4000" b="1" noProof="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，並能</a:t>
            </a:r>
            <a:r>
              <a:rPr lang="zh-TW" altLang="en-US" sz="4000" b="1" noProof="0" dirty="0">
                <a:solidFill>
                  <a:srgbClr val="249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減少空氣汙染</a:t>
            </a:r>
            <a:r>
              <a:rPr lang="zh-TW" altLang="en-US" sz="4000" b="1" noProof="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呢？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1409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574089" y="332896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98084B2-E79E-2D18-D0DD-B398329C639A}"/>
              </a:ext>
            </a:extLst>
          </p:cNvPr>
          <p:cNvSpPr/>
          <p:nvPr/>
        </p:nvSpPr>
        <p:spPr>
          <a:xfrm>
            <a:off x="2152088" y="721953"/>
            <a:ext cx="9540748" cy="590483"/>
          </a:xfrm>
          <a:prstGeom prst="rect">
            <a:avLst/>
          </a:prstGeom>
          <a:ln w="12700">
            <a:noFill/>
            <a:prstDash val="lgDash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其實我們擁有讓生活環境更加健康的選擇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-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「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LOHAS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」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E133D53-8184-FE0D-4F06-623F4480EE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60" y="537543"/>
            <a:ext cx="1774494" cy="1841803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D3515C0D-FC9C-9211-14C1-ABBCC5566884}"/>
              </a:ext>
            </a:extLst>
          </p:cNvPr>
          <p:cNvSpPr/>
          <p:nvPr/>
        </p:nvSpPr>
        <p:spPr>
          <a:xfrm>
            <a:off x="1574089" y="4428201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1FB616AA-E215-1C95-98BD-644B38390FB2}"/>
              </a:ext>
            </a:extLst>
          </p:cNvPr>
          <p:cNvGrpSpPr/>
          <p:nvPr/>
        </p:nvGrpSpPr>
        <p:grpSpPr>
          <a:xfrm>
            <a:off x="591449" y="2501486"/>
            <a:ext cx="11186209" cy="3615319"/>
            <a:chOff x="591449" y="2501486"/>
            <a:chExt cx="11186209" cy="3615319"/>
          </a:xfrm>
        </p:grpSpPr>
        <p:sp>
          <p:nvSpPr>
            <p:cNvPr id="17" name="矩形: 圓角 16">
              <a:extLst>
                <a:ext uri="{FF2B5EF4-FFF2-40B4-BE49-F238E27FC236}">
                  <a16:creationId xmlns:a16="http://schemas.microsoft.com/office/drawing/2014/main" id="{7E645942-BE73-9EE7-CD43-73361FCC70F3}"/>
                </a:ext>
              </a:extLst>
            </p:cNvPr>
            <p:cNvSpPr/>
            <p:nvPr/>
          </p:nvSpPr>
          <p:spPr>
            <a:xfrm>
              <a:off x="591449" y="2501486"/>
              <a:ext cx="11186209" cy="3615319"/>
            </a:xfrm>
            <a:prstGeom prst="round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 w="254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3" name="文字方塊 32">
              <a:extLst>
                <a:ext uri="{FF2B5EF4-FFF2-40B4-BE49-F238E27FC236}">
                  <a16:creationId xmlns:a16="http://schemas.microsoft.com/office/drawing/2014/main" id="{9CC95EF1-2443-FC80-3863-A21D5D9157E9}"/>
                </a:ext>
              </a:extLst>
            </p:cNvPr>
            <p:cNvSpPr txBox="1"/>
            <p:nvPr/>
          </p:nvSpPr>
          <p:spPr>
            <a:xfrm>
              <a:off x="3323965" y="2739298"/>
              <a:ext cx="5721176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zh-TW" altLang="en-US" sz="4400" b="1" dirty="0">
                  <a:solidFill>
                    <a:srgbClr val="249EA4"/>
                  </a:solidFill>
                  <a:effectLst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綠色運輸、友善環境</a:t>
              </a:r>
              <a:endPara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249EA4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4" name="文字方塊 33">
              <a:extLst>
                <a:ext uri="{FF2B5EF4-FFF2-40B4-BE49-F238E27FC236}">
                  <a16:creationId xmlns:a16="http://schemas.microsoft.com/office/drawing/2014/main" id="{68D7D668-EF67-B4EE-EDFC-C3D396F13F96}"/>
                </a:ext>
              </a:extLst>
            </p:cNvPr>
            <p:cNvSpPr txBox="1"/>
            <p:nvPr/>
          </p:nvSpPr>
          <p:spPr>
            <a:xfrm>
              <a:off x="1910595" y="3825647"/>
              <a:ext cx="8547915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zh-TW" altLang="en-US" sz="3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減少搭乘汽車、機車，</a:t>
              </a:r>
              <a:endPara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>
                <a:defRPr/>
              </a:pPr>
              <a:r>
                <a:rPr lang="zh-TW" altLang="en-US" sz="3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改以步行、騎乘自行車、</a:t>
              </a:r>
              <a:endPara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>
                <a:defRPr/>
              </a:pPr>
              <a:r>
                <a:rPr lang="zh-TW" altLang="en-US" sz="3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搭乘大眾運輸工具</a:t>
              </a:r>
              <a:r>
                <a:rPr lang="en-US" altLang="zh-TW" sz="3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3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火車、捷運、輕軌等</a:t>
              </a:r>
              <a:r>
                <a:rPr lang="en-US" altLang="zh-TW" sz="3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r>
                <a:rPr lang="zh-TW" altLang="en-US" sz="3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</a:t>
              </a:r>
            </a:p>
          </p:txBody>
        </p:sp>
      </p:grpSp>
      <p:sp>
        <p:nvSpPr>
          <p:cNvPr id="35" name="矩形 34">
            <a:extLst>
              <a:ext uri="{FF2B5EF4-FFF2-40B4-BE49-F238E27FC236}">
                <a16:creationId xmlns:a16="http://schemas.microsoft.com/office/drawing/2014/main" id="{61D9C4EA-784A-1314-EBF5-15235D62D1A0}"/>
              </a:ext>
            </a:extLst>
          </p:cNvPr>
          <p:cNvSpPr/>
          <p:nvPr/>
        </p:nvSpPr>
        <p:spPr>
          <a:xfrm>
            <a:off x="1574089" y="5532030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18FCF4FB-B1CD-5320-A272-9372C7359CAD}"/>
              </a:ext>
            </a:extLst>
          </p:cNvPr>
          <p:cNvGrpSpPr/>
          <p:nvPr/>
        </p:nvGrpSpPr>
        <p:grpSpPr>
          <a:xfrm>
            <a:off x="2130788" y="1265519"/>
            <a:ext cx="8874258" cy="954107"/>
            <a:chOff x="2130788" y="1265519"/>
            <a:chExt cx="8874258" cy="954107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25B51A80-92F5-0BEE-F8D8-4D289D443F7C}"/>
                </a:ext>
              </a:extLst>
            </p:cNvPr>
            <p:cNvSpPr/>
            <p:nvPr/>
          </p:nvSpPr>
          <p:spPr>
            <a:xfrm>
              <a:off x="4453537" y="2068228"/>
              <a:ext cx="4208549" cy="114712"/>
            </a:xfrm>
            <a:prstGeom prst="rect">
              <a:avLst/>
            </a:prstGeom>
            <a:solidFill>
              <a:srgbClr val="FFE15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2808B8C-1D0A-D541-CCC1-A73DFA3019F9}"/>
                </a:ext>
              </a:extLst>
            </p:cNvPr>
            <p:cNvSpPr/>
            <p:nvPr/>
          </p:nvSpPr>
          <p:spPr>
            <a:xfrm>
              <a:off x="3805882" y="1618735"/>
              <a:ext cx="6524368" cy="114712"/>
            </a:xfrm>
            <a:prstGeom prst="rect">
              <a:avLst/>
            </a:prstGeom>
            <a:solidFill>
              <a:srgbClr val="FFE15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" name="文字方塊 3">
              <a:extLst>
                <a:ext uri="{FF2B5EF4-FFF2-40B4-BE49-F238E27FC236}">
                  <a16:creationId xmlns:a16="http://schemas.microsoft.com/office/drawing/2014/main" id="{131B65B0-8187-FA3D-D33E-FAE82D1D5E5E}"/>
                </a:ext>
              </a:extLst>
            </p:cNvPr>
            <p:cNvSpPr txBox="1"/>
            <p:nvPr/>
          </p:nvSpPr>
          <p:spPr>
            <a:xfrm>
              <a:off x="2130788" y="1265519"/>
              <a:ext cx="887425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8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全名是「</a:t>
              </a:r>
              <a:r>
                <a:rPr lang="en-US" altLang="zh-TW" sz="28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Lifestyles of Health and Sustainability</a:t>
              </a:r>
              <a:r>
                <a:rPr lang="zh-TW" altLang="en-US" sz="28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」</a:t>
              </a:r>
              <a:endParaRPr lang="en-US" altLang="zh-TW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en-US" altLang="zh-TW" sz="28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28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健康且可持久的生活方式</a:t>
              </a:r>
              <a:r>
                <a:rPr lang="en-US" altLang="zh-TW" sz="28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zh-TW" altLang="en-US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FFE89C59-0091-A8D8-865E-EAE098EA4BE5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發展活動│活動二：綠色運輸好自在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1098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>
            <a:extLst>
              <a:ext uri="{FF2B5EF4-FFF2-40B4-BE49-F238E27FC236}">
                <a16:creationId xmlns:a16="http://schemas.microsoft.com/office/drawing/2014/main" id="{92FD4178-DD18-C66B-BFFC-D6801606B4B8}"/>
              </a:ext>
            </a:extLst>
          </p:cNvPr>
          <p:cNvGrpSpPr/>
          <p:nvPr/>
        </p:nvGrpSpPr>
        <p:grpSpPr>
          <a:xfrm>
            <a:off x="378478" y="2423735"/>
            <a:ext cx="5321340" cy="3353264"/>
            <a:chOff x="251557" y="2229929"/>
            <a:chExt cx="6008938" cy="3786557"/>
          </a:xfrm>
        </p:grpSpPr>
        <p:sp>
          <p:nvSpPr>
            <p:cNvPr id="12" name="文字方塊 11">
              <a:extLst>
                <a:ext uri="{FF2B5EF4-FFF2-40B4-BE49-F238E27FC236}">
                  <a16:creationId xmlns:a16="http://schemas.microsoft.com/office/drawing/2014/main" id="{00BEFE6C-D135-ACC0-6539-BF57B30CCC67}"/>
                </a:ext>
              </a:extLst>
            </p:cNvPr>
            <p:cNvSpPr txBox="1"/>
            <p:nvPr/>
          </p:nvSpPr>
          <p:spPr>
            <a:xfrm>
              <a:off x="251557" y="5602503"/>
              <a:ext cx="6008938" cy="41398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>
              <a:solidFill>
                <a:schemeClr val="tx1"/>
              </a:solidFill>
              <a:prstDash val="solid"/>
            </a:ln>
            <a:effectLst/>
          </p:spPr>
          <p:txBody>
            <a:bodyPr wrap="square" rtlCol="0" anchor="ctr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點選上方播放鈕播放影片</a:t>
              </a:r>
            </a:p>
          </p:txBody>
        </p:sp>
        <p:pic>
          <p:nvPicPr>
            <p:cNvPr id="3" name="圖片 2">
              <a:extLst>
                <a:ext uri="{FF2B5EF4-FFF2-40B4-BE49-F238E27FC236}">
                  <a16:creationId xmlns:a16="http://schemas.microsoft.com/office/drawing/2014/main" id="{C7BE6904-C065-0ACF-705D-A51F9B751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4809" y="2229929"/>
              <a:ext cx="5986800" cy="3367576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</p:grp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1C791AF8-24DC-5A0A-B7F0-757EB421E29E}"/>
              </a:ext>
            </a:extLst>
          </p:cNvPr>
          <p:cNvGrpSpPr/>
          <p:nvPr/>
        </p:nvGrpSpPr>
        <p:grpSpPr>
          <a:xfrm>
            <a:off x="3443470" y="429453"/>
            <a:ext cx="5321340" cy="1212311"/>
            <a:chOff x="2343711" y="429453"/>
            <a:chExt cx="5321340" cy="1212311"/>
          </a:xfrm>
        </p:grpSpPr>
        <p:grpSp>
          <p:nvGrpSpPr>
            <p:cNvPr id="29" name="群組 28">
              <a:extLst>
                <a:ext uri="{FF2B5EF4-FFF2-40B4-BE49-F238E27FC236}">
                  <a16:creationId xmlns:a16="http://schemas.microsoft.com/office/drawing/2014/main" id="{8E3362AE-8B85-3FB6-4305-CC7E95FABD3E}"/>
                </a:ext>
              </a:extLst>
            </p:cNvPr>
            <p:cNvGrpSpPr/>
            <p:nvPr/>
          </p:nvGrpSpPr>
          <p:grpSpPr>
            <a:xfrm>
              <a:off x="2343711" y="429453"/>
              <a:ext cx="5321340" cy="1212311"/>
              <a:chOff x="4005846" y="248433"/>
              <a:chExt cx="4075532" cy="1022895"/>
            </a:xfrm>
          </p:grpSpPr>
          <p:grpSp>
            <p:nvGrpSpPr>
              <p:cNvPr id="30" name="Group 10">
                <a:extLst>
                  <a:ext uri="{FF2B5EF4-FFF2-40B4-BE49-F238E27FC236}">
                    <a16:creationId xmlns:a16="http://schemas.microsoft.com/office/drawing/2014/main" id="{D21AEC2A-4B55-A780-942E-1696D1AF9390}"/>
                  </a:ext>
                </a:extLst>
              </p:cNvPr>
              <p:cNvGrpSpPr/>
              <p:nvPr/>
            </p:nvGrpSpPr>
            <p:grpSpPr>
              <a:xfrm>
                <a:off x="4110621" y="353208"/>
                <a:ext cx="3970757" cy="918120"/>
                <a:chOff x="0" y="-28575"/>
                <a:chExt cx="1045796" cy="241810"/>
              </a:xfrm>
            </p:grpSpPr>
            <p:sp>
              <p:nvSpPr>
                <p:cNvPr id="34" name="Freeform 11">
                  <a:extLst>
                    <a:ext uri="{FF2B5EF4-FFF2-40B4-BE49-F238E27FC236}">
                      <a16:creationId xmlns:a16="http://schemas.microsoft.com/office/drawing/2014/main" id="{DB64D22E-AAA0-2753-D2C1-D327D9A0F9EB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EE05C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35" name="TextBox 12">
                  <a:extLst>
                    <a:ext uri="{FF2B5EF4-FFF2-40B4-BE49-F238E27FC236}">
                      <a16:creationId xmlns:a16="http://schemas.microsoft.com/office/drawing/2014/main" id="{C14399AC-E209-B0E2-FB6B-50A593D31AA5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1" name="Group 13">
                <a:extLst>
                  <a:ext uri="{FF2B5EF4-FFF2-40B4-BE49-F238E27FC236}">
                    <a16:creationId xmlns:a16="http://schemas.microsoft.com/office/drawing/2014/main" id="{B36B4F2C-D2F9-5FC2-4A92-2D1D4C0FB7BC}"/>
                  </a:ext>
                </a:extLst>
              </p:cNvPr>
              <p:cNvGrpSpPr/>
              <p:nvPr/>
            </p:nvGrpSpPr>
            <p:grpSpPr>
              <a:xfrm>
                <a:off x="4005846" y="248433"/>
                <a:ext cx="3970757" cy="918120"/>
                <a:chOff x="0" y="-28575"/>
                <a:chExt cx="1045796" cy="241810"/>
              </a:xfrm>
            </p:grpSpPr>
            <p:sp>
              <p:nvSpPr>
                <p:cNvPr id="32" name="Freeform 14">
                  <a:extLst>
                    <a:ext uri="{FF2B5EF4-FFF2-40B4-BE49-F238E27FC236}">
                      <a16:creationId xmlns:a16="http://schemas.microsoft.com/office/drawing/2014/main" id="{52D4B7CC-3B31-5AF7-68D5-CD63E515BD5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33" name="TextBox 15">
                  <a:extLst>
                    <a:ext uri="{FF2B5EF4-FFF2-40B4-BE49-F238E27FC236}">
                      <a16:creationId xmlns:a16="http://schemas.microsoft.com/office/drawing/2014/main" id="{C2EAFD04-1256-D607-2AC1-DEF32E454FDA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36" name="文字方塊 35">
              <a:extLst>
                <a:ext uri="{FF2B5EF4-FFF2-40B4-BE49-F238E27FC236}">
                  <a16:creationId xmlns:a16="http://schemas.microsoft.com/office/drawing/2014/main" id="{4A82AED4-A073-E6B5-AB56-6FBB056ED716}"/>
                </a:ext>
              </a:extLst>
            </p:cNvPr>
            <p:cNvSpPr txBox="1"/>
            <p:nvPr/>
          </p:nvSpPr>
          <p:spPr>
            <a:xfrm>
              <a:off x="2343711" y="682216"/>
              <a:ext cx="518453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自行車樂活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LOHAS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grpSp>
        <p:nvGrpSpPr>
          <p:cNvPr id="7" name="群組 6">
            <a:extLst>
              <a:ext uri="{FF2B5EF4-FFF2-40B4-BE49-F238E27FC236}">
                <a16:creationId xmlns:a16="http://schemas.microsoft.com/office/drawing/2014/main" id="{5F51A739-B70F-AF4F-91F7-810A4DFBB097}"/>
              </a:ext>
            </a:extLst>
          </p:cNvPr>
          <p:cNvGrpSpPr/>
          <p:nvPr/>
        </p:nvGrpSpPr>
        <p:grpSpPr>
          <a:xfrm>
            <a:off x="2369434" y="3429000"/>
            <a:ext cx="1162178" cy="782691"/>
            <a:chOff x="3243094" y="5267994"/>
            <a:chExt cx="914400" cy="615820"/>
          </a:xfrm>
        </p:grpSpPr>
        <p:sp>
          <p:nvSpPr>
            <p:cNvPr id="10" name="Google Shape;94;p1">
              <a:hlinkClick r:id="rId4"/>
              <a:extLst>
                <a:ext uri="{FF2B5EF4-FFF2-40B4-BE49-F238E27FC236}">
                  <a16:creationId xmlns:a16="http://schemas.microsoft.com/office/drawing/2014/main" id="{4DD41664-2429-765F-37F9-9BF622DD077D}"/>
                </a:ext>
              </a:extLst>
            </p:cNvPr>
            <p:cNvSpPr/>
            <p:nvPr/>
          </p:nvSpPr>
          <p:spPr>
            <a:xfrm>
              <a:off x="3243094" y="5267994"/>
              <a:ext cx="914400" cy="615820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95;p1">
              <a:hlinkClick r:id="rId4"/>
              <a:extLst>
                <a:ext uri="{FF2B5EF4-FFF2-40B4-BE49-F238E27FC236}">
                  <a16:creationId xmlns:a16="http://schemas.microsoft.com/office/drawing/2014/main" id="{843E7515-D1F8-C290-4EEA-289E15644BB1}"/>
                </a:ext>
              </a:extLst>
            </p:cNvPr>
            <p:cNvSpPr/>
            <p:nvPr/>
          </p:nvSpPr>
          <p:spPr>
            <a:xfrm rot="5400000">
              <a:off x="3561200" y="5342638"/>
              <a:ext cx="410547" cy="46653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" name="文字方塊 5">
            <a:extLst>
              <a:ext uri="{FF2B5EF4-FFF2-40B4-BE49-F238E27FC236}">
                <a16:creationId xmlns:a16="http://schemas.microsoft.com/office/drawing/2014/main" id="{2D9B3D84-FD63-29AF-3730-45B37168710D}"/>
              </a:ext>
            </a:extLst>
          </p:cNvPr>
          <p:cNvSpPr txBox="1"/>
          <p:nvPr/>
        </p:nvSpPr>
        <p:spPr>
          <a:xfrm>
            <a:off x="5815035" y="2425546"/>
            <a:ext cx="598675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lvl="0" indent="-514350">
              <a:buFont typeface="+mj-lt"/>
              <a:buAutoNum type="arabicPeriod"/>
              <a:defRPr/>
            </a:pPr>
            <a:r>
              <a:rPr lang="zh-TW" altLang="en-US" sz="3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你們有去過影片中的這些景點或其他景點旅遊的經驗嗎？</a:t>
            </a:r>
            <a:endParaRPr lang="en-US" altLang="zh-TW" sz="30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42925" lvl="0">
              <a:defRPr/>
            </a:pPr>
            <a:r>
              <a:rPr lang="zh-TW" altLang="en-US" sz="3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是以</a:t>
            </a:r>
            <a:r>
              <a:rPr lang="zh-TW" altLang="en-US" sz="3000" b="1" dirty="0">
                <a:solidFill>
                  <a:srgbClr val="249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何種交通方式</a:t>
            </a:r>
            <a:r>
              <a:rPr lang="zh-TW" altLang="en-US" sz="3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進行旅遊呢？</a:t>
            </a:r>
            <a:endParaRPr kumimoji="0" lang="zh-TW" altLang="en-US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4AB1EF39-DAB6-27DF-C837-5F9A5667A48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5014" y="5005314"/>
            <a:ext cx="2371011" cy="1913447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9893408A-1295-54D7-2489-59E429BDD64B}"/>
              </a:ext>
            </a:extLst>
          </p:cNvPr>
          <p:cNvSpPr txBox="1"/>
          <p:nvPr/>
        </p:nvSpPr>
        <p:spPr>
          <a:xfrm>
            <a:off x="5815035" y="4081242"/>
            <a:ext cx="555318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lvl="0" indent="-514350">
              <a:buFont typeface="+mj-lt"/>
              <a:buAutoNum type="arabicPeriod" startAt="2"/>
              <a:defRPr/>
            </a:pPr>
            <a:r>
              <a:rPr lang="zh-TW" altLang="en-US" sz="3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影片中以</a:t>
            </a:r>
            <a:r>
              <a:rPr lang="zh-TW" altLang="en-US" sz="3000" b="1" dirty="0">
                <a:solidFill>
                  <a:srgbClr val="249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騎乘自行車</a:t>
            </a:r>
            <a:r>
              <a:rPr lang="zh-TW" altLang="en-US" sz="3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的方式</a:t>
            </a:r>
            <a:r>
              <a:rPr lang="zh-TW" altLang="en-US" sz="3000" b="1" dirty="0">
                <a:solidFill>
                  <a:srgbClr val="249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</a:t>
            </a:r>
            <a:r>
              <a:rPr lang="zh-TW" altLang="en-US" sz="3000" b="1" u="sng" dirty="0">
                <a:solidFill>
                  <a:srgbClr val="249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臺灣</a:t>
            </a:r>
            <a:r>
              <a:rPr lang="zh-TW" altLang="en-US" sz="3000" b="1" dirty="0">
                <a:solidFill>
                  <a:srgbClr val="249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觀光</a:t>
            </a:r>
            <a:r>
              <a:rPr lang="zh-TW" altLang="en-US" sz="3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，你們的想法是什麼呢？</a:t>
            </a:r>
            <a:endParaRPr kumimoji="0" lang="zh-TW" altLang="en-US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B6F1E815-3DDC-3561-1603-B77F89E7545D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：綠色運輸好自在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710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574089" y="332896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98084B2-E79E-2D18-D0DD-B398329C639A}"/>
              </a:ext>
            </a:extLst>
          </p:cNvPr>
          <p:cNvSpPr/>
          <p:nvPr/>
        </p:nvSpPr>
        <p:spPr>
          <a:xfrm>
            <a:off x="2000591" y="573704"/>
            <a:ext cx="9193684" cy="2410468"/>
          </a:xfrm>
          <a:prstGeom prst="rect">
            <a:avLst/>
          </a:prstGeom>
          <a:ln w="12700">
            <a:noFill/>
            <a:prstDash val="lgDash"/>
          </a:ln>
        </p:spPr>
        <p:txBody>
          <a:bodyPr wrap="square">
            <a:spAutoFit/>
          </a:bodyPr>
          <a:lstStyle/>
          <a:p>
            <a:pPr lvl="0">
              <a:lnSpc>
                <a:spcPts val="4600"/>
              </a:lnSpc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自行車是一種無污染的環保交通工具</a:t>
            </a: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36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lnSpc>
                <a:spcPts val="4600"/>
              </a:lnSpc>
              <a:defRPr/>
            </a:pP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能增加騎士的心肺耐力、鍛鍊肌力等，</a:t>
            </a:r>
            <a:endParaRPr lang="en-US" altLang="zh-TW" sz="36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lnSpc>
                <a:spcPts val="4600"/>
              </a:lnSpc>
              <a:defRPr/>
            </a:pP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現在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也</a:t>
            </a: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常舉辦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自行車比賽或活動，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lvl="0">
              <a:lnSpc>
                <a:spcPts val="4600"/>
              </a:lnSpc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但也有許多學生因為騎乘自行車而受傷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…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D3515C0D-FC9C-9211-14C1-ABBCC5566884}"/>
              </a:ext>
            </a:extLst>
          </p:cNvPr>
          <p:cNvSpPr/>
          <p:nvPr/>
        </p:nvSpPr>
        <p:spPr>
          <a:xfrm>
            <a:off x="1574089" y="4428201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61D9C4EA-784A-1314-EBF5-15235D62D1A0}"/>
              </a:ext>
            </a:extLst>
          </p:cNvPr>
          <p:cNvSpPr/>
          <p:nvPr/>
        </p:nvSpPr>
        <p:spPr>
          <a:xfrm>
            <a:off x="1574089" y="5532030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F3821BCA-26FD-6B2C-CD3B-7E45FF187EDB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</a:t>
            </a:r>
            <a:r>
              <a:rPr lang="zh-TW" altLang="en-US" sz="1200" noProof="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：樂活要安全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0431910C-8122-D346-BF2E-0E2D70749C98}"/>
              </a:ext>
            </a:extLst>
          </p:cNvPr>
          <p:cNvGrpSpPr/>
          <p:nvPr/>
        </p:nvGrpSpPr>
        <p:grpSpPr>
          <a:xfrm>
            <a:off x="88900" y="2540000"/>
            <a:ext cx="12014200" cy="2832100"/>
            <a:chOff x="88900" y="2540000"/>
            <a:chExt cx="12014200" cy="2832100"/>
          </a:xfrm>
        </p:grpSpPr>
        <p:sp>
          <p:nvSpPr>
            <p:cNvPr id="8" name="手繪多邊形: 圖案 7">
              <a:extLst>
                <a:ext uri="{FF2B5EF4-FFF2-40B4-BE49-F238E27FC236}">
                  <a16:creationId xmlns:a16="http://schemas.microsoft.com/office/drawing/2014/main" id="{AC9005B4-7320-8D1C-9347-DF129C7AA419}"/>
                </a:ext>
              </a:extLst>
            </p:cNvPr>
            <p:cNvSpPr/>
            <p:nvPr/>
          </p:nvSpPr>
          <p:spPr>
            <a:xfrm>
              <a:off x="88900" y="2540000"/>
              <a:ext cx="4914900" cy="2832100"/>
            </a:xfrm>
            <a:custGeom>
              <a:avLst/>
              <a:gdLst>
                <a:gd name="connsiteX0" fmla="*/ 0 w 4914900"/>
                <a:gd name="connsiteY0" fmla="*/ 0 h 2832100"/>
                <a:gd name="connsiteX1" fmla="*/ 25400 w 4914900"/>
                <a:gd name="connsiteY1" fmla="*/ 101600 h 2832100"/>
                <a:gd name="connsiteX2" fmla="*/ 38100 w 4914900"/>
                <a:gd name="connsiteY2" fmla="*/ 139700 h 2832100"/>
                <a:gd name="connsiteX3" fmla="*/ 76200 w 4914900"/>
                <a:gd name="connsiteY3" fmla="*/ 177800 h 2832100"/>
                <a:gd name="connsiteX4" fmla="*/ 114300 w 4914900"/>
                <a:gd name="connsiteY4" fmla="*/ 241300 h 2832100"/>
                <a:gd name="connsiteX5" fmla="*/ 152400 w 4914900"/>
                <a:gd name="connsiteY5" fmla="*/ 266700 h 2832100"/>
                <a:gd name="connsiteX6" fmla="*/ 241300 w 4914900"/>
                <a:gd name="connsiteY6" fmla="*/ 330200 h 2832100"/>
                <a:gd name="connsiteX7" fmla="*/ 279400 w 4914900"/>
                <a:gd name="connsiteY7" fmla="*/ 342900 h 2832100"/>
                <a:gd name="connsiteX8" fmla="*/ 304800 w 4914900"/>
                <a:gd name="connsiteY8" fmla="*/ 381000 h 2832100"/>
                <a:gd name="connsiteX9" fmla="*/ 279400 w 4914900"/>
                <a:gd name="connsiteY9" fmla="*/ 419100 h 2832100"/>
                <a:gd name="connsiteX10" fmla="*/ 266700 w 4914900"/>
                <a:gd name="connsiteY10" fmla="*/ 457200 h 2832100"/>
                <a:gd name="connsiteX11" fmla="*/ 241300 w 4914900"/>
                <a:gd name="connsiteY11" fmla="*/ 584200 h 2832100"/>
                <a:gd name="connsiteX12" fmla="*/ 241300 w 4914900"/>
                <a:gd name="connsiteY12" fmla="*/ 965200 h 2832100"/>
                <a:gd name="connsiteX13" fmla="*/ 266700 w 4914900"/>
                <a:gd name="connsiteY13" fmla="*/ 1028700 h 2832100"/>
                <a:gd name="connsiteX14" fmla="*/ 330200 w 4914900"/>
                <a:gd name="connsiteY14" fmla="*/ 1155700 h 2832100"/>
                <a:gd name="connsiteX15" fmla="*/ 419100 w 4914900"/>
                <a:gd name="connsiteY15" fmla="*/ 1219200 h 2832100"/>
                <a:gd name="connsiteX16" fmla="*/ 457200 w 4914900"/>
                <a:gd name="connsiteY16" fmla="*/ 1270000 h 2832100"/>
                <a:gd name="connsiteX17" fmla="*/ 469900 w 4914900"/>
                <a:gd name="connsiteY17" fmla="*/ 1371600 h 2832100"/>
                <a:gd name="connsiteX18" fmla="*/ 635000 w 4914900"/>
                <a:gd name="connsiteY18" fmla="*/ 1676400 h 2832100"/>
                <a:gd name="connsiteX19" fmla="*/ 698500 w 4914900"/>
                <a:gd name="connsiteY19" fmla="*/ 1752600 h 2832100"/>
                <a:gd name="connsiteX20" fmla="*/ 901700 w 4914900"/>
                <a:gd name="connsiteY20" fmla="*/ 1917700 h 2832100"/>
                <a:gd name="connsiteX21" fmla="*/ 1003300 w 4914900"/>
                <a:gd name="connsiteY21" fmla="*/ 1968500 h 2832100"/>
                <a:gd name="connsiteX22" fmla="*/ 1092200 w 4914900"/>
                <a:gd name="connsiteY22" fmla="*/ 2019300 h 2832100"/>
                <a:gd name="connsiteX23" fmla="*/ 1409700 w 4914900"/>
                <a:gd name="connsiteY23" fmla="*/ 2082800 h 2832100"/>
                <a:gd name="connsiteX24" fmla="*/ 1714500 w 4914900"/>
                <a:gd name="connsiteY24" fmla="*/ 2070100 h 2832100"/>
                <a:gd name="connsiteX25" fmla="*/ 1752600 w 4914900"/>
                <a:gd name="connsiteY25" fmla="*/ 2057400 h 2832100"/>
                <a:gd name="connsiteX26" fmla="*/ 1790700 w 4914900"/>
                <a:gd name="connsiteY26" fmla="*/ 2120900 h 2832100"/>
                <a:gd name="connsiteX27" fmla="*/ 1866900 w 4914900"/>
                <a:gd name="connsiteY27" fmla="*/ 2222500 h 2832100"/>
                <a:gd name="connsiteX28" fmla="*/ 2273300 w 4914900"/>
                <a:gd name="connsiteY28" fmla="*/ 2552700 h 2832100"/>
                <a:gd name="connsiteX29" fmla="*/ 2438400 w 4914900"/>
                <a:gd name="connsiteY29" fmla="*/ 2641600 h 2832100"/>
                <a:gd name="connsiteX30" fmla="*/ 2590800 w 4914900"/>
                <a:gd name="connsiteY30" fmla="*/ 2679700 h 2832100"/>
                <a:gd name="connsiteX31" fmla="*/ 3162300 w 4914900"/>
                <a:gd name="connsiteY31" fmla="*/ 2730500 h 2832100"/>
                <a:gd name="connsiteX32" fmla="*/ 3873500 w 4914900"/>
                <a:gd name="connsiteY32" fmla="*/ 2603500 h 2832100"/>
                <a:gd name="connsiteX33" fmla="*/ 3937000 w 4914900"/>
                <a:gd name="connsiteY33" fmla="*/ 2565400 h 2832100"/>
                <a:gd name="connsiteX34" fmla="*/ 4025900 w 4914900"/>
                <a:gd name="connsiteY34" fmla="*/ 2476500 h 2832100"/>
                <a:gd name="connsiteX35" fmla="*/ 4064000 w 4914900"/>
                <a:gd name="connsiteY35" fmla="*/ 2540000 h 2832100"/>
                <a:gd name="connsiteX36" fmla="*/ 4114800 w 4914900"/>
                <a:gd name="connsiteY36" fmla="*/ 2590800 h 2832100"/>
                <a:gd name="connsiteX37" fmla="*/ 4165600 w 4914900"/>
                <a:gd name="connsiteY37" fmla="*/ 2654300 h 2832100"/>
                <a:gd name="connsiteX38" fmla="*/ 4203700 w 4914900"/>
                <a:gd name="connsiteY38" fmla="*/ 2679700 h 2832100"/>
                <a:gd name="connsiteX39" fmla="*/ 4292600 w 4914900"/>
                <a:gd name="connsiteY39" fmla="*/ 2730500 h 2832100"/>
                <a:gd name="connsiteX40" fmla="*/ 4368800 w 4914900"/>
                <a:gd name="connsiteY40" fmla="*/ 2768600 h 2832100"/>
                <a:gd name="connsiteX41" fmla="*/ 4610100 w 4914900"/>
                <a:gd name="connsiteY41" fmla="*/ 2832100 h 2832100"/>
                <a:gd name="connsiteX42" fmla="*/ 4826000 w 4914900"/>
                <a:gd name="connsiteY42" fmla="*/ 2806700 h 2832100"/>
                <a:gd name="connsiteX43" fmla="*/ 4914900 w 4914900"/>
                <a:gd name="connsiteY43" fmla="*/ 2768600 h 28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914900" h="2832100">
                  <a:moveTo>
                    <a:pt x="0" y="0"/>
                  </a:moveTo>
                  <a:cubicBezTo>
                    <a:pt x="8467" y="33867"/>
                    <a:pt x="16215" y="67921"/>
                    <a:pt x="25400" y="101600"/>
                  </a:cubicBezTo>
                  <a:cubicBezTo>
                    <a:pt x="28922" y="114515"/>
                    <a:pt x="30674" y="128561"/>
                    <a:pt x="38100" y="139700"/>
                  </a:cubicBezTo>
                  <a:cubicBezTo>
                    <a:pt x="48063" y="154644"/>
                    <a:pt x="65424" y="163432"/>
                    <a:pt x="76200" y="177800"/>
                  </a:cubicBezTo>
                  <a:cubicBezTo>
                    <a:pt x="91011" y="197547"/>
                    <a:pt x="98236" y="222558"/>
                    <a:pt x="114300" y="241300"/>
                  </a:cubicBezTo>
                  <a:cubicBezTo>
                    <a:pt x="124233" y="252889"/>
                    <a:pt x="139980" y="257828"/>
                    <a:pt x="152400" y="266700"/>
                  </a:cubicBezTo>
                  <a:cubicBezTo>
                    <a:pt x="165823" y="276288"/>
                    <a:pt x="221347" y="320223"/>
                    <a:pt x="241300" y="330200"/>
                  </a:cubicBezTo>
                  <a:cubicBezTo>
                    <a:pt x="253274" y="336187"/>
                    <a:pt x="266700" y="338667"/>
                    <a:pt x="279400" y="342900"/>
                  </a:cubicBezTo>
                  <a:cubicBezTo>
                    <a:pt x="287867" y="355600"/>
                    <a:pt x="304800" y="365736"/>
                    <a:pt x="304800" y="381000"/>
                  </a:cubicBezTo>
                  <a:cubicBezTo>
                    <a:pt x="304800" y="396264"/>
                    <a:pt x="286226" y="405448"/>
                    <a:pt x="279400" y="419100"/>
                  </a:cubicBezTo>
                  <a:cubicBezTo>
                    <a:pt x="273413" y="431074"/>
                    <a:pt x="269710" y="444156"/>
                    <a:pt x="266700" y="457200"/>
                  </a:cubicBezTo>
                  <a:cubicBezTo>
                    <a:pt x="256992" y="499266"/>
                    <a:pt x="249767" y="541867"/>
                    <a:pt x="241300" y="584200"/>
                  </a:cubicBezTo>
                  <a:cubicBezTo>
                    <a:pt x="231769" y="736696"/>
                    <a:pt x="217745" y="816020"/>
                    <a:pt x="241300" y="965200"/>
                  </a:cubicBezTo>
                  <a:cubicBezTo>
                    <a:pt x="244856" y="987718"/>
                    <a:pt x="257059" y="1008042"/>
                    <a:pt x="266700" y="1028700"/>
                  </a:cubicBezTo>
                  <a:cubicBezTo>
                    <a:pt x="286715" y="1071590"/>
                    <a:pt x="290819" y="1129446"/>
                    <a:pt x="330200" y="1155700"/>
                  </a:cubicBezTo>
                  <a:cubicBezTo>
                    <a:pt x="351833" y="1170122"/>
                    <a:pt x="403347" y="1203447"/>
                    <a:pt x="419100" y="1219200"/>
                  </a:cubicBezTo>
                  <a:cubicBezTo>
                    <a:pt x="434067" y="1234167"/>
                    <a:pt x="444500" y="1253067"/>
                    <a:pt x="457200" y="1270000"/>
                  </a:cubicBezTo>
                  <a:cubicBezTo>
                    <a:pt x="461433" y="1303867"/>
                    <a:pt x="460093" y="1338909"/>
                    <a:pt x="469900" y="1371600"/>
                  </a:cubicBezTo>
                  <a:cubicBezTo>
                    <a:pt x="502079" y="1478865"/>
                    <a:pt x="563671" y="1590806"/>
                    <a:pt x="635000" y="1676400"/>
                  </a:cubicBezTo>
                  <a:cubicBezTo>
                    <a:pt x="656167" y="1701800"/>
                    <a:pt x="673982" y="1730417"/>
                    <a:pt x="698500" y="1752600"/>
                  </a:cubicBezTo>
                  <a:cubicBezTo>
                    <a:pt x="763216" y="1811152"/>
                    <a:pt x="823641" y="1878671"/>
                    <a:pt x="901700" y="1917700"/>
                  </a:cubicBezTo>
                  <a:cubicBezTo>
                    <a:pt x="935567" y="1934633"/>
                    <a:pt x="969891" y="1950682"/>
                    <a:pt x="1003300" y="1968500"/>
                  </a:cubicBezTo>
                  <a:cubicBezTo>
                    <a:pt x="1033415" y="1984561"/>
                    <a:pt x="1059986" y="2008025"/>
                    <a:pt x="1092200" y="2019300"/>
                  </a:cubicBezTo>
                  <a:cubicBezTo>
                    <a:pt x="1167473" y="2045646"/>
                    <a:pt x="1329255" y="2069392"/>
                    <a:pt x="1409700" y="2082800"/>
                  </a:cubicBezTo>
                  <a:cubicBezTo>
                    <a:pt x="1511300" y="2078567"/>
                    <a:pt x="1613090" y="2077612"/>
                    <a:pt x="1714500" y="2070100"/>
                  </a:cubicBezTo>
                  <a:cubicBezTo>
                    <a:pt x="1727850" y="2069111"/>
                    <a:pt x="1741461" y="2049974"/>
                    <a:pt x="1752600" y="2057400"/>
                  </a:cubicBezTo>
                  <a:cubicBezTo>
                    <a:pt x="1773139" y="2071092"/>
                    <a:pt x="1777617" y="2099968"/>
                    <a:pt x="1790700" y="2120900"/>
                  </a:cubicBezTo>
                  <a:cubicBezTo>
                    <a:pt x="1812164" y="2155243"/>
                    <a:pt x="1840257" y="2193808"/>
                    <a:pt x="1866900" y="2222500"/>
                  </a:cubicBezTo>
                  <a:cubicBezTo>
                    <a:pt x="1982625" y="2347127"/>
                    <a:pt x="2127050" y="2473950"/>
                    <a:pt x="2273300" y="2552700"/>
                  </a:cubicBezTo>
                  <a:cubicBezTo>
                    <a:pt x="2328333" y="2582333"/>
                    <a:pt x="2380366" y="2618386"/>
                    <a:pt x="2438400" y="2641600"/>
                  </a:cubicBezTo>
                  <a:cubicBezTo>
                    <a:pt x="2487018" y="2661047"/>
                    <a:pt x="2539233" y="2670600"/>
                    <a:pt x="2590800" y="2679700"/>
                  </a:cubicBezTo>
                  <a:cubicBezTo>
                    <a:pt x="2853384" y="2726038"/>
                    <a:pt x="2893852" y="2718828"/>
                    <a:pt x="3162300" y="2730500"/>
                  </a:cubicBezTo>
                  <a:cubicBezTo>
                    <a:pt x="3695376" y="2672557"/>
                    <a:pt x="3595022" y="2752022"/>
                    <a:pt x="3873500" y="2603500"/>
                  </a:cubicBezTo>
                  <a:cubicBezTo>
                    <a:pt x="3895280" y="2591884"/>
                    <a:pt x="3915833" y="2578100"/>
                    <a:pt x="3937000" y="2565400"/>
                  </a:cubicBezTo>
                  <a:cubicBezTo>
                    <a:pt x="3942729" y="2555852"/>
                    <a:pt x="3985320" y="2459109"/>
                    <a:pt x="4025900" y="2476500"/>
                  </a:cubicBezTo>
                  <a:cubicBezTo>
                    <a:pt x="4048589" y="2486224"/>
                    <a:pt x="4048845" y="2520515"/>
                    <a:pt x="4064000" y="2540000"/>
                  </a:cubicBezTo>
                  <a:cubicBezTo>
                    <a:pt x="4078702" y="2558903"/>
                    <a:pt x="4098890" y="2572902"/>
                    <a:pt x="4114800" y="2590800"/>
                  </a:cubicBezTo>
                  <a:cubicBezTo>
                    <a:pt x="4132809" y="2611060"/>
                    <a:pt x="4146433" y="2635133"/>
                    <a:pt x="4165600" y="2654300"/>
                  </a:cubicBezTo>
                  <a:cubicBezTo>
                    <a:pt x="4176393" y="2665093"/>
                    <a:pt x="4190612" y="2671847"/>
                    <a:pt x="4203700" y="2679700"/>
                  </a:cubicBezTo>
                  <a:cubicBezTo>
                    <a:pt x="4232966" y="2697260"/>
                    <a:pt x="4262549" y="2714319"/>
                    <a:pt x="4292600" y="2730500"/>
                  </a:cubicBezTo>
                  <a:cubicBezTo>
                    <a:pt x="4317604" y="2743964"/>
                    <a:pt x="4341753" y="2759945"/>
                    <a:pt x="4368800" y="2768600"/>
                  </a:cubicBezTo>
                  <a:cubicBezTo>
                    <a:pt x="4448015" y="2793949"/>
                    <a:pt x="4610100" y="2832100"/>
                    <a:pt x="4610100" y="2832100"/>
                  </a:cubicBezTo>
                  <a:cubicBezTo>
                    <a:pt x="4682067" y="2823633"/>
                    <a:pt x="4755060" y="2821479"/>
                    <a:pt x="4826000" y="2806700"/>
                  </a:cubicBezTo>
                  <a:cubicBezTo>
                    <a:pt x="4857562" y="2800124"/>
                    <a:pt x="4914900" y="2768600"/>
                    <a:pt x="4914900" y="27686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手繪多邊形: 圖案 12">
              <a:extLst>
                <a:ext uri="{FF2B5EF4-FFF2-40B4-BE49-F238E27FC236}">
                  <a16:creationId xmlns:a16="http://schemas.microsoft.com/office/drawing/2014/main" id="{0CA1DE27-9BCB-82EF-ACFA-7963C8028A69}"/>
                </a:ext>
              </a:extLst>
            </p:cNvPr>
            <p:cNvSpPr/>
            <p:nvPr/>
          </p:nvSpPr>
          <p:spPr>
            <a:xfrm flipH="1">
              <a:off x="6997702" y="2540000"/>
              <a:ext cx="5105398" cy="2832100"/>
            </a:xfrm>
            <a:custGeom>
              <a:avLst/>
              <a:gdLst>
                <a:gd name="connsiteX0" fmla="*/ 0 w 4914900"/>
                <a:gd name="connsiteY0" fmla="*/ 0 h 2832100"/>
                <a:gd name="connsiteX1" fmla="*/ 25400 w 4914900"/>
                <a:gd name="connsiteY1" fmla="*/ 101600 h 2832100"/>
                <a:gd name="connsiteX2" fmla="*/ 38100 w 4914900"/>
                <a:gd name="connsiteY2" fmla="*/ 139700 h 2832100"/>
                <a:gd name="connsiteX3" fmla="*/ 76200 w 4914900"/>
                <a:gd name="connsiteY3" fmla="*/ 177800 h 2832100"/>
                <a:gd name="connsiteX4" fmla="*/ 114300 w 4914900"/>
                <a:gd name="connsiteY4" fmla="*/ 241300 h 2832100"/>
                <a:gd name="connsiteX5" fmla="*/ 152400 w 4914900"/>
                <a:gd name="connsiteY5" fmla="*/ 266700 h 2832100"/>
                <a:gd name="connsiteX6" fmla="*/ 241300 w 4914900"/>
                <a:gd name="connsiteY6" fmla="*/ 330200 h 2832100"/>
                <a:gd name="connsiteX7" fmla="*/ 279400 w 4914900"/>
                <a:gd name="connsiteY7" fmla="*/ 342900 h 2832100"/>
                <a:gd name="connsiteX8" fmla="*/ 304800 w 4914900"/>
                <a:gd name="connsiteY8" fmla="*/ 381000 h 2832100"/>
                <a:gd name="connsiteX9" fmla="*/ 279400 w 4914900"/>
                <a:gd name="connsiteY9" fmla="*/ 419100 h 2832100"/>
                <a:gd name="connsiteX10" fmla="*/ 266700 w 4914900"/>
                <a:gd name="connsiteY10" fmla="*/ 457200 h 2832100"/>
                <a:gd name="connsiteX11" fmla="*/ 241300 w 4914900"/>
                <a:gd name="connsiteY11" fmla="*/ 584200 h 2832100"/>
                <a:gd name="connsiteX12" fmla="*/ 241300 w 4914900"/>
                <a:gd name="connsiteY12" fmla="*/ 965200 h 2832100"/>
                <a:gd name="connsiteX13" fmla="*/ 266700 w 4914900"/>
                <a:gd name="connsiteY13" fmla="*/ 1028700 h 2832100"/>
                <a:gd name="connsiteX14" fmla="*/ 330200 w 4914900"/>
                <a:gd name="connsiteY14" fmla="*/ 1155700 h 2832100"/>
                <a:gd name="connsiteX15" fmla="*/ 419100 w 4914900"/>
                <a:gd name="connsiteY15" fmla="*/ 1219200 h 2832100"/>
                <a:gd name="connsiteX16" fmla="*/ 457200 w 4914900"/>
                <a:gd name="connsiteY16" fmla="*/ 1270000 h 2832100"/>
                <a:gd name="connsiteX17" fmla="*/ 469900 w 4914900"/>
                <a:gd name="connsiteY17" fmla="*/ 1371600 h 2832100"/>
                <a:gd name="connsiteX18" fmla="*/ 635000 w 4914900"/>
                <a:gd name="connsiteY18" fmla="*/ 1676400 h 2832100"/>
                <a:gd name="connsiteX19" fmla="*/ 698500 w 4914900"/>
                <a:gd name="connsiteY19" fmla="*/ 1752600 h 2832100"/>
                <a:gd name="connsiteX20" fmla="*/ 901700 w 4914900"/>
                <a:gd name="connsiteY20" fmla="*/ 1917700 h 2832100"/>
                <a:gd name="connsiteX21" fmla="*/ 1003300 w 4914900"/>
                <a:gd name="connsiteY21" fmla="*/ 1968500 h 2832100"/>
                <a:gd name="connsiteX22" fmla="*/ 1092200 w 4914900"/>
                <a:gd name="connsiteY22" fmla="*/ 2019300 h 2832100"/>
                <a:gd name="connsiteX23" fmla="*/ 1409700 w 4914900"/>
                <a:gd name="connsiteY23" fmla="*/ 2082800 h 2832100"/>
                <a:gd name="connsiteX24" fmla="*/ 1714500 w 4914900"/>
                <a:gd name="connsiteY24" fmla="*/ 2070100 h 2832100"/>
                <a:gd name="connsiteX25" fmla="*/ 1752600 w 4914900"/>
                <a:gd name="connsiteY25" fmla="*/ 2057400 h 2832100"/>
                <a:gd name="connsiteX26" fmla="*/ 1790700 w 4914900"/>
                <a:gd name="connsiteY26" fmla="*/ 2120900 h 2832100"/>
                <a:gd name="connsiteX27" fmla="*/ 1866900 w 4914900"/>
                <a:gd name="connsiteY27" fmla="*/ 2222500 h 2832100"/>
                <a:gd name="connsiteX28" fmla="*/ 2273300 w 4914900"/>
                <a:gd name="connsiteY28" fmla="*/ 2552700 h 2832100"/>
                <a:gd name="connsiteX29" fmla="*/ 2438400 w 4914900"/>
                <a:gd name="connsiteY29" fmla="*/ 2641600 h 2832100"/>
                <a:gd name="connsiteX30" fmla="*/ 2590800 w 4914900"/>
                <a:gd name="connsiteY30" fmla="*/ 2679700 h 2832100"/>
                <a:gd name="connsiteX31" fmla="*/ 3162300 w 4914900"/>
                <a:gd name="connsiteY31" fmla="*/ 2730500 h 2832100"/>
                <a:gd name="connsiteX32" fmla="*/ 3873500 w 4914900"/>
                <a:gd name="connsiteY32" fmla="*/ 2603500 h 2832100"/>
                <a:gd name="connsiteX33" fmla="*/ 3937000 w 4914900"/>
                <a:gd name="connsiteY33" fmla="*/ 2565400 h 2832100"/>
                <a:gd name="connsiteX34" fmla="*/ 4025900 w 4914900"/>
                <a:gd name="connsiteY34" fmla="*/ 2476500 h 2832100"/>
                <a:gd name="connsiteX35" fmla="*/ 4064000 w 4914900"/>
                <a:gd name="connsiteY35" fmla="*/ 2540000 h 2832100"/>
                <a:gd name="connsiteX36" fmla="*/ 4114800 w 4914900"/>
                <a:gd name="connsiteY36" fmla="*/ 2590800 h 2832100"/>
                <a:gd name="connsiteX37" fmla="*/ 4165600 w 4914900"/>
                <a:gd name="connsiteY37" fmla="*/ 2654300 h 2832100"/>
                <a:gd name="connsiteX38" fmla="*/ 4203700 w 4914900"/>
                <a:gd name="connsiteY38" fmla="*/ 2679700 h 2832100"/>
                <a:gd name="connsiteX39" fmla="*/ 4292600 w 4914900"/>
                <a:gd name="connsiteY39" fmla="*/ 2730500 h 2832100"/>
                <a:gd name="connsiteX40" fmla="*/ 4368800 w 4914900"/>
                <a:gd name="connsiteY40" fmla="*/ 2768600 h 2832100"/>
                <a:gd name="connsiteX41" fmla="*/ 4610100 w 4914900"/>
                <a:gd name="connsiteY41" fmla="*/ 2832100 h 2832100"/>
                <a:gd name="connsiteX42" fmla="*/ 4826000 w 4914900"/>
                <a:gd name="connsiteY42" fmla="*/ 2806700 h 2832100"/>
                <a:gd name="connsiteX43" fmla="*/ 4914900 w 4914900"/>
                <a:gd name="connsiteY43" fmla="*/ 2768600 h 28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914900" h="2832100">
                  <a:moveTo>
                    <a:pt x="0" y="0"/>
                  </a:moveTo>
                  <a:cubicBezTo>
                    <a:pt x="8467" y="33867"/>
                    <a:pt x="16215" y="67921"/>
                    <a:pt x="25400" y="101600"/>
                  </a:cubicBezTo>
                  <a:cubicBezTo>
                    <a:pt x="28922" y="114515"/>
                    <a:pt x="30674" y="128561"/>
                    <a:pt x="38100" y="139700"/>
                  </a:cubicBezTo>
                  <a:cubicBezTo>
                    <a:pt x="48063" y="154644"/>
                    <a:pt x="65424" y="163432"/>
                    <a:pt x="76200" y="177800"/>
                  </a:cubicBezTo>
                  <a:cubicBezTo>
                    <a:pt x="91011" y="197547"/>
                    <a:pt x="98236" y="222558"/>
                    <a:pt x="114300" y="241300"/>
                  </a:cubicBezTo>
                  <a:cubicBezTo>
                    <a:pt x="124233" y="252889"/>
                    <a:pt x="139980" y="257828"/>
                    <a:pt x="152400" y="266700"/>
                  </a:cubicBezTo>
                  <a:cubicBezTo>
                    <a:pt x="165823" y="276288"/>
                    <a:pt x="221347" y="320223"/>
                    <a:pt x="241300" y="330200"/>
                  </a:cubicBezTo>
                  <a:cubicBezTo>
                    <a:pt x="253274" y="336187"/>
                    <a:pt x="266700" y="338667"/>
                    <a:pt x="279400" y="342900"/>
                  </a:cubicBezTo>
                  <a:cubicBezTo>
                    <a:pt x="287867" y="355600"/>
                    <a:pt x="304800" y="365736"/>
                    <a:pt x="304800" y="381000"/>
                  </a:cubicBezTo>
                  <a:cubicBezTo>
                    <a:pt x="304800" y="396264"/>
                    <a:pt x="286226" y="405448"/>
                    <a:pt x="279400" y="419100"/>
                  </a:cubicBezTo>
                  <a:cubicBezTo>
                    <a:pt x="273413" y="431074"/>
                    <a:pt x="269710" y="444156"/>
                    <a:pt x="266700" y="457200"/>
                  </a:cubicBezTo>
                  <a:cubicBezTo>
                    <a:pt x="256992" y="499266"/>
                    <a:pt x="249767" y="541867"/>
                    <a:pt x="241300" y="584200"/>
                  </a:cubicBezTo>
                  <a:cubicBezTo>
                    <a:pt x="231769" y="736696"/>
                    <a:pt x="217745" y="816020"/>
                    <a:pt x="241300" y="965200"/>
                  </a:cubicBezTo>
                  <a:cubicBezTo>
                    <a:pt x="244856" y="987718"/>
                    <a:pt x="257059" y="1008042"/>
                    <a:pt x="266700" y="1028700"/>
                  </a:cubicBezTo>
                  <a:cubicBezTo>
                    <a:pt x="286715" y="1071590"/>
                    <a:pt x="290819" y="1129446"/>
                    <a:pt x="330200" y="1155700"/>
                  </a:cubicBezTo>
                  <a:cubicBezTo>
                    <a:pt x="351833" y="1170122"/>
                    <a:pt x="403347" y="1203447"/>
                    <a:pt x="419100" y="1219200"/>
                  </a:cubicBezTo>
                  <a:cubicBezTo>
                    <a:pt x="434067" y="1234167"/>
                    <a:pt x="444500" y="1253067"/>
                    <a:pt x="457200" y="1270000"/>
                  </a:cubicBezTo>
                  <a:cubicBezTo>
                    <a:pt x="461433" y="1303867"/>
                    <a:pt x="460093" y="1338909"/>
                    <a:pt x="469900" y="1371600"/>
                  </a:cubicBezTo>
                  <a:cubicBezTo>
                    <a:pt x="502079" y="1478865"/>
                    <a:pt x="563671" y="1590806"/>
                    <a:pt x="635000" y="1676400"/>
                  </a:cubicBezTo>
                  <a:cubicBezTo>
                    <a:pt x="656167" y="1701800"/>
                    <a:pt x="673982" y="1730417"/>
                    <a:pt x="698500" y="1752600"/>
                  </a:cubicBezTo>
                  <a:cubicBezTo>
                    <a:pt x="763216" y="1811152"/>
                    <a:pt x="823641" y="1878671"/>
                    <a:pt x="901700" y="1917700"/>
                  </a:cubicBezTo>
                  <a:cubicBezTo>
                    <a:pt x="935567" y="1934633"/>
                    <a:pt x="969891" y="1950682"/>
                    <a:pt x="1003300" y="1968500"/>
                  </a:cubicBezTo>
                  <a:cubicBezTo>
                    <a:pt x="1033415" y="1984561"/>
                    <a:pt x="1059986" y="2008025"/>
                    <a:pt x="1092200" y="2019300"/>
                  </a:cubicBezTo>
                  <a:cubicBezTo>
                    <a:pt x="1167473" y="2045646"/>
                    <a:pt x="1329255" y="2069392"/>
                    <a:pt x="1409700" y="2082800"/>
                  </a:cubicBezTo>
                  <a:cubicBezTo>
                    <a:pt x="1511300" y="2078567"/>
                    <a:pt x="1613090" y="2077612"/>
                    <a:pt x="1714500" y="2070100"/>
                  </a:cubicBezTo>
                  <a:cubicBezTo>
                    <a:pt x="1727850" y="2069111"/>
                    <a:pt x="1741461" y="2049974"/>
                    <a:pt x="1752600" y="2057400"/>
                  </a:cubicBezTo>
                  <a:cubicBezTo>
                    <a:pt x="1773139" y="2071092"/>
                    <a:pt x="1777617" y="2099968"/>
                    <a:pt x="1790700" y="2120900"/>
                  </a:cubicBezTo>
                  <a:cubicBezTo>
                    <a:pt x="1812164" y="2155243"/>
                    <a:pt x="1840257" y="2193808"/>
                    <a:pt x="1866900" y="2222500"/>
                  </a:cubicBezTo>
                  <a:cubicBezTo>
                    <a:pt x="1982625" y="2347127"/>
                    <a:pt x="2127050" y="2473950"/>
                    <a:pt x="2273300" y="2552700"/>
                  </a:cubicBezTo>
                  <a:cubicBezTo>
                    <a:pt x="2328333" y="2582333"/>
                    <a:pt x="2380366" y="2618386"/>
                    <a:pt x="2438400" y="2641600"/>
                  </a:cubicBezTo>
                  <a:cubicBezTo>
                    <a:pt x="2487018" y="2661047"/>
                    <a:pt x="2539233" y="2670600"/>
                    <a:pt x="2590800" y="2679700"/>
                  </a:cubicBezTo>
                  <a:cubicBezTo>
                    <a:pt x="2853384" y="2726038"/>
                    <a:pt x="2893852" y="2718828"/>
                    <a:pt x="3162300" y="2730500"/>
                  </a:cubicBezTo>
                  <a:cubicBezTo>
                    <a:pt x="3695376" y="2672557"/>
                    <a:pt x="3595022" y="2752022"/>
                    <a:pt x="3873500" y="2603500"/>
                  </a:cubicBezTo>
                  <a:cubicBezTo>
                    <a:pt x="3895280" y="2591884"/>
                    <a:pt x="3915833" y="2578100"/>
                    <a:pt x="3937000" y="2565400"/>
                  </a:cubicBezTo>
                  <a:cubicBezTo>
                    <a:pt x="3942729" y="2555852"/>
                    <a:pt x="3985320" y="2459109"/>
                    <a:pt x="4025900" y="2476500"/>
                  </a:cubicBezTo>
                  <a:cubicBezTo>
                    <a:pt x="4048589" y="2486224"/>
                    <a:pt x="4048845" y="2520515"/>
                    <a:pt x="4064000" y="2540000"/>
                  </a:cubicBezTo>
                  <a:cubicBezTo>
                    <a:pt x="4078702" y="2558903"/>
                    <a:pt x="4098890" y="2572902"/>
                    <a:pt x="4114800" y="2590800"/>
                  </a:cubicBezTo>
                  <a:cubicBezTo>
                    <a:pt x="4132809" y="2611060"/>
                    <a:pt x="4146433" y="2635133"/>
                    <a:pt x="4165600" y="2654300"/>
                  </a:cubicBezTo>
                  <a:cubicBezTo>
                    <a:pt x="4176393" y="2665093"/>
                    <a:pt x="4190612" y="2671847"/>
                    <a:pt x="4203700" y="2679700"/>
                  </a:cubicBezTo>
                  <a:cubicBezTo>
                    <a:pt x="4232966" y="2697260"/>
                    <a:pt x="4262549" y="2714319"/>
                    <a:pt x="4292600" y="2730500"/>
                  </a:cubicBezTo>
                  <a:cubicBezTo>
                    <a:pt x="4317604" y="2743964"/>
                    <a:pt x="4341753" y="2759945"/>
                    <a:pt x="4368800" y="2768600"/>
                  </a:cubicBezTo>
                  <a:cubicBezTo>
                    <a:pt x="4448015" y="2793949"/>
                    <a:pt x="4610100" y="2832100"/>
                    <a:pt x="4610100" y="2832100"/>
                  </a:cubicBezTo>
                  <a:cubicBezTo>
                    <a:pt x="4682067" y="2823633"/>
                    <a:pt x="4755060" y="2821479"/>
                    <a:pt x="4826000" y="2806700"/>
                  </a:cubicBezTo>
                  <a:cubicBezTo>
                    <a:pt x="4857562" y="2800124"/>
                    <a:pt x="4914900" y="2768600"/>
                    <a:pt x="4914900" y="27686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</p:grpSp>
      <p:pic>
        <p:nvPicPr>
          <p:cNvPr id="14" name="圖片 13">
            <a:extLst>
              <a:ext uri="{FF2B5EF4-FFF2-40B4-BE49-F238E27FC236}">
                <a16:creationId xmlns:a16="http://schemas.microsoft.com/office/drawing/2014/main" id="{E7E18639-5C8B-D163-2BB9-0CBFE7EC03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102" y="4368943"/>
            <a:ext cx="2542252" cy="2603218"/>
          </a:xfrm>
          <a:prstGeom prst="rect">
            <a:avLst/>
          </a:prstGeom>
        </p:spPr>
      </p:pic>
      <p:sp>
        <p:nvSpPr>
          <p:cNvPr id="15" name="文字方塊 14">
            <a:extLst>
              <a:ext uri="{FF2B5EF4-FFF2-40B4-BE49-F238E27FC236}">
                <a16:creationId xmlns:a16="http://schemas.microsoft.com/office/drawing/2014/main" id="{EF9E68BC-73A0-0BDC-CD82-46D697C4019A}"/>
              </a:ext>
            </a:extLst>
          </p:cNvPr>
          <p:cNvSpPr txBox="1"/>
          <p:nvPr/>
        </p:nvSpPr>
        <p:spPr>
          <a:xfrm>
            <a:off x="1666454" y="3247935"/>
            <a:ext cx="9193684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5000"/>
              </a:lnSpc>
              <a:defRPr/>
            </a:pPr>
            <a:r>
              <a:rPr lang="zh-TW" altLang="en-US" sz="4800" b="1" noProof="0" dirty="0">
                <a:solidFill>
                  <a:prstClr val="black"/>
                </a:solidFill>
                <a:effectLst>
                  <a:glow rad="101600">
                    <a:srgbClr val="FEE05C">
                      <a:alpha val="60000"/>
                    </a:srgb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騎乘自行車要注意哪些事項呢？</a:t>
            </a:r>
            <a:endParaRPr kumimoji="0" lang="zh-TW" alt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glow rad="101600">
                  <a:srgbClr val="FEE05C">
                    <a:alpha val="60000"/>
                  </a:srgbClr>
                </a:glo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13771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>
            <a:extLst>
              <a:ext uri="{FF2B5EF4-FFF2-40B4-BE49-F238E27FC236}">
                <a16:creationId xmlns:a16="http://schemas.microsoft.com/office/drawing/2014/main" id="{0D48E93D-565F-9313-0ADE-FC1573BFEC28}"/>
              </a:ext>
            </a:extLst>
          </p:cNvPr>
          <p:cNvGrpSpPr/>
          <p:nvPr/>
        </p:nvGrpSpPr>
        <p:grpSpPr>
          <a:xfrm>
            <a:off x="5175147" y="651874"/>
            <a:ext cx="6342152" cy="1212311"/>
            <a:chOff x="1060343" y="429453"/>
            <a:chExt cx="6342152" cy="1212311"/>
          </a:xfrm>
        </p:grpSpPr>
        <p:grpSp>
          <p:nvGrpSpPr>
            <p:cNvPr id="10" name="群組 9">
              <a:extLst>
                <a:ext uri="{FF2B5EF4-FFF2-40B4-BE49-F238E27FC236}">
                  <a16:creationId xmlns:a16="http://schemas.microsoft.com/office/drawing/2014/main" id="{BE38ACE7-B4EA-B07C-3071-9BA7B3CF7E05}"/>
                </a:ext>
              </a:extLst>
            </p:cNvPr>
            <p:cNvGrpSpPr/>
            <p:nvPr/>
          </p:nvGrpSpPr>
          <p:grpSpPr>
            <a:xfrm>
              <a:off x="1060343" y="429453"/>
              <a:ext cx="6342152" cy="1212311"/>
              <a:chOff x="4005846" y="248433"/>
              <a:chExt cx="4116147" cy="1022895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6E63ACC2-B345-6B6E-F3DF-AF7CC5C0D497}"/>
                  </a:ext>
                </a:extLst>
              </p:cNvPr>
              <p:cNvGrpSpPr/>
              <p:nvPr/>
            </p:nvGrpSpPr>
            <p:grpSpPr>
              <a:xfrm>
                <a:off x="4110621" y="353208"/>
                <a:ext cx="4011372" cy="918120"/>
                <a:chOff x="0" y="-28575"/>
                <a:chExt cx="1056493" cy="241810"/>
              </a:xfrm>
            </p:grpSpPr>
            <p:sp>
              <p:nvSpPr>
                <p:cNvPr id="15" name="Freeform 11">
                  <a:extLst>
                    <a:ext uri="{FF2B5EF4-FFF2-40B4-BE49-F238E27FC236}">
                      <a16:creationId xmlns:a16="http://schemas.microsoft.com/office/drawing/2014/main" id="{36FFD5C8-F4A5-0F55-776B-89661C164856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56493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EE05C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16" name="TextBox 12">
                  <a:extLst>
                    <a:ext uri="{FF2B5EF4-FFF2-40B4-BE49-F238E27FC236}">
                      <a16:creationId xmlns:a16="http://schemas.microsoft.com/office/drawing/2014/main" id="{A89DE574-7FB7-35F9-E112-DF4A4B3C348C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" name="Group 13">
                <a:extLst>
                  <a:ext uri="{FF2B5EF4-FFF2-40B4-BE49-F238E27FC236}">
                    <a16:creationId xmlns:a16="http://schemas.microsoft.com/office/drawing/2014/main" id="{6756ADE7-963D-96D2-129F-BD219B949FED}"/>
                  </a:ext>
                </a:extLst>
              </p:cNvPr>
              <p:cNvGrpSpPr/>
              <p:nvPr/>
            </p:nvGrpSpPr>
            <p:grpSpPr>
              <a:xfrm>
                <a:off x="4005846" y="248433"/>
                <a:ext cx="4022896" cy="918120"/>
                <a:chOff x="0" y="-28575"/>
                <a:chExt cx="1059528" cy="241810"/>
              </a:xfrm>
            </p:grpSpPr>
            <p:sp>
              <p:nvSpPr>
                <p:cNvPr id="13" name="Freeform 14">
                  <a:extLst>
                    <a:ext uri="{FF2B5EF4-FFF2-40B4-BE49-F238E27FC236}">
                      <a16:creationId xmlns:a16="http://schemas.microsoft.com/office/drawing/2014/main" id="{F6A71B8D-2F88-3BAD-729E-80FC4BEED046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59528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14" name="TextBox 15">
                  <a:extLst>
                    <a:ext uri="{FF2B5EF4-FFF2-40B4-BE49-F238E27FC236}">
                      <a16:creationId xmlns:a16="http://schemas.microsoft.com/office/drawing/2014/main" id="{EF70F42B-6BE9-1518-F18F-4375CD1D3693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7" name="文字方塊 16">
              <a:extLst>
                <a:ext uri="{FF2B5EF4-FFF2-40B4-BE49-F238E27FC236}">
                  <a16:creationId xmlns:a16="http://schemas.microsoft.com/office/drawing/2014/main" id="{FD125CFA-75BB-D4A4-A1BA-AAF7184221BD}"/>
                </a:ext>
              </a:extLst>
            </p:cNvPr>
            <p:cNvSpPr txBox="1"/>
            <p:nvPr/>
          </p:nvSpPr>
          <p:spPr>
            <a:xfrm>
              <a:off x="1159199" y="682216"/>
              <a:ext cx="579765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「</a:t>
              </a:r>
              <a:r>
                <a:rPr lang="zh-TW" altLang="en-US" sz="40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樂活要安全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」小組活動</a:t>
              </a:r>
            </a:p>
          </p:txBody>
        </p:sp>
      </p:grpSp>
      <p:sp>
        <p:nvSpPr>
          <p:cNvPr id="3" name="文字方塊 2">
            <a:extLst>
              <a:ext uri="{FF2B5EF4-FFF2-40B4-BE49-F238E27FC236}">
                <a16:creationId xmlns:a16="http://schemas.microsoft.com/office/drawing/2014/main" id="{301D4F14-F8A8-CC67-A0A6-A3CD16111466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：樂活要安全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20" name="圖片 19">
            <a:extLst>
              <a:ext uri="{FF2B5EF4-FFF2-40B4-BE49-F238E27FC236}">
                <a16:creationId xmlns:a16="http://schemas.microsoft.com/office/drawing/2014/main" id="{B6ED71E4-4D06-F907-CCB1-CDA335B62F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341" y="409286"/>
            <a:ext cx="4276046" cy="609036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0" name="文字方塊 29">
            <a:extLst>
              <a:ext uri="{FF2B5EF4-FFF2-40B4-BE49-F238E27FC236}">
                <a16:creationId xmlns:a16="http://schemas.microsoft.com/office/drawing/2014/main" id="{256AD332-33B3-B785-FAA2-47155275785E}"/>
              </a:ext>
            </a:extLst>
          </p:cNvPr>
          <p:cNvSpPr txBox="1"/>
          <p:nvPr/>
        </p:nvSpPr>
        <p:spPr>
          <a:xfrm>
            <a:off x="5015282" y="2106773"/>
            <a:ext cx="7007841" cy="2104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全班分為</a:t>
            </a:r>
            <a:r>
              <a:rPr kumimoji="0" lang="en-US" altLang="zh-TW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4-6</a:t>
            </a:r>
            <a:r>
              <a:rPr kumimoji="0" lang="zh-TW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組。</a:t>
            </a:r>
            <a:endParaRPr kumimoji="0" lang="en-US" altLang="zh-TW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zh-TW" altLang="en-US" sz="3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每組領取一張「樂活要安全」討論單。</a:t>
            </a:r>
            <a:endParaRPr lang="en-US" altLang="zh-TW" sz="30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marR="0" lvl="0" indent="-51435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zh-TW" altLang="en-US" sz="3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小組以</a:t>
            </a:r>
            <a:r>
              <a:rPr lang="en-US" altLang="zh-TW" sz="3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3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分鐘的時間，完成以下討論並分享：</a:t>
            </a:r>
            <a:endParaRPr lang="en-US" altLang="zh-TW" sz="30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53FACCB5-4AB0-B858-DAF4-6B10EBB23C7B}"/>
              </a:ext>
            </a:extLst>
          </p:cNvPr>
          <p:cNvSpPr/>
          <p:nvPr/>
        </p:nvSpPr>
        <p:spPr>
          <a:xfrm>
            <a:off x="617838" y="1740008"/>
            <a:ext cx="3892378" cy="2226511"/>
          </a:xfrm>
          <a:prstGeom prst="rect">
            <a:avLst/>
          </a:prstGeom>
          <a:noFill/>
          <a:ln w="63500">
            <a:solidFill>
              <a:srgbClr val="26AB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BF196316-D92F-8BB9-6841-52A5BA13BF0B}"/>
              </a:ext>
            </a:extLst>
          </p:cNvPr>
          <p:cNvSpPr/>
          <p:nvPr/>
        </p:nvSpPr>
        <p:spPr>
          <a:xfrm>
            <a:off x="617838" y="4118919"/>
            <a:ext cx="3892378" cy="2226511"/>
          </a:xfrm>
          <a:prstGeom prst="rect">
            <a:avLst/>
          </a:prstGeom>
          <a:noFill/>
          <a:ln w="63500">
            <a:solidFill>
              <a:srgbClr val="26AB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" name="橢圓 33">
            <a:extLst>
              <a:ext uri="{FF2B5EF4-FFF2-40B4-BE49-F238E27FC236}">
                <a16:creationId xmlns:a16="http://schemas.microsoft.com/office/drawing/2014/main" id="{93CEDD79-FD16-107A-D186-FE5F386199B4}"/>
              </a:ext>
            </a:extLst>
          </p:cNvPr>
          <p:cNvSpPr/>
          <p:nvPr/>
        </p:nvSpPr>
        <p:spPr>
          <a:xfrm>
            <a:off x="2230394" y="2606990"/>
            <a:ext cx="667265" cy="667265"/>
          </a:xfrm>
          <a:prstGeom prst="ellipse">
            <a:avLst/>
          </a:prstGeom>
          <a:solidFill>
            <a:srgbClr val="26ABB0"/>
          </a:solidFill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TW" altLang="en-US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" name="橢圓 34">
            <a:extLst>
              <a:ext uri="{FF2B5EF4-FFF2-40B4-BE49-F238E27FC236}">
                <a16:creationId xmlns:a16="http://schemas.microsoft.com/office/drawing/2014/main" id="{1391FB8C-2716-BC9D-5EFE-496427E36F18}"/>
              </a:ext>
            </a:extLst>
          </p:cNvPr>
          <p:cNvSpPr/>
          <p:nvPr/>
        </p:nvSpPr>
        <p:spPr>
          <a:xfrm>
            <a:off x="2242751" y="4963608"/>
            <a:ext cx="667265" cy="667265"/>
          </a:xfrm>
          <a:prstGeom prst="ellipse">
            <a:avLst/>
          </a:prstGeom>
          <a:solidFill>
            <a:srgbClr val="26ABB0"/>
          </a:solidFill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TW" altLang="en-US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文字方塊 36">
            <a:extLst>
              <a:ext uri="{FF2B5EF4-FFF2-40B4-BE49-F238E27FC236}">
                <a16:creationId xmlns:a16="http://schemas.microsoft.com/office/drawing/2014/main" id="{74B83899-017E-6E87-AF4A-455016E137C6}"/>
              </a:ext>
            </a:extLst>
          </p:cNvPr>
          <p:cNvSpPr txBox="1"/>
          <p:nvPr/>
        </p:nvSpPr>
        <p:spPr>
          <a:xfrm>
            <a:off x="5015282" y="4188875"/>
            <a:ext cx="6978514" cy="2086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74738" marR="0" lvl="0" indent="-51435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Char char="u"/>
              <a:tabLst/>
              <a:defRPr/>
            </a:pPr>
            <a:r>
              <a:rPr lang="zh-TW" altLang="en-US" sz="2800" b="1" dirty="0">
                <a:solidFill>
                  <a:srgbClr val="249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騎乘自行車時的服裝配備與安全配備有哪些？</a:t>
            </a:r>
            <a:endParaRPr lang="en-US" altLang="zh-TW" sz="2800" b="1" dirty="0">
              <a:solidFill>
                <a:srgbClr val="249EA4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074738" marR="0" lvl="0" indent="-51435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Char char="v"/>
              <a:tabLst/>
              <a:defRPr/>
            </a:pPr>
            <a:r>
              <a:rPr lang="zh-TW" altLang="en-US" sz="2800" b="1" dirty="0">
                <a:solidFill>
                  <a:srgbClr val="249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騎乘自行車安全上路的注意事項</a:t>
            </a:r>
            <a:endParaRPr lang="en-US" altLang="zh-TW" sz="2800" b="1" dirty="0">
              <a:solidFill>
                <a:srgbClr val="249EA4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074738" marR="0" lvl="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zh-TW" altLang="en-US" sz="2800" b="1" dirty="0">
                <a:solidFill>
                  <a:srgbClr val="249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有哪些？</a:t>
            </a:r>
            <a:endParaRPr lang="en-US" altLang="zh-TW" sz="2800" b="1" dirty="0">
              <a:solidFill>
                <a:srgbClr val="249EA4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93616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EF6F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: 圓角 18">
            <a:extLst>
              <a:ext uri="{FF2B5EF4-FFF2-40B4-BE49-F238E27FC236}">
                <a16:creationId xmlns:a16="http://schemas.microsoft.com/office/drawing/2014/main" id="{098CF4CF-0B3D-47DD-0EC3-34E960B14473}"/>
              </a:ext>
            </a:extLst>
          </p:cNvPr>
          <p:cNvSpPr/>
          <p:nvPr/>
        </p:nvSpPr>
        <p:spPr>
          <a:xfrm>
            <a:off x="1435100" y="1016000"/>
            <a:ext cx="9461500" cy="49911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000536" y="3430015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8" name="圖片 17">
            <a:extLst>
              <a:ext uri="{FF2B5EF4-FFF2-40B4-BE49-F238E27FC236}">
                <a16:creationId xmlns:a16="http://schemas.microsoft.com/office/drawing/2014/main" id="{5916F4AF-77B8-9C11-063B-3D42790332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307536" y="3319466"/>
            <a:ext cx="3755461" cy="3633531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C59862A3-831D-86BB-60B2-CBB2C9EF8C4B}"/>
              </a:ext>
            </a:extLst>
          </p:cNvPr>
          <p:cNvSpPr/>
          <p:nvPr/>
        </p:nvSpPr>
        <p:spPr>
          <a:xfrm>
            <a:off x="3541454" y="2534636"/>
            <a:ext cx="510909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小組分享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9C1B22FE-6BAF-2B7C-407E-27D38BED33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8743" y="3337499"/>
            <a:ext cx="3590855" cy="3627434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17DFAB1A-9756-73D4-1C46-C9E9A5B3C580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：樂活要安全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13052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EF6F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5FD6EE29-EA50-2E94-DF16-EB9E29511F1B}"/>
              </a:ext>
            </a:extLst>
          </p:cNvPr>
          <p:cNvGrpSpPr/>
          <p:nvPr/>
        </p:nvGrpSpPr>
        <p:grpSpPr>
          <a:xfrm>
            <a:off x="716280" y="254244"/>
            <a:ext cx="10713720" cy="5849377"/>
            <a:chOff x="716280" y="254244"/>
            <a:chExt cx="10713720" cy="5849377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8F444E6-6DC8-BFD3-CC89-CB9910A407D1}"/>
                </a:ext>
              </a:extLst>
            </p:cNvPr>
            <p:cNvSpPr/>
            <p:nvPr/>
          </p:nvSpPr>
          <p:spPr>
            <a:xfrm>
              <a:off x="716280" y="1775637"/>
              <a:ext cx="10713720" cy="432798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FD4C9485-CBD0-B993-2E14-36B767DEDAD9}"/>
                </a:ext>
              </a:extLst>
            </p:cNvPr>
            <p:cNvGrpSpPr/>
            <p:nvPr/>
          </p:nvGrpSpPr>
          <p:grpSpPr>
            <a:xfrm>
              <a:off x="1952738" y="254244"/>
              <a:ext cx="8219266" cy="1676435"/>
              <a:chOff x="1654565" y="254244"/>
              <a:chExt cx="8219266" cy="1676435"/>
            </a:xfrm>
          </p:grpSpPr>
          <p:pic>
            <p:nvPicPr>
              <p:cNvPr id="16" name="圖片 15">
                <a:extLst>
                  <a:ext uri="{FF2B5EF4-FFF2-40B4-BE49-F238E27FC236}">
                    <a16:creationId xmlns:a16="http://schemas.microsoft.com/office/drawing/2014/main" id="{F99B7399-03DE-6E77-6D53-C277B0F487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565" y="254244"/>
                <a:ext cx="1741329" cy="1676435"/>
              </a:xfrm>
              <a:prstGeom prst="rect">
                <a:avLst/>
              </a:prstGeom>
            </p:spPr>
          </p:pic>
          <p:pic>
            <p:nvPicPr>
              <p:cNvPr id="19" name="圖片 18">
                <a:extLst>
                  <a:ext uri="{FF2B5EF4-FFF2-40B4-BE49-F238E27FC236}">
                    <a16:creationId xmlns:a16="http://schemas.microsoft.com/office/drawing/2014/main" id="{831C0921-5737-29CC-8217-5F87F757D7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269501" y="308322"/>
                <a:ext cx="1604330" cy="1622357"/>
              </a:xfrm>
              <a:prstGeom prst="rect">
                <a:avLst/>
              </a:prstGeom>
            </p:spPr>
          </p:pic>
        </p:grp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3D48E143-C0AD-1120-B6EB-C8B2760D8F5F}"/>
              </a:ext>
            </a:extLst>
          </p:cNvPr>
          <p:cNvSpPr/>
          <p:nvPr/>
        </p:nvSpPr>
        <p:spPr>
          <a:xfrm>
            <a:off x="3805882" y="1022465"/>
            <a:ext cx="4609070" cy="753171"/>
          </a:xfrm>
          <a:prstGeom prst="rect">
            <a:avLst/>
          </a:prstGeom>
          <a:solidFill>
            <a:srgbClr val="00A19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6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騎士的服裝與配備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88676E06-8E80-31D9-0B19-DE54F52829CF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：樂活要安全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FC801B33-FE68-D937-E887-CFB226F391D0}"/>
              </a:ext>
            </a:extLst>
          </p:cNvPr>
          <p:cNvSpPr/>
          <p:nvPr/>
        </p:nvSpPr>
        <p:spPr>
          <a:xfrm>
            <a:off x="1115205" y="2192625"/>
            <a:ext cx="2690677" cy="584775"/>
          </a:xfrm>
          <a:prstGeom prst="roundRect">
            <a:avLst/>
          </a:prstGeom>
          <a:solidFill>
            <a:srgbClr val="FEE05C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適合的服裝</a:t>
            </a:r>
            <a:endParaRPr lang="zh-TW" altLang="en-US" sz="3200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A66532B2-154B-899B-CD09-E703DBB046A9}"/>
              </a:ext>
            </a:extLst>
          </p:cNvPr>
          <p:cNvSpPr txBox="1"/>
          <p:nvPr/>
        </p:nvSpPr>
        <p:spPr>
          <a:xfrm>
            <a:off x="1408671" y="3039346"/>
            <a:ext cx="9478154" cy="2617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249EA4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穿著大小適宜的衣物。</a:t>
            </a:r>
            <a:endParaRPr kumimoji="0" lang="en-US" altLang="zh-TW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249EA4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褲管長度適中、鞋帶需綁好。</a:t>
            </a:r>
            <a:endParaRPr lang="en-US" altLang="zh-TW" sz="30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marR="0" lvl="0" indent="-45720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249EA4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書包後背或置放於自行車前方置物籃中。</a:t>
            </a:r>
            <a:endParaRPr lang="en-US" altLang="zh-TW" sz="30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marR="0" lvl="0" indent="-45720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249EA4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zh-TW" altLang="en-US" sz="3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雨天勿邊撐傘邊騎乘自行車，應穿著顏色鮮豔的雨衣，並且減速慢行。</a:t>
            </a:r>
            <a:endParaRPr lang="en-US" altLang="zh-TW" sz="30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Picture 2" descr="https://2.bp.blogspot.com/-TRVKzjjc29U/VfS6Mfa68MI/AAAAAAAAxOI/Xye25OLzOms/s800/fashion_raincoat_amagappa.png">
            <a:extLst>
              <a:ext uri="{FF2B5EF4-FFF2-40B4-BE49-F238E27FC236}">
                <a16:creationId xmlns:a16="http://schemas.microsoft.com/office/drawing/2014/main" id="{8AAC9064-2E10-5657-C78F-AC3314363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5448" y="2219441"/>
            <a:ext cx="1451905" cy="1475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s://1.bp.blogspot.com/-xiw7dGhG38I/X1CLF5z4bjI/AAAAAAABa1U/lNaIQtIp3dwazUAZ-jMzbvAg2ppg_jMtgCNcBGAsYHQ/s1600/rain_kasa_blue.png">
            <a:extLst>
              <a:ext uri="{FF2B5EF4-FFF2-40B4-BE49-F238E27FC236}">
                <a16:creationId xmlns:a16="http://schemas.microsoft.com/office/drawing/2014/main" id="{E5BDC838-262C-641B-09B9-4627EAE8F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922" y="2318476"/>
            <a:ext cx="1376854" cy="1376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群組 11">
            <a:extLst>
              <a:ext uri="{FF2B5EF4-FFF2-40B4-BE49-F238E27FC236}">
                <a16:creationId xmlns:a16="http://schemas.microsoft.com/office/drawing/2014/main" id="{1F854857-058F-E916-43A8-FC38E7693FBA}"/>
              </a:ext>
            </a:extLst>
          </p:cNvPr>
          <p:cNvGrpSpPr/>
          <p:nvPr/>
        </p:nvGrpSpPr>
        <p:grpSpPr>
          <a:xfrm>
            <a:off x="8555922" y="3074314"/>
            <a:ext cx="731847" cy="599089"/>
            <a:chOff x="3609658" y="6074980"/>
            <a:chExt cx="731847" cy="599089"/>
          </a:xfrm>
        </p:grpSpPr>
        <p:cxnSp>
          <p:nvCxnSpPr>
            <p:cNvPr id="13" name="直線接點 12">
              <a:extLst>
                <a:ext uri="{FF2B5EF4-FFF2-40B4-BE49-F238E27FC236}">
                  <a16:creationId xmlns:a16="http://schemas.microsoft.com/office/drawing/2014/main" id="{255FDBE3-6EEA-8906-7D8D-05FEFC185682}"/>
                </a:ext>
              </a:extLst>
            </p:cNvPr>
            <p:cNvCxnSpPr/>
            <p:nvPr/>
          </p:nvCxnSpPr>
          <p:spPr>
            <a:xfrm>
              <a:off x="3609658" y="6403313"/>
              <a:ext cx="241738" cy="270756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接點 13">
              <a:extLst>
                <a:ext uri="{FF2B5EF4-FFF2-40B4-BE49-F238E27FC236}">
                  <a16:creationId xmlns:a16="http://schemas.microsoft.com/office/drawing/2014/main" id="{62F543FA-4DB8-1080-F3A9-CA183795DD27}"/>
                </a:ext>
              </a:extLst>
            </p:cNvPr>
            <p:cNvCxnSpPr/>
            <p:nvPr/>
          </p:nvCxnSpPr>
          <p:spPr>
            <a:xfrm flipH="1">
              <a:off x="3799578" y="6074980"/>
              <a:ext cx="541927" cy="599089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A2074FB8-0C8E-69FB-B7F4-93CDD43F1213}"/>
              </a:ext>
            </a:extLst>
          </p:cNvPr>
          <p:cNvGrpSpPr/>
          <p:nvPr/>
        </p:nvGrpSpPr>
        <p:grpSpPr>
          <a:xfrm>
            <a:off x="10194124" y="3060028"/>
            <a:ext cx="567836" cy="599090"/>
            <a:chOff x="4629492" y="6033963"/>
            <a:chExt cx="567836" cy="599090"/>
          </a:xfrm>
        </p:grpSpPr>
        <p:cxnSp>
          <p:nvCxnSpPr>
            <p:cNvPr id="17" name="直線接點 16">
              <a:extLst>
                <a:ext uri="{FF2B5EF4-FFF2-40B4-BE49-F238E27FC236}">
                  <a16:creationId xmlns:a16="http://schemas.microsoft.com/office/drawing/2014/main" id="{D4173D0B-3343-7830-8E4C-693936B9788E}"/>
                </a:ext>
              </a:extLst>
            </p:cNvPr>
            <p:cNvCxnSpPr/>
            <p:nvPr/>
          </p:nvCxnSpPr>
          <p:spPr>
            <a:xfrm flipH="1">
              <a:off x="4655401" y="6033964"/>
              <a:ext cx="541927" cy="599089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接點 17">
              <a:extLst>
                <a:ext uri="{FF2B5EF4-FFF2-40B4-BE49-F238E27FC236}">
                  <a16:creationId xmlns:a16="http://schemas.microsoft.com/office/drawing/2014/main" id="{D17A2D0B-4A3A-639C-71FF-C31A15301ED8}"/>
                </a:ext>
              </a:extLst>
            </p:cNvPr>
            <p:cNvCxnSpPr/>
            <p:nvPr/>
          </p:nvCxnSpPr>
          <p:spPr>
            <a:xfrm>
              <a:off x="4629492" y="6033963"/>
              <a:ext cx="541927" cy="599089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385567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EF6F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5FD6EE29-EA50-2E94-DF16-EB9E29511F1B}"/>
              </a:ext>
            </a:extLst>
          </p:cNvPr>
          <p:cNvGrpSpPr/>
          <p:nvPr/>
        </p:nvGrpSpPr>
        <p:grpSpPr>
          <a:xfrm>
            <a:off x="383059" y="254244"/>
            <a:ext cx="11442357" cy="6134199"/>
            <a:chOff x="383059" y="254244"/>
            <a:chExt cx="11442357" cy="6134199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8F444E6-6DC8-BFD3-CC89-CB9910A407D1}"/>
                </a:ext>
              </a:extLst>
            </p:cNvPr>
            <p:cNvSpPr/>
            <p:nvPr/>
          </p:nvSpPr>
          <p:spPr>
            <a:xfrm>
              <a:off x="383059" y="1775637"/>
              <a:ext cx="11442357" cy="461280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FD4C9485-CBD0-B993-2E14-36B767DEDAD9}"/>
                </a:ext>
              </a:extLst>
            </p:cNvPr>
            <p:cNvGrpSpPr/>
            <p:nvPr/>
          </p:nvGrpSpPr>
          <p:grpSpPr>
            <a:xfrm>
              <a:off x="1952738" y="254244"/>
              <a:ext cx="8219266" cy="1676435"/>
              <a:chOff x="1654565" y="254244"/>
              <a:chExt cx="8219266" cy="1676435"/>
            </a:xfrm>
          </p:grpSpPr>
          <p:pic>
            <p:nvPicPr>
              <p:cNvPr id="16" name="圖片 15">
                <a:extLst>
                  <a:ext uri="{FF2B5EF4-FFF2-40B4-BE49-F238E27FC236}">
                    <a16:creationId xmlns:a16="http://schemas.microsoft.com/office/drawing/2014/main" id="{F99B7399-03DE-6E77-6D53-C277B0F487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565" y="254244"/>
                <a:ext cx="1741329" cy="1676435"/>
              </a:xfrm>
              <a:prstGeom prst="rect">
                <a:avLst/>
              </a:prstGeom>
            </p:spPr>
          </p:pic>
          <p:pic>
            <p:nvPicPr>
              <p:cNvPr id="19" name="圖片 18">
                <a:extLst>
                  <a:ext uri="{FF2B5EF4-FFF2-40B4-BE49-F238E27FC236}">
                    <a16:creationId xmlns:a16="http://schemas.microsoft.com/office/drawing/2014/main" id="{831C0921-5737-29CC-8217-5F87F757D7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269501" y="308322"/>
                <a:ext cx="1604330" cy="1622357"/>
              </a:xfrm>
              <a:prstGeom prst="rect">
                <a:avLst/>
              </a:prstGeom>
            </p:spPr>
          </p:pic>
        </p:grp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3D48E143-C0AD-1120-B6EB-C8B2760D8F5F}"/>
              </a:ext>
            </a:extLst>
          </p:cNvPr>
          <p:cNvSpPr/>
          <p:nvPr/>
        </p:nvSpPr>
        <p:spPr>
          <a:xfrm>
            <a:off x="3805882" y="1022465"/>
            <a:ext cx="4609070" cy="753171"/>
          </a:xfrm>
          <a:prstGeom prst="rect">
            <a:avLst/>
          </a:prstGeom>
          <a:solidFill>
            <a:srgbClr val="00A19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騎士的服裝與配備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88676E06-8E80-31D9-0B19-DE54F52829CF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發展活動│活動三：樂活要安全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FC801B33-FE68-D937-E887-CFB226F391D0}"/>
              </a:ext>
            </a:extLst>
          </p:cNvPr>
          <p:cNvSpPr/>
          <p:nvPr/>
        </p:nvSpPr>
        <p:spPr>
          <a:xfrm>
            <a:off x="1115205" y="2192625"/>
            <a:ext cx="2690677" cy="584775"/>
          </a:xfrm>
          <a:prstGeom prst="roundRect">
            <a:avLst/>
          </a:prstGeom>
          <a:solidFill>
            <a:srgbClr val="FEE05C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3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3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配戴安全帽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8" name="圖片 17">
            <a:extLst>
              <a:ext uri="{FF2B5EF4-FFF2-40B4-BE49-F238E27FC236}">
                <a16:creationId xmlns:a16="http://schemas.microsoft.com/office/drawing/2014/main" id="{9D930838-EDEC-5353-EEF5-181577E07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817" b="95878" l="5939" r="95211">
                        <a14:foregroundMark x1="6322" y1="21527" x2="47126" y2="3053"/>
                        <a14:foregroundMark x1="47126" y1="3053" x2="62644" y2="4122"/>
                        <a14:foregroundMark x1="62644" y1="4122" x2="80268" y2="12214"/>
                        <a14:foregroundMark x1="80268" y1="12214" x2="88697" y2="22290"/>
                        <a14:foregroundMark x1="88697" y1="22290" x2="89464" y2="31298"/>
                        <a14:foregroundMark x1="95402" y1="17252" x2="94253" y2="23511"/>
                        <a14:foregroundMark x1="5939" y1="21832" x2="9579" y2="18473"/>
                        <a14:foregroundMark x1="57280" y1="80611" x2="36590" y2="88244"/>
                        <a14:foregroundMark x1="36590" y1="88244" x2="68582" y2="93435"/>
                        <a14:foregroundMark x1="68582" y1="93435" x2="70307" y2="81374"/>
                        <a14:foregroundMark x1="70307" y1="81374" x2="51724" y2="81221"/>
                        <a14:foregroundMark x1="34291" y1="86870" x2="24138" y2="95420"/>
                        <a14:foregroundMark x1="24138" y1="95420" x2="39272" y2="95878"/>
                        <a14:foregroundMark x1="39272" y1="95878" x2="74521" y2="9282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82856" y="3067812"/>
            <a:ext cx="2699039" cy="33867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3" name="群組 32">
            <a:extLst>
              <a:ext uri="{FF2B5EF4-FFF2-40B4-BE49-F238E27FC236}">
                <a16:creationId xmlns:a16="http://schemas.microsoft.com/office/drawing/2014/main" id="{DFB0A1C7-BB08-EEF2-F658-99A5A2C0D2F4}"/>
              </a:ext>
            </a:extLst>
          </p:cNvPr>
          <p:cNvGrpSpPr/>
          <p:nvPr/>
        </p:nvGrpSpPr>
        <p:grpSpPr>
          <a:xfrm>
            <a:off x="7705165" y="2219194"/>
            <a:ext cx="3723891" cy="1862846"/>
            <a:chOff x="7352904" y="2248635"/>
            <a:chExt cx="3723891" cy="1862846"/>
          </a:xfrm>
        </p:grpSpPr>
        <p:sp>
          <p:nvSpPr>
            <p:cNvPr id="28" name="直線圖說文字 2 16">
              <a:extLst>
                <a:ext uri="{FF2B5EF4-FFF2-40B4-BE49-F238E27FC236}">
                  <a16:creationId xmlns:a16="http://schemas.microsoft.com/office/drawing/2014/main" id="{11DC9BE4-44DD-155F-4853-FDCA3ED1FBB1}"/>
                </a:ext>
              </a:extLst>
            </p:cNvPr>
            <p:cNvSpPr/>
            <p:nvPr/>
          </p:nvSpPr>
          <p:spPr>
            <a:xfrm>
              <a:off x="7352904" y="2248635"/>
              <a:ext cx="3723891" cy="1862846"/>
            </a:xfrm>
            <a:prstGeom prst="borderCallout2">
              <a:avLst>
                <a:gd name="adj1" fmla="val 18087"/>
                <a:gd name="adj2" fmla="val 171"/>
                <a:gd name="adj3" fmla="val 18089"/>
                <a:gd name="adj4" fmla="val -10476"/>
                <a:gd name="adj5" fmla="val 73492"/>
                <a:gd name="adj6" fmla="val -27935"/>
              </a:avLst>
            </a:prstGeom>
            <a:solidFill>
              <a:srgbClr val="F0FDF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r>
                <a:rPr lang="zh-TW" altLang="en-US" sz="26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選擇經濟部標準檢驗局</a:t>
              </a:r>
              <a:endPara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2600" b="1" dirty="0">
                  <a:solidFill>
                    <a:srgbClr val="B9341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檢驗合格</a:t>
              </a:r>
              <a:r>
                <a:rPr lang="zh-TW" altLang="en-US" sz="26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的安全帽。</a:t>
              </a:r>
            </a:p>
          </p:txBody>
        </p:sp>
        <p:pic>
          <p:nvPicPr>
            <p:cNvPr id="25" name="圖片 24">
              <a:extLst>
                <a:ext uri="{FF2B5EF4-FFF2-40B4-BE49-F238E27FC236}">
                  <a16:creationId xmlns:a16="http://schemas.microsoft.com/office/drawing/2014/main" id="{D90AFD6C-E6EB-25EF-36C9-660AA87A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085069" y="3141987"/>
              <a:ext cx="2540131" cy="768389"/>
            </a:xfrm>
            <a:prstGeom prst="rect">
              <a:avLst/>
            </a:prstGeom>
          </p:spPr>
        </p:pic>
      </p:grpSp>
      <p:sp>
        <p:nvSpPr>
          <p:cNvPr id="29" name="直線圖說文字 2 19">
            <a:extLst>
              <a:ext uri="{FF2B5EF4-FFF2-40B4-BE49-F238E27FC236}">
                <a16:creationId xmlns:a16="http://schemas.microsoft.com/office/drawing/2014/main" id="{6EC3B9E2-2F1E-2F99-9827-27C4122FD182}"/>
              </a:ext>
            </a:extLst>
          </p:cNvPr>
          <p:cNvSpPr/>
          <p:nvPr/>
        </p:nvSpPr>
        <p:spPr>
          <a:xfrm flipH="1">
            <a:off x="716689" y="4473146"/>
            <a:ext cx="3481965" cy="1729945"/>
          </a:xfrm>
          <a:prstGeom prst="borderCallout2">
            <a:avLst>
              <a:gd name="adj1" fmla="val 46592"/>
              <a:gd name="adj2" fmla="val 83"/>
              <a:gd name="adj3" fmla="val 57852"/>
              <a:gd name="adj4" fmla="val -4891"/>
              <a:gd name="adj5" fmla="val 57838"/>
              <a:gd name="adj6" fmla="val -24075"/>
            </a:avLst>
          </a:prstGeom>
          <a:solidFill>
            <a:srgbClr val="F0FD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頤帶位於</a:t>
            </a:r>
            <a:r>
              <a:rPr lang="zh-TW" altLang="en-US" sz="2600" b="1" dirty="0">
                <a:solidFill>
                  <a:srgbClr val="B934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下顎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位置，調整頤帶長度，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留下</a:t>
            </a:r>
            <a:r>
              <a:rPr lang="zh-TW" altLang="en-US" sz="2600" b="1" dirty="0">
                <a:solidFill>
                  <a:srgbClr val="B934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一指寬的空間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，避免頤帶過緊。</a:t>
            </a:r>
          </a:p>
        </p:txBody>
      </p:sp>
      <p:sp>
        <p:nvSpPr>
          <p:cNvPr id="30" name="直線圖說文字 2 17">
            <a:extLst>
              <a:ext uri="{FF2B5EF4-FFF2-40B4-BE49-F238E27FC236}">
                <a16:creationId xmlns:a16="http://schemas.microsoft.com/office/drawing/2014/main" id="{2992C629-3177-DB4F-DE07-E47482C92386}"/>
              </a:ext>
            </a:extLst>
          </p:cNvPr>
          <p:cNvSpPr/>
          <p:nvPr/>
        </p:nvSpPr>
        <p:spPr>
          <a:xfrm>
            <a:off x="7181894" y="4940058"/>
            <a:ext cx="4247161" cy="1032409"/>
          </a:xfrm>
          <a:prstGeom prst="borderCallout2">
            <a:avLst>
              <a:gd name="adj1" fmla="val 46592"/>
              <a:gd name="adj2" fmla="val 83"/>
              <a:gd name="adj3" fmla="val 29934"/>
              <a:gd name="adj4" fmla="val -14224"/>
              <a:gd name="adj5" fmla="val 7161"/>
              <a:gd name="adj6" fmla="val -33779"/>
            </a:avLst>
          </a:prstGeom>
          <a:solidFill>
            <a:srgbClr val="F0FD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臉側的</a:t>
            </a:r>
            <a:r>
              <a:rPr lang="en-US" altLang="zh-TW" sz="2600" b="1" dirty="0">
                <a:solidFill>
                  <a:srgbClr val="B934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</a:t>
            </a:r>
            <a:r>
              <a:rPr lang="zh-TW" altLang="en-US" sz="2600" b="1" dirty="0">
                <a:solidFill>
                  <a:srgbClr val="B934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字環應調整至耳下 </a:t>
            </a:r>
            <a:r>
              <a:rPr lang="en-US" altLang="zh-TW" sz="2600" b="1" dirty="0">
                <a:solidFill>
                  <a:srgbClr val="B934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600" b="1" dirty="0">
                <a:solidFill>
                  <a:srgbClr val="B934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公分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，確實貼服於臉上。</a:t>
            </a:r>
          </a:p>
        </p:txBody>
      </p:sp>
      <p:sp>
        <p:nvSpPr>
          <p:cNvPr id="32" name="直線圖說文字 2 19">
            <a:extLst>
              <a:ext uri="{FF2B5EF4-FFF2-40B4-BE49-F238E27FC236}">
                <a16:creationId xmlns:a16="http://schemas.microsoft.com/office/drawing/2014/main" id="{8808F7CC-38CC-8529-527D-7CC0AA00DD0E}"/>
              </a:ext>
            </a:extLst>
          </p:cNvPr>
          <p:cNvSpPr/>
          <p:nvPr/>
        </p:nvSpPr>
        <p:spPr>
          <a:xfrm flipH="1">
            <a:off x="716691" y="3039346"/>
            <a:ext cx="3481965" cy="1248448"/>
          </a:xfrm>
          <a:prstGeom prst="borderCallout2">
            <a:avLst>
              <a:gd name="adj1" fmla="val 46592"/>
              <a:gd name="adj2" fmla="val 83"/>
              <a:gd name="adj3" fmla="val 46361"/>
              <a:gd name="adj4" fmla="val -8715"/>
              <a:gd name="adj5" fmla="val 57176"/>
              <a:gd name="adj6" fmla="val -12526"/>
            </a:avLst>
          </a:prstGeom>
          <a:solidFill>
            <a:srgbClr val="F0FD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安全帽</a:t>
            </a:r>
            <a:r>
              <a:rPr lang="zh-TW" altLang="en-US" sz="2600" b="1" dirty="0">
                <a:solidFill>
                  <a:srgbClr val="B934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穩固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戴在頭上，不致上、下、左、右搖晃。</a:t>
            </a:r>
          </a:p>
        </p:txBody>
      </p:sp>
    </p:spTree>
    <p:extLst>
      <p:ext uri="{BB962C8B-B14F-4D97-AF65-F5344CB8AC3E}">
        <p14:creationId xmlns:p14="http://schemas.microsoft.com/office/powerpoint/2010/main" val="408434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EF6F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群組 46">
            <a:extLst>
              <a:ext uri="{FF2B5EF4-FFF2-40B4-BE49-F238E27FC236}">
                <a16:creationId xmlns:a16="http://schemas.microsoft.com/office/drawing/2014/main" id="{CC96F707-6F09-1165-B24B-F2102D56C27B}"/>
              </a:ext>
            </a:extLst>
          </p:cNvPr>
          <p:cNvGrpSpPr/>
          <p:nvPr/>
        </p:nvGrpSpPr>
        <p:grpSpPr>
          <a:xfrm>
            <a:off x="383059" y="254244"/>
            <a:ext cx="11442357" cy="6134199"/>
            <a:chOff x="383059" y="254244"/>
            <a:chExt cx="11442357" cy="6134199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B1FC8374-FF0F-B0B3-B202-82C4811099F1}"/>
                </a:ext>
              </a:extLst>
            </p:cNvPr>
            <p:cNvSpPr/>
            <p:nvPr/>
          </p:nvSpPr>
          <p:spPr>
            <a:xfrm>
              <a:off x="383059" y="1775637"/>
              <a:ext cx="11442357" cy="461280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grpSp>
          <p:nvGrpSpPr>
            <p:cNvPr id="49" name="群組 48">
              <a:extLst>
                <a:ext uri="{FF2B5EF4-FFF2-40B4-BE49-F238E27FC236}">
                  <a16:creationId xmlns:a16="http://schemas.microsoft.com/office/drawing/2014/main" id="{55B90422-4F42-1051-6EB7-9E782B594711}"/>
                </a:ext>
              </a:extLst>
            </p:cNvPr>
            <p:cNvGrpSpPr/>
            <p:nvPr/>
          </p:nvGrpSpPr>
          <p:grpSpPr>
            <a:xfrm>
              <a:off x="1520248" y="254244"/>
              <a:ext cx="9059533" cy="1676435"/>
              <a:chOff x="1222075" y="254244"/>
              <a:chExt cx="9059533" cy="1676435"/>
            </a:xfrm>
          </p:grpSpPr>
          <p:pic>
            <p:nvPicPr>
              <p:cNvPr id="50" name="圖片 49">
                <a:extLst>
                  <a:ext uri="{FF2B5EF4-FFF2-40B4-BE49-F238E27FC236}">
                    <a16:creationId xmlns:a16="http://schemas.microsoft.com/office/drawing/2014/main" id="{2C8E281F-DEF1-0F86-3A52-A1641E9BF3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222075" y="254244"/>
                <a:ext cx="1741329" cy="1676435"/>
              </a:xfrm>
              <a:prstGeom prst="rect">
                <a:avLst/>
              </a:prstGeom>
            </p:spPr>
          </p:pic>
          <p:pic>
            <p:nvPicPr>
              <p:cNvPr id="51" name="圖片 50">
                <a:extLst>
                  <a:ext uri="{FF2B5EF4-FFF2-40B4-BE49-F238E27FC236}">
                    <a16:creationId xmlns:a16="http://schemas.microsoft.com/office/drawing/2014/main" id="{594B94CF-37DF-D78B-9BD1-00239AC280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677278" y="308322"/>
                <a:ext cx="1604330" cy="1622357"/>
              </a:xfrm>
              <a:prstGeom prst="rect">
                <a:avLst/>
              </a:prstGeom>
            </p:spPr>
          </p:pic>
        </p:grpSp>
      </p:grpSp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D48E143-C0AD-1120-B6EB-C8B2760D8F5F}"/>
              </a:ext>
            </a:extLst>
          </p:cNvPr>
          <p:cNvSpPr/>
          <p:nvPr/>
        </p:nvSpPr>
        <p:spPr>
          <a:xfrm>
            <a:off x="3805882" y="1022465"/>
            <a:ext cx="4609070" cy="753171"/>
          </a:xfrm>
          <a:prstGeom prst="rect">
            <a:avLst/>
          </a:prstGeom>
          <a:solidFill>
            <a:srgbClr val="00A19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6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自行車的零件與配備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88676E06-8E80-31D9-0B19-DE54F52829CF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發展活動│活動三：樂活要安全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52" name="群組 51">
            <a:extLst>
              <a:ext uri="{FF2B5EF4-FFF2-40B4-BE49-F238E27FC236}">
                <a16:creationId xmlns:a16="http://schemas.microsoft.com/office/drawing/2014/main" id="{8749F831-0279-D6B5-F0F4-7DF36285F7CA}"/>
              </a:ext>
            </a:extLst>
          </p:cNvPr>
          <p:cNvGrpSpPr/>
          <p:nvPr/>
        </p:nvGrpSpPr>
        <p:grpSpPr>
          <a:xfrm>
            <a:off x="738791" y="2076773"/>
            <a:ext cx="10818455" cy="1232613"/>
            <a:chOff x="738791" y="2076773"/>
            <a:chExt cx="10818455" cy="1232613"/>
          </a:xfrm>
        </p:grpSpPr>
        <p:sp>
          <p:nvSpPr>
            <p:cNvPr id="34" name="文字方塊 33">
              <a:extLst>
                <a:ext uri="{FF2B5EF4-FFF2-40B4-BE49-F238E27FC236}">
                  <a16:creationId xmlns:a16="http://schemas.microsoft.com/office/drawing/2014/main" id="{143CE0F2-6DF6-F750-D5D3-493A21A0D3F9}"/>
                </a:ext>
              </a:extLst>
            </p:cNvPr>
            <p:cNvSpPr txBox="1"/>
            <p:nvPr/>
          </p:nvSpPr>
          <p:spPr>
            <a:xfrm>
              <a:off x="4499855" y="2110292"/>
              <a:ext cx="7057391" cy="10724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7200" marR="0" lvl="0" indent="-457200" algn="l" defTabSz="914400" rtl="0" eaLnBrk="1" fontAlgn="auto" latinLnBrk="0" hangingPunct="1">
                <a:lnSpc>
                  <a:spcPts val="4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49EA4"/>
                </a:buClr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lang="zh-TW" altLang="en-US" sz="28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車前燈為照明功能，顏色為白色或黃色；車後燈為警示功能，顏色為紅色。</a:t>
              </a:r>
              <a:endParaRPr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grpSp>
          <p:nvGrpSpPr>
            <p:cNvPr id="38" name="群組 37">
              <a:extLst>
                <a:ext uri="{FF2B5EF4-FFF2-40B4-BE49-F238E27FC236}">
                  <a16:creationId xmlns:a16="http://schemas.microsoft.com/office/drawing/2014/main" id="{B91A5484-C637-928B-DABF-2825BBD2E3DB}"/>
                </a:ext>
              </a:extLst>
            </p:cNvPr>
            <p:cNvGrpSpPr/>
            <p:nvPr/>
          </p:nvGrpSpPr>
          <p:grpSpPr>
            <a:xfrm>
              <a:off x="738791" y="2076773"/>
              <a:ext cx="1754046" cy="1217614"/>
              <a:chOff x="738791" y="2076773"/>
              <a:chExt cx="1754046" cy="1217614"/>
            </a:xfrm>
          </p:grpSpPr>
          <p:pic>
            <p:nvPicPr>
              <p:cNvPr id="17" name="圖片 16">
                <a:extLst>
                  <a:ext uri="{FF2B5EF4-FFF2-40B4-BE49-F238E27FC236}">
                    <a16:creationId xmlns:a16="http://schemas.microsoft.com/office/drawing/2014/main" id="{538FFA4C-9557-20A2-E9B2-D66D0B74E1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8791" y="2076773"/>
                <a:ext cx="1754046" cy="1217614"/>
              </a:xfrm>
              <a:prstGeom prst="rect">
                <a:avLst/>
              </a:prstGeom>
            </p:spPr>
          </p:pic>
          <p:sp>
            <p:nvSpPr>
              <p:cNvPr id="27" name="文字方塊 26">
                <a:extLst>
                  <a:ext uri="{FF2B5EF4-FFF2-40B4-BE49-F238E27FC236}">
                    <a16:creationId xmlns:a16="http://schemas.microsoft.com/office/drawing/2014/main" id="{9A1B822E-E46E-8DED-1631-FA646AE3D559}"/>
                  </a:ext>
                </a:extLst>
              </p:cNvPr>
              <p:cNvSpPr txBox="1"/>
              <p:nvPr/>
            </p:nvSpPr>
            <p:spPr>
              <a:xfrm>
                <a:off x="751493" y="2154873"/>
                <a:ext cx="95410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glow rad="127000">
                        <a:prstClr val="white"/>
                      </a:glow>
                    </a:effectLst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rPr>
                  <a:t>車前燈</a:t>
                </a:r>
              </a:p>
            </p:txBody>
          </p:sp>
        </p:grpSp>
        <p:grpSp>
          <p:nvGrpSpPr>
            <p:cNvPr id="39" name="群組 38">
              <a:extLst>
                <a:ext uri="{FF2B5EF4-FFF2-40B4-BE49-F238E27FC236}">
                  <a16:creationId xmlns:a16="http://schemas.microsoft.com/office/drawing/2014/main" id="{2350F62E-6EFA-3EC3-7444-2290E7A188FF}"/>
                </a:ext>
              </a:extLst>
            </p:cNvPr>
            <p:cNvGrpSpPr/>
            <p:nvPr/>
          </p:nvGrpSpPr>
          <p:grpSpPr>
            <a:xfrm>
              <a:off x="2517551" y="2083256"/>
              <a:ext cx="1749790" cy="1226130"/>
              <a:chOff x="2517551" y="2070899"/>
              <a:chExt cx="1749790" cy="1226130"/>
            </a:xfrm>
          </p:grpSpPr>
          <p:pic>
            <p:nvPicPr>
              <p:cNvPr id="18" name="圖片 17">
                <a:extLst>
                  <a:ext uri="{FF2B5EF4-FFF2-40B4-BE49-F238E27FC236}">
                    <a16:creationId xmlns:a16="http://schemas.microsoft.com/office/drawing/2014/main" id="{BA260F2D-698E-8361-CA73-3089422757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517551" y="2070899"/>
                <a:ext cx="1749790" cy="1226130"/>
              </a:xfrm>
              <a:prstGeom prst="rect">
                <a:avLst/>
              </a:prstGeom>
            </p:spPr>
          </p:pic>
          <p:sp>
            <p:nvSpPr>
              <p:cNvPr id="28" name="文字方塊 27">
                <a:extLst>
                  <a:ext uri="{FF2B5EF4-FFF2-40B4-BE49-F238E27FC236}">
                    <a16:creationId xmlns:a16="http://schemas.microsoft.com/office/drawing/2014/main" id="{5546219B-2C65-E723-5FE4-2824A3FA9EEF}"/>
                  </a:ext>
                </a:extLst>
              </p:cNvPr>
              <p:cNvSpPr txBox="1"/>
              <p:nvPr/>
            </p:nvSpPr>
            <p:spPr>
              <a:xfrm>
                <a:off x="2521557" y="2154873"/>
                <a:ext cx="95410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glow rad="127000">
                        <a:prstClr val="white"/>
                      </a:glow>
                    </a:effectLst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rPr>
                  <a:t>車後燈</a:t>
                </a:r>
              </a:p>
            </p:txBody>
          </p:sp>
        </p:grpSp>
      </p:grpSp>
      <p:grpSp>
        <p:nvGrpSpPr>
          <p:cNvPr id="53" name="群組 52">
            <a:extLst>
              <a:ext uri="{FF2B5EF4-FFF2-40B4-BE49-F238E27FC236}">
                <a16:creationId xmlns:a16="http://schemas.microsoft.com/office/drawing/2014/main" id="{E8ED8C32-A465-7662-B11C-AF141C4A2C7B}"/>
              </a:ext>
            </a:extLst>
          </p:cNvPr>
          <p:cNvGrpSpPr/>
          <p:nvPr/>
        </p:nvGrpSpPr>
        <p:grpSpPr>
          <a:xfrm>
            <a:off x="748876" y="3421915"/>
            <a:ext cx="10808370" cy="1226130"/>
            <a:chOff x="748876" y="3421915"/>
            <a:chExt cx="10808370" cy="1226130"/>
          </a:xfrm>
        </p:grpSpPr>
        <p:grpSp>
          <p:nvGrpSpPr>
            <p:cNvPr id="40" name="群組 39">
              <a:extLst>
                <a:ext uri="{FF2B5EF4-FFF2-40B4-BE49-F238E27FC236}">
                  <a16:creationId xmlns:a16="http://schemas.microsoft.com/office/drawing/2014/main" id="{B60878DE-E61D-07CA-E093-785A5A98EC03}"/>
                </a:ext>
              </a:extLst>
            </p:cNvPr>
            <p:cNvGrpSpPr/>
            <p:nvPr/>
          </p:nvGrpSpPr>
          <p:grpSpPr>
            <a:xfrm>
              <a:off x="748876" y="3421915"/>
              <a:ext cx="1754046" cy="1226130"/>
              <a:chOff x="748876" y="3372487"/>
              <a:chExt cx="1754046" cy="1226130"/>
            </a:xfrm>
          </p:grpSpPr>
          <p:pic>
            <p:nvPicPr>
              <p:cNvPr id="25" name="圖片 24">
                <a:extLst>
                  <a:ext uri="{FF2B5EF4-FFF2-40B4-BE49-F238E27FC236}">
                    <a16:creationId xmlns:a16="http://schemas.microsoft.com/office/drawing/2014/main" id="{32E20E3F-91F0-3FB5-C5B9-8857B926F7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8876" y="3372487"/>
                <a:ext cx="1754046" cy="1226130"/>
              </a:xfrm>
              <a:prstGeom prst="rect">
                <a:avLst/>
              </a:prstGeom>
            </p:spPr>
          </p:pic>
          <p:sp>
            <p:nvSpPr>
              <p:cNvPr id="30" name="文字方塊 29">
                <a:extLst>
                  <a:ext uri="{FF2B5EF4-FFF2-40B4-BE49-F238E27FC236}">
                    <a16:creationId xmlns:a16="http://schemas.microsoft.com/office/drawing/2014/main" id="{953E1057-B8F5-66CB-D554-7FF84253BF72}"/>
                  </a:ext>
                </a:extLst>
              </p:cNvPr>
              <p:cNvSpPr txBox="1"/>
              <p:nvPr/>
            </p:nvSpPr>
            <p:spPr>
              <a:xfrm>
                <a:off x="770020" y="3413665"/>
                <a:ext cx="146706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glow rad="127000">
                        <a:prstClr val="white"/>
                      </a:glow>
                    </a:effectLst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rPr>
                  <a:t>前反光裝置</a:t>
                </a:r>
              </a:p>
            </p:txBody>
          </p:sp>
        </p:grpSp>
        <p:grpSp>
          <p:nvGrpSpPr>
            <p:cNvPr id="41" name="群組 40">
              <a:extLst>
                <a:ext uri="{FF2B5EF4-FFF2-40B4-BE49-F238E27FC236}">
                  <a16:creationId xmlns:a16="http://schemas.microsoft.com/office/drawing/2014/main" id="{8CB37AD9-F12B-22EA-63DD-49B84D7A231A}"/>
                </a:ext>
              </a:extLst>
            </p:cNvPr>
            <p:cNvGrpSpPr/>
            <p:nvPr/>
          </p:nvGrpSpPr>
          <p:grpSpPr>
            <a:xfrm>
              <a:off x="2546131" y="3430431"/>
              <a:ext cx="1728502" cy="1217614"/>
              <a:chOff x="2546131" y="3368646"/>
              <a:chExt cx="1728502" cy="1217614"/>
            </a:xfrm>
          </p:grpSpPr>
          <p:pic>
            <p:nvPicPr>
              <p:cNvPr id="23" name="圖片 22">
                <a:extLst>
                  <a:ext uri="{FF2B5EF4-FFF2-40B4-BE49-F238E27FC236}">
                    <a16:creationId xmlns:a16="http://schemas.microsoft.com/office/drawing/2014/main" id="{C1258180-9CC8-003D-7F7E-216CA41C07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546131" y="3368646"/>
                <a:ext cx="1728502" cy="1217614"/>
              </a:xfrm>
              <a:prstGeom prst="rect">
                <a:avLst/>
              </a:prstGeom>
            </p:spPr>
          </p:pic>
          <p:sp>
            <p:nvSpPr>
              <p:cNvPr id="31" name="文字方塊 30">
                <a:extLst>
                  <a:ext uri="{FF2B5EF4-FFF2-40B4-BE49-F238E27FC236}">
                    <a16:creationId xmlns:a16="http://schemas.microsoft.com/office/drawing/2014/main" id="{96B06117-AD48-5419-6FA3-4E771AD0BB43}"/>
                  </a:ext>
                </a:extLst>
              </p:cNvPr>
              <p:cNvSpPr txBox="1"/>
              <p:nvPr/>
            </p:nvSpPr>
            <p:spPr>
              <a:xfrm>
                <a:off x="2550396" y="3409824"/>
                <a:ext cx="146706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glow rad="127000">
                        <a:prstClr val="white"/>
                      </a:glow>
                    </a:effectLst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rPr>
                  <a:t>後反光裝置</a:t>
                </a:r>
              </a:p>
            </p:txBody>
          </p:sp>
        </p:grpSp>
        <p:sp>
          <p:nvSpPr>
            <p:cNvPr id="42" name="文字方塊 41">
              <a:extLst>
                <a:ext uri="{FF2B5EF4-FFF2-40B4-BE49-F238E27FC236}">
                  <a16:creationId xmlns:a16="http://schemas.microsoft.com/office/drawing/2014/main" id="{1F6B767F-F417-01ED-9724-852883D95A51}"/>
                </a:ext>
              </a:extLst>
            </p:cNvPr>
            <p:cNvSpPr txBox="1"/>
            <p:nvPr/>
          </p:nvSpPr>
          <p:spPr>
            <a:xfrm>
              <a:off x="4499855" y="3615940"/>
              <a:ext cx="7057391" cy="5595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7200" marR="0" lvl="0" indent="-457200" algn="l" defTabSz="914400" rtl="0" eaLnBrk="1" fontAlgn="auto" latinLnBrk="0" hangingPunct="1">
                <a:lnSpc>
                  <a:spcPts val="4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49EA4"/>
                </a:buClr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lang="zh-TW" altLang="en-US" sz="28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反光裝置需保持清潔且無破損。</a:t>
              </a:r>
              <a:endParaRPr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54" name="群組 53">
            <a:extLst>
              <a:ext uri="{FF2B5EF4-FFF2-40B4-BE49-F238E27FC236}">
                <a16:creationId xmlns:a16="http://schemas.microsoft.com/office/drawing/2014/main" id="{8350C158-F056-C274-A4D3-8784E13BB113}"/>
              </a:ext>
            </a:extLst>
          </p:cNvPr>
          <p:cNvGrpSpPr/>
          <p:nvPr/>
        </p:nvGrpSpPr>
        <p:grpSpPr>
          <a:xfrm>
            <a:off x="2520587" y="4759591"/>
            <a:ext cx="8649922" cy="1217614"/>
            <a:chOff x="2520587" y="4759591"/>
            <a:chExt cx="8649922" cy="1217614"/>
          </a:xfrm>
        </p:grpSpPr>
        <p:grpSp>
          <p:nvGrpSpPr>
            <p:cNvPr id="43" name="群組 42">
              <a:extLst>
                <a:ext uri="{FF2B5EF4-FFF2-40B4-BE49-F238E27FC236}">
                  <a16:creationId xmlns:a16="http://schemas.microsoft.com/office/drawing/2014/main" id="{D5F0412C-9376-3CD0-45BA-2AD44E2AE434}"/>
                </a:ext>
              </a:extLst>
            </p:cNvPr>
            <p:cNvGrpSpPr/>
            <p:nvPr/>
          </p:nvGrpSpPr>
          <p:grpSpPr>
            <a:xfrm>
              <a:off x="2520587" y="4759591"/>
              <a:ext cx="1754046" cy="1217614"/>
              <a:chOff x="2546131" y="4716258"/>
              <a:chExt cx="1754046" cy="1217614"/>
            </a:xfrm>
          </p:grpSpPr>
          <p:pic>
            <p:nvPicPr>
              <p:cNvPr id="14" name="圖片 13">
                <a:extLst>
                  <a:ext uri="{FF2B5EF4-FFF2-40B4-BE49-F238E27FC236}">
                    <a16:creationId xmlns:a16="http://schemas.microsoft.com/office/drawing/2014/main" id="{A537FD15-3910-235D-D77F-EFC578A6C8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546131" y="4716258"/>
                <a:ext cx="1754046" cy="1217614"/>
              </a:xfrm>
              <a:prstGeom prst="roundRect">
                <a:avLst>
                  <a:gd name="adj" fmla="val 11074"/>
                </a:avLst>
              </a:prstGeom>
            </p:spPr>
          </p:pic>
          <p:sp>
            <p:nvSpPr>
              <p:cNvPr id="26" name="文字方塊 25">
                <a:extLst>
                  <a:ext uri="{FF2B5EF4-FFF2-40B4-BE49-F238E27FC236}">
                    <a16:creationId xmlns:a16="http://schemas.microsoft.com/office/drawing/2014/main" id="{03CAC8D2-4D28-32D8-67D8-8539FA13BDA4}"/>
                  </a:ext>
                </a:extLst>
              </p:cNvPr>
              <p:cNvSpPr txBox="1"/>
              <p:nvPr/>
            </p:nvSpPr>
            <p:spPr>
              <a:xfrm>
                <a:off x="2571675" y="4771434"/>
                <a:ext cx="69762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glow rad="127000">
                        <a:prstClr val="white"/>
                      </a:glow>
                    </a:effectLst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rPr>
                  <a:t>煞車</a:t>
                </a:r>
              </a:p>
            </p:txBody>
          </p:sp>
        </p:grpSp>
        <p:sp>
          <p:nvSpPr>
            <p:cNvPr id="44" name="文字方塊 43">
              <a:extLst>
                <a:ext uri="{FF2B5EF4-FFF2-40B4-BE49-F238E27FC236}">
                  <a16:creationId xmlns:a16="http://schemas.microsoft.com/office/drawing/2014/main" id="{2C632E55-0096-7B04-773D-389F52C1E88E}"/>
                </a:ext>
              </a:extLst>
            </p:cNvPr>
            <p:cNvSpPr txBox="1"/>
            <p:nvPr/>
          </p:nvSpPr>
          <p:spPr>
            <a:xfrm>
              <a:off x="4499855" y="4794262"/>
              <a:ext cx="6670654" cy="10724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7200" marR="0" lvl="0" indent="-457200" algn="l" defTabSz="914400" rtl="0" eaLnBrk="1" fontAlgn="auto" latinLnBrk="0" hangingPunct="1">
                <a:lnSpc>
                  <a:spcPts val="4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49EA4"/>
                </a:buClr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lang="zh-TW" altLang="en-US" sz="28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煞車功能正常</a:t>
              </a:r>
              <a:r>
                <a:rPr lang="en-US" altLang="zh-TW" sz="28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28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煞車線無鬆脫、煞車塊無過度磨損</a:t>
              </a:r>
              <a:r>
                <a:rPr lang="en-US" altLang="zh-TW" sz="28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r>
                <a:rPr lang="zh-TW" altLang="en-US" sz="28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</a:t>
              </a:r>
              <a:endParaRPr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3538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EF6F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37" name="群組 36">
            <a:extLst>
              <a:ext uri="{FF2B5EF4-FFF2-40B4-BE49-F238E27FC236}">
                <a16:creationId xmlns:a16="http://schemas.microsoft.com/office/drawing/2014/main" id="{9C96E696-9FA8-0FB0-8400-9EC225E9831E}"/>
              </a:ext>
            </a:extLst>
          </p:cNvPr>
          <p:cNvGrpSpPr/>
          <p:nvPr/>
        </p:nvGrpSpPr>
        <p:grpSpPr>
          <a:xfrm>
            <a:off x="383059" y="254244"/>
            <a:ext cx="11442357" cy="6134199"/>
            <a:chOff x="383059" y="254244"/>
            <a:chExt cx="11442357" cy="6134199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90FB6838-E7B2-FF99-ED44-4C11C5BD0272}"/>
                </a:ext>
              </a:extLst>
            </p:cNvPr>
            <p:cNvSpPr/>
            <p:nvPr/>
          </p:nvSpPr>
          <p:spPr>
            <a:xfrm>
              <a:off x="383059" y="1775637"/>
              <a:ext cx="11442357" cy="461280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FD4C9485-CBD0-B993-2E14-36B767DEDAD9}"/>
                </a:ext>
              </a:extLst>
            </p:cNvPr>
            <p:cNvGrpSpPr/>
            <p:nvPr/>
          </p:nvGrpSpPr>
          <p:grpSpPr>
            <a:xfrm>
              <a:off x="1520248" y="254244"/>
              <a:ext cx="9059533" cy="1676435"/>
              <a:chOff x="1222075" y="254244"/>
              <a:chExt cx="9059533" cy="1676435"/>
            </a:xfrm>
          </p:grpSpPr>
          <p:pic>
            <p:nvPicPr>
              <p:cNvPr id="16" name="圖片 15">
                <a:extLst>
                  <a:ext uri="{FF2B5EF4-FFF2-40B4-BE49-F238E27FC236}">
                    <a16:creationId xmlns:a16="http://schemas.microsoft.com/office/drawing/2014/main" id="{F99B7399-03DE-6E77-6D53-C277B0F487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222075" y="254244"/>
                <a:ext cx="1741329" cy="1676435"/>
              </a:xfrm>
              <a:prstGeom prst="rect">
                <a:avLst/>
              </a:prstGeom>
            </p:spPr>
          </p:pic>
          <p:pic>
            <p:nvPicPr>
              <p:cNvPr id="19" name="圖片 18">
                <a:extLst>
                  <a:ext uri="{FF2B5EF4-FFF2-40B4-BE49-F238E27FC236}">
                    <a16:creationId xmlns:a16="http://schemas.microsoft.com/office/drawing/2014/main" id="{831C0921-5737-29CC-8217-5F87F757D7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677278" y="308322"/>
                <a:ext cx="1604330" cy="1622357"/>
              </a:xfrm>
              <a:prstGeom prst="rect">
                <a:avLst/>
              </a:prstGeom>
            </p:spPr>
          </p:pic>
        </p:grp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3D48E143-C0AD-1120-B6EB-C8B2760D8F5F}"/>
              </a:ext>
            </a:extLst>
          </p:cNvPr>
          <p:cNvSpPr/>
          <p:nvPr/>
        </p:nvSpPr>
        <p:spPr>
          <a:xfrm>
            <a:off x="3369310" y="1022465"/>
            <a:ext cx="5453414" cy="753171"/>
          </a:xfrm>
          <a:prstGeom prst="rect">
            <a:avLst/>
          </a:prstGeom>
          <a:solidFill>
            <a:srgbClr val="00A19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自行車的零件與配備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(2/2)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88676E06-8E80-31D9-0B19-DE54F52829CF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發展活動│活動三：樂活要安全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B3015469-5767-E848-B1A5-EC965B9B24BD}"/>
              </a:ext>
            </a:extLst>
          </p:cNvPr>
          <p:cNvGrpSpPr/>
          <p:nvPr/>
        </p:nvGrpSpPr>
        <p:grpSpPr>
          <a:xfrm>
            <a:off x="1179069" y="2150992"/>
            <a:ext cx="9247632" cy="1226130"/>
            <a:chOff x="1179069" y="2150992"/>
            <a:chExt cx="9247632" cy="1226130"/>
          </a:xfrm>
        </p:grpSpPr>
        <p:sp>
          <p:nvSpPr>
            <p:cNvPr id="34" name="文字方塊 33">
              <a:extLst>
                <a:ext uri="{FF2B5EF4-FFF2-40B4-BE49-F238E27FC236}">
                  <a16:creationId xmlns:a16="http://schemas.microsoft.com/office/drawing/2014/main" id="{143CE0F2-6DF6-F750-D5D3-493A21A0D3F9}"/>
                </a:ext>
              </a:extLst>
            </p:cNvPr>
            <p:cNvSpPr txBox="1"/>
            <p:nvPr/>
          </p:nvSpPr>
          <p:spPr>
            <a:xfrm>
              <a:off x="3369310" y="2202784"/>
              <a:ext cx="7057391" cy="5595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7200" marR="0" lvl="0" indent="-457200" algn="l" defTabSz="914400" rtl="0" eaLnBrk="1" fontAlgn="auto" latinLnBrk="0" hangingPunct="1">
                <a:lnSpc>
                  <a:spcPts val="4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49EA4"/>
                </a:buClr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zh-TW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鈴號固定於車身，可正常響鈴。</a:t>
              </a:r>
              <a:endPara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2" name="群組 1">
              <a:extLst>
                <a:ext uri="{FF2B5EF4-FFF2-40B4-BE49-F238E27FC236}">
                  <a16:creationId xmlns:a16="http://schemas.microsoft.com/office/drawing/2014/main" id="{1CA286D6-4CEB-7CE9-820A-260FB2FD674D}"/>
                </a:ext>
              </a:extLst>
            </p:cNvPr>
            <p:cNvGrpSpPr/>
            <p:nvPr/>
          </p:nvGrpSpPr>
          <p:grpSpPr>
            <a:xfrm>
              <a:off x="1179069" y="2150992"/>
              <a:ext cx="1749790" cy="1226130"/>
              <a:chOff x="10902332" y="787106"/>
              <a:chExt cx="1749790" cy="1226130"/>
            </a:xfrm>
          </p:grpSpPr>
          <p:pic>
            <p:nvPicPr>
              <p:cNvPr id="4" name="圖片 3">
                <a:extLst>
                  <a:ext uri="{FF2B5EF4-FFF2-40B4-BE49-F238E27FC236}">
                    <a16:creationId xmlns:a16="http://schemas.microsoft.com/office/drawing/2014/main" id="{7F119723-F954-6C74-32A8-C5BAF25CDE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902332" y="787106"/>
                <a:ext cx="1749790" cy="1226130"/>
              </a:xfrm>
              <a:prstGeom prst="rect">
                <a:avLst/>
              </a:prstGeom>
            </p:spPr>
          </p:pic>
          <p:sp>
            <p:nvSpPr>
              <p:cNvPr id="5" name="文字方塊 4">
                <a:extLst>
                  <a:ext uri="{FF2B5EF4-FFF2-40B4-BE49-F238E27FC236}">
                    <a16:creationId xmlns:a16="http://schemas.microsoft.com/office/drawing/2014/main" id="{4AAA34A7-488B-D733-0C0C-7B3DF99266CD}"/>
                  </a:ext>
                </a:extLst>
              </p:cNvPr>
              <p:cNvSpPr txBox="1"/>
              <p:nvPr/>
            </p:nvSpPr>
            <p:spPr>
              <a:xfrm>
                <a:off x="10902332" y="838898"/>
                <a:ext cx="69762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glow rad="127000">
                        <a:prstClr val="white"/>
                      </a:glow>
                    </a:effectLst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rPr>
                  <a:t>鈴號</a:t>
                </a:r>
              </a:p>
            </p:txBody>
          </p:sp>
        </p:grpSp>
      </p:grp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CD94AB58-4CCC-D885-C3A0-976B9E5E334F}"/>
              </a:ext>
            </a:extLst>
          </p:cNvPr>
          <p:cNvGrpSpPr/>
          <p:nvPr/>
        </p:nvGrpSpPr>
        <p:grpSpPr>
          <a:xfrm>
            <a:off x="1179069" y="3504599"/>
            <a:ext cx="9247632" cy="1217615"/>
            <a:chOff x="1179069" y="3504599"/>
            <a:chExt cx="9247632" cy="1217615"/>
          </a:xfrm>
        </p:grpSpPr>
        <p:sp>
          <p:nvSpPr>
            <p:cNvPr id="42" name="文字方塊 41">
              <a:extLst>
                <a:ext uri="{FF2B5EF4-FFF2-40B4-BE49-F238E27FC236}">
                  <a16:creationId xmlns:a16="http://schemas.microsoft.com/office/drawing/2014/main" id="{1F6B767F-F417-01ED-9724-852883D95A51}"/>
                </a:ext>
              </a:extLst>
            </p:cNvPr>
            <p:cNvSpPr txBox="1"/>
            <p:nvPr/>
          </p:nvSpPr>
          <p:spPr>
            <a:xfrm>
              <a:off x="3369310" y="3553894"/>
              <a:ext cx="7057391" cy="5595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7200" marR="0" lvl="0" indent="-457200" algn="l" defTabSz="914400" rtl="0" eaLnBrk="1" fontAlgn="auto" latinLnBrk="0" hangingPunct="1">
                <a:lnSpc>
                  <a:spcPts val="4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49EA4"/>
                </a:buClr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zh-TW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胎壓正常、胎紋無固定磨損。</a:t>
              </a:r>
              <a:endPara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7" name="群組 6">
              <a:extLst>
                <a:ext uri="{FF2B5EF4-FFF2-40B4-BE49-F238E27FC236}">
                  <a16:creationId xmlns:a16="http://schemas.microsoft.com/office/drawing/2014/main" id="{8F819C75-E9F9-A24E-B387-FB3D5E28599F}"/>
                </a:ext>
              </a:extLst>
            </p:cNvPr>
            <p:cNvGrpSpPr/>
            <p:nvPr/>
          </p:nvGrpSpPr>
          <p:grpSpPr>
            <a:xfrm>
              <a:off x="1179069" y="3504599"/>
              <a:ext cx="1754046" cy="1217615"/>
              <a:chOff x="9645869" y="4231669"/>
              <a:chExt cx="1754046" cy="1217615"/>
            </a:xfrm>
          </p:grpSpPr>
          <p:pic>
            <p:nvPicPr>
              <p:cNvPr id="8" name="圖片 7">
                <a:extLst>
                  <a:ext uri="{FF2B5EF4-FFF2-40B4-BE49-F238E27FC236}">
                    <a16:creationId xmlns:a16="http://schemas.microsoft.com/office/drawing/2014/main" id="{07A24F12-FEEF-ECEB-AD51-69EF89E294D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963"/>
              <a:stretch/>
            </p:blipFill>
            <p:spPr>
              <a:xfrm>
                <a:off x="9645869" y="4231669"/>
                <a:ext cx="1754046" cy="1217615"/>
              </a:xfrm>
              <a:prstGeom prst="roundRect">
                <a:avLst>
                  <a:gd name="adj" fmla="val 20839"/>
                </a:avLst>
              </a:prstGeom>
            </p:spPr>
          </p:pic>
          <p:sp>
            <p:nvSpPr>
              <p:cNvPr id="9" name="文字方塊 8">
                <a:extLst>
                  <a:ext uri="{FF2B5EF4-FFF2-40B4-BE49-F238E27FC236}">
                    <a16:creationId xmlns:a16="http://schemas.microsoft.com/office/drawing/2014/main" id="{8E7D316A-20E4-497A-4EB2-252AB44A4ECE}"/>
                  </a:ext>
                </a:extLst>
              </p:cNvPr>
              <p:cNvSpPr txBox="1"/>
              <p:nvPr/>
            </p:nvSpPr>
            <p:spPr>
              <a:xfrm>
                <a:off x="9662491" y="4247149"/>
                <a:ext cx="69762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glow rad="127000">
                        <a:prstClr val="white"/>
                      </a:glow>
                    </a:effectLst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rPr>
                  <a:t>車輪</a:t>
                </a:r>
              </a:p>
            </p:txBody>
          </p:sp>
        </p:grpSp>
      </p:grpSp>
      <p:grpSp>
        <p:nvGrpSpPr>
          <p:cNvPr id="35" name="群組 34">
            <a:extLst>
              <a:ext uri="{FF2B5EF4-FFF2-40B4-BE49-F238E27FC236}">
                <a16:creationId xmlns:a16="http://schemas.microsoft.com/office/drawing/2014/main" id="{5CC01659-08C9-6179-680A-D47787EE8ADF}"/>
              </a:ext>
            </a:extLst>
          </p:cNvPr>
          <p:cNvGrpSpPr/>
          <p:nvPr/>
        </p:nvGrpSpPr>
        <p:grpSpPr>
          <a:xfrm>
            <a:off x="1195691" y="4863605"/>
            <a:ext cx="9231009" cy="1193895"/>
            <a:chOff x="1195691" y="4863605"/>
            <a:chExt cx="9231009" cy="1193895"/>
          </a:xfrm>
        </p:grpSpPr>
        <p:grpSp>
          <p:nvGrpSpPr>
            <p:cNvPr id="13" name="群組 12">
              <a:extLst>
                <a:ext uri="{FF2B5EF4-FFF2-40B4-BE49-F238E27FC236}">
                  <a16:creationId xmlns:a16="http://schemas.microsoft.com/office/drawing/2014/main" id="{771AEFDC-6296-544B-1EE1-79A7BB5931E3}"/>
                </a:ext>
              </a:extLst>
            </p:cNvPr>
            <p:cNvGrpSpPr/>
            <p:nvPr/>
          </p:nvGrpSpPr>
          <p:grpSpPr>
            <a:xfrm>
              <a:off x="1195691" y="4863605"/>
              <a:ext cx="1754046" cy="1193895"/>
              <a:chOff x="1195691" y="5048959"/>
              <a:chExt cx="1754046" cy="1193895"/>
            </a:xfrm>
          </p:grpSpPr>
          <p:pic>
            <p:nvPicPr>
              <p:cNvPr id="11" name="圖片 10">
                <a:extLst>
                  <a:ext uri="{FF2B5EF4-FFF2-40B4-BE49-F238E27FC236}">
                    <a16:creationId xmlns:a16="http://schemas.microsoft.com/office/drawing/2014/main" id="{6EB7B9C7-B40D-B96B-0E98-57D2D359DB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95691" y="5048959"/>
                <a:ext cx="1754046" cy="1193895"/>
              </a:xfrm>
              <a:prstGeom prst="roundRect">
                <a:avLst/>
              </a:prstGeom>
            </p:spPr>
          </p:pic>
          <p:sp>
            <p:nvSpPr>
              <p:cNvPr id="12" name="文字方塊 11">
                <a:extLst>
                  <a:ext uri="{FF2B5EF4-FFF2-40B4-BE49-F238E27FC236}">
                    <a16:creationId xmlns:a16="http://schemas.microsoft.com/office/drawing/2014/main" id="{4A08BE59-60DC-BEDF-42C0-6146D9FB9717}"/>
                  </a:ext>
                </a:extLst>
              </p:cNvPr>
              <p:cNvSpPr txBox="1"/>
              <p:nvPr/>
            </p:nvSpPr>
            <p:spPr>
              <a:xfrm>
                <a:off x="1221235" y="5062864"/>
                <a:ext cx="69762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glow rad="127000">
                        <a:prstClr val="white"/>
                      </a:glow>
                    </a:effectLst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rPr>
                  <a:t>坐墊</a:t>
                </a:r>
              </a:p>
            </p:txBody>
          </p:sp>
        </p:grpSp>
        <p:sp>
          <p:nvSpPr>
            <p:cNvPr id="20" name="文字方塊 19">
              <a:extLst>
                <a:ext uri="{FF2B5EF4-FFF2-40B4-BE49-F238E27FC236}">
                  <a16:creationId xmlns:a16="http://schemas.microsoft.com/office/drawing/2014/main" id="{90AB7844-11F8-AF62-0DBB-CD584333ADC4}"/>
                </a:ext>
              </a:extLst>
            </p:cNvPr>
            <p:cNvSpPr txBox="1"/>
            <p:nvPr/>
          </p:nvSpPr>
          <p:spPr>
            <a:xfrm>
              <a:off x="3369309" y="4937969"/>
              <a:ext cx="7057391" cy="5595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7200" marR="0" lvl="0" indent="-457200" algn="l" defTabSz="914400" rtl="0" eaLnBrk="1" fontAlgn="auto" latinLnBrk="0" hangingPunct="1">
                <a:lnSpc>
                  <a:spcPts val="4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49EA4"/>
                </a:buClr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zh-TW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座墊無鬆動或搖晃。</a:t>
              </a:r>
              <a:endPara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3728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EF6F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26762CE5-CB18-1E75-0261-3C6EFB68734B}"/>
              </a:ext>
            </a:extLst>
          </p:cNvPr>
          <p:cNvGrpSpPr/>
          <p:nvPr/>
        </p:nvGrpSpPr>
        <p:grpSpPr>
          <a:xfrm>
            <a:off x="383059" y="254244"/>
            <a:ext cx="11442357" cy="6134199"/>
            <a:chOff x="383059" y="254244"/>
            <a:chExt cx="11442357" cy="6134199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BC73E5F4-7DC6-6950-1735-941A7CD40597}"/>
                </a:ext>
              </a:extLst>
            </p:cNvPr>
            <p:cNvSpPr/>
            <p:nvPr/>
          </p:nvSpPr>
          <p:spPr>
            <a:xfrm>
              <a:off x="383059" y="1775637"/>
              <a:ext cx="11442357" cy="461280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FD4C9485-CBD0-B993-2E14-36B767DEDAD9}"/>
                </a:ext>
              </a:extLst>
            </p:cNvPr>
            <p:cNvGrpSpPr/>
            <p:nvPr/>
          </p:nvGrpSpPr>
          <p:grpSpPr>
            <a:xfrm>
              <a:off x="1952738" y="254244"/>
              <a:ext cx="8219266" cy="1676435"/>
              <a:chOff x="1654565" y="254244"/>
              <a:chExt cx="8219266" cy="1676435"/>
            </a:xfrm>
          </p:grpSpPr>
          <p:pic>
            <p:nvPicPr>
              <p:cNvPr id="16" name="圖片 15">
                <a:extLst>
                  <a:ext uri="{FF2B5EF4-FFF2-40B4-BE49-F238E27FC236}">
                    <a16:creationId xmlns:a16="http://schemas.microsoft.com/office/drawing/2014/main" id="{F99B7399-03DE-6E77-6D53-C277B0F487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565" y="254244"/>
                <a:ext cx="1741329" cy="1676435"/>
              </a:xfrm>
              <a:prstGeom prst="rect">
                <a:avLst/>
              </a:prstGeom>
            </p:spPr>
          </p:pic>
          <p:pic>
            <p:nvPicPr>
              <p:cNvPr id="19" name="圖片 18">
                <a:extLst>
                  <a:ext uri="{FF2B5EF4-FFF2-40B4-BE49-F238E27FC236}">
                    <a16:creationId xmlns:a16="http://schemas.microsoft.com/office/drawing/2014/main" id="{831C0921-5737-29CC-8217-5F87F757D7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269501" y="308322"/>
                <a:ext cx="1604330" cy="1622357"/>
              </a:xfrm>
              <a:prstGeom prst="rect">
                <a:avLst/>
              </a:prstGeom>
            </p:spPr>
          </p:pic>
        </p:grp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3D48E143-C0AD-1120-B6EB-C8B2760D8F5F}"/>
              </a:ext>
            </a:extLst>
          </p:cNvPr>
          <p:cNvSpPr/>
          <p:nvPr/>
        </p:nvSpPr>
        <p:spPr>
          <a:xfrm>
            <a:off x="3781168" y="1022465"/>
            <a:ext cx="4609070" cy="753171"/>
          </a:xfrm>
          <a:prstGeom prst="rect">
            <a:avLst/>
          </a:prstGeom>
          <a:solidFill>
            <a:srgbClr val="00A19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騎士的</a:t>
            </a:r>
            <a:r>
              <a:rPr lang="zh-TW" altLang="en-US" sz="36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安全行為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88676E06-8E80-31D9-0B19-DE54F52829CF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發展活動│活動三：樂活要安全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FC801B33-FE68-D937-E887-CFB226F391D0}"/>
              </a:ext>
            </a:extLst>
          </p:cNvPr>
          <p:cNvSpPr/>
          <p:nvPr/>
        </p:nvSpPr>
        <p:spPr>
          <a:xfrm>
            <a:off x="571504" y="2192625"/>
            <a:ext cx="4766615" cy="584775"/>
          </a:xfrm>
          <a:prstGeom prst="roundRect">
            <a:avLst/>
          </a:prstGeom>
          <a:solidFill>
            <a:srgbClr val="FEE05C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騎乘在正確的道路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空間</a:t>
            </a:r>
            <a:endParaRPr kumimoji="0" lang="zh-TW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CAFF69E2-976E-71AE-8E88-BFEB3C75AEF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354" y="3117072"/>
            <a:ext cx="2734080" cy="1933814"/>
          </a:xfrm>
          <a:prstGeom prst="rect">
            <a:avLst/>
          </a:prstGeom>
          <a:effectLst/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B542EB3B-A14B-50EA-5239-EA78DCCD375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2967" t="27113" r="18570" b="12040"/>
          <a:stretch/>
        </p:blipFill>
        <p:spPr>
          <a:xfrm>
            <a:off x="525461" y="3117072"/>
            <a:ext cx="2738139" cy="1933814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0EE60358-71C8-9EFD-E510-A0BA2105E0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188" y="3104722"/>
            <a:ext cx="2734080" cy="1933813"/>
          </a:xfrm>
          <a:prstGeom prst="rect">
            <a:avLst/>
          </a:prstGeom>
          <a:effectLst/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E93123DF-89DD-94FE-66D4-5298BE05D2C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022" y="3104722"/>
            <a:ext cx="2734081" cy="1933813"/>
          </a:xfrm>
          <a:prstGeom prst="rect">
            <a:avLst/>
          </a:prstGeom>
          <a:effectLst/>
        </p:spPr>
      </p:pic>
      <p:sp>
        <p:nvSpPr>
          <p:cNvPr id="24" name="文字方塊 23">
            <a:extLst>
              <a:ext uri="{FF2B5EF4-FFF2-40B4-BE49-F238E27FC236}">
                <a16:creationId xmlns:a16="http://schemas.microsoft.com/office/drawing/2014/main" id="{1E7CFBD1-CCB6-DBC9-368F-EDD65AF0B185}"/>
              </a:ext>
            </a:extLst>
          </p:cNvPr>
          <p:cNvSpPr txBox="1"/>
          <p:nvPr/>
        </p:nvSpPr>
        <p:spPr>
          <a:xfrm>
            <a:off x="547827" y="318248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b="1" dirty="0">
                <a:effectLst>
                  <a:glow rad="1270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自行車專用道</a:t>
            </a: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564ED17F-B47B-2E6B-95EE-62CD28F29A55}"/>
              </a:ext>
            </a:extLst>
          </p:cNvPr>
          <p:cNvSpPr txBox="1"/>
          <p:nvPr/>
        </p:nvSpPr>
        <p:spPr>
          <a:xfrm>
            <a:off x="3387178" y="3187553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b="1" dirty="0">
                <a:effectLst>
                  <a:glow rad="1270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行人與自行車共用道</a:t>
            </a: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FA2A2A14-8F11-86F4-9977-1F1C0E7B6D35}"/>
              </a:ext>
            </a:extLst>
          </p:cNvPr>
          <p:cNvSpPr txBox="1"/>
          <p:nvPr/>
        </p:nvSpPr>
        <p:spPr>
          <a:xfrm>
            <a:off x="6243539" y="320582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b="1" dirty="0">
                <a:effectLst>
                  <a:glow rad="1270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慢車道</a:t>
            </a: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B96D6F69-1647-29DC-5C8D-C58EDFB1B956}"/>
              </a:ext>
            </a:extLst>
          </p:cNvPr>
          <p:cNvSpPr txBox="1"/>
          <p:nvPr/>
        </p:nvSpPr>
        <p:spPr>
          <a:xfrm>
            <a:off x="9012963" y="3227460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b="1" dirty="0">
                <a:effectLst>
                  <a:glow rad="1270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最外側車道</a:t>
            </a: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983D7C90-8C82-E977-B6CD-EABB0BBBB9A8}"/>
              </a:ext>
            </a:extLst>
          </p:cNvPr>
          <p:cNvSpPr txBox="1"/>
          <p:nvPr/>
        </p:nvSpPr>
        <p:spPr>
          <a:xfrm>
            <a:off x="3781168" y="5146081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solidFill>
                  <a:srgbClr val="249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行人優先通行</a:t>
            </a: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8DFF5067-3ACE-1A3D-74A2-68122D72492A}"/>
              </a:ext>
            </a:extLst>
          </p:cNvPr>
          <p:cNvSpPr txBox="1"/>
          <p:nvPr/>
        </p:nvSpPr>
        <p:spPr>
          <a:xfrm>
            <a:off x="6307217" y="5127323"/>
            <a:ext cx="5295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249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注意其他行進中的車輛及靠右邊準備停靠的車輛。</a:t>
            </a:r>
          </a:p>
        </p:txBody>
      </p:sp>
    </p:spTree>
    <p:extLst>
      <p:ext uri="{BB962C8B-B14F-4D97-AF65-F5344CB8AC3E}">
        <p14:creationId xmlns:p14="http://schemas.microsoft.com/office/powerpoint/2010/main" val="2345991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EF6F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26762CE5-CB18-1E75-0261-3C6EFB68734B}"/>
              </a:ext>
            </a:extLst>
          </p:cNvPr>
          <p:cNvGrpSpPr/>
          <p:nvPr/>
        </p:nvGrpSpPr>
        <p:grpSpPr>
          <a:xfrm>
            <a:off x="383059" y="254244"/>
            <a:ext cx="11442357" cy="6134199"/>
            <a:chOff x="383059" y="254244"/>
            <a:chExt cx="11442357" cy="6134199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BC73E5F4-7DC6-6950-1735-941A7CD40597}"/>
                </a:ext>
              </a:extLst>
            </p:cNvPr>
            <p:cNvSpPr/>
            <p:nvPr/>
          </p:nvSpPr>
          <p:spPr>
            <a:xfrm>
              <a:off x="383059" y="1775637"/>
              <a:ext cx="11442357" cy="461280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FD4C9485-CBD0-B993-2E14-36B767DEDAD9}"/>
                </a:ext>
              </a:extLst>
            </p:cNvPr>
            <p:cNvGrpSpPr/>
            <p:nvPr/>
          </p:nvGrpSpPr>
          <p:grpSpPr>
            <a:xfrm>
              <a:off x="1952738" y="254244"/>
              <a:ext cx="8219266" cy="1676435"/>
              <a:chOff x="1654565" y="254244"/>
              <a:chExt cx="8219266" cy="1676435"/>
            </a:xfrm>
          </p:grpSpPr>
          <p:pic>
            <p:nvPicPr>
              <p:cNvPr id="16" name="圖片 15">
                <a:extLst>
                  <a:ext uri="{FF2B5EF4-FFF2-40B4-BE49-F238E27FC236}">
                    <a16:creationId xmlns:a16="http://schemas.microsoft.com/office/drawing/2014/main" id="{F99B7399-03DE-6E77-6D53-C277B0F487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565" y="254244"/>
                <a:ext cx="1741329" cy="1676435"/>
              </a:xfrm>
              <a:prstGeom prst="rect">
                <a:avLst/>
              </a:prstGeom>
            </p:spPr>
          </p:pic>
          <p:pic>
            <p:nvPicPr>
              <p:cNvPr id="19" name="圖片 18">
                <a:extLst>
                  <a:ext uri="{FF2B5EF4-FFF2-40B4-BE49-F238E27FC236}">
                    <a16:creationId xmlns:a16="http://schemas.microsoft.com/office/drawing/2014/main" id="{831C0921-5737-29CC-8217-5F87F757D7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269501" y="308322"/>
                <a:ext cx="1604330" cy="1622357"/>
              </a:xfrm>
              <a:prstGeom prst="rect">
                <a:avLst/>
              </a:prstGeom>
            </p:spPr>
          </p:pic>
        </p:grp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3D48E143-C0AD-1120-B6EB-C8B2760D8F5F}"/>
              </a:ext>
            </a:extLst>
          </p:cNvPr>
          <p:cNvSpPr/>
          <p:nvPr/>
        </p:nvSpPr>
        <p:spPr>
          <a:xfrm>
            <a:off x="3781168" y="1022465"/>
            <a:ext cx="4609070" cy="753171"/>
          </a:xfrm>
          <a:prstGeom prst="rect">
            <a:avLst/>
          </a:prstGeom>
          <a:solidFill>
            <a:srgbClr val="00A19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騎士的安全行為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88676E06-8E80-31D9-0B19-DE54F52829CF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發展活動│活動三：樂活要安全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FC801B33-FE68-D937-E887-CFB226F391D0}"/>
              </a:ext>
            </a:extLst>
          </p:cNvPr>
          <p:cNvSpPr/>
          <p:nvPr/>
        </p:nvSpPr>
        <p:spPr>
          <a:xfrm>
            <a:off x="571503" y="2192625"/>
            <a:ext cx="8263577" cy="584775"/>
          </a:xfrm>
          <a:prstGeom prst="roundRect">
            <a:avLst/>
          </a:prstGeom>
          <a:solidFill>
            <a:srgbClr val="FEE05C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正確轉彎的方法：</a:t>
            </a:r>
            <a:r>
              <a:rPr lang="en-US" altLang="zh-TW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</a:t>
            </a:r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允許直接左轉彎的路口</a:t>
            </a:r>
            <a:endParaRPr kumimoji="0" lang="zh-TW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30" name="圖片 29">
            <a:extLst>
              <a:ext uri="{FF2B5EF4-FFF2-40B4-BE49-F238E27FC236}">
                <a16:creationId xmlns:a16="http://schemas.microsoft.com/office/drawing/2014/main" id="{C7DFDDCA-3FFB-0149-7763-21F793F7F7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02" y="3039346"/>
            <a:ext cx="5569392" cy="3126676"/>
          </a:xfrm>
          <a:prstGeom prst="rect">
            <a:avLst/>
          </a:prstGeom>
        </p:spPr>
      </p:pic>
      <p:sp>
        <p:nvSpPr>
          <p:cNvPr id="31" name="文字方塊 30">
            <a:extLst>
              <a:ext uri="{FF2B5EF4-FFF2-40B4-BE49-F238E27FC236}">
                <a16:creationId xmlns:a16="http://schemas.microsoft.com/office/drawing/2014/main" id="{92585872-0388-E085-5AD5-C3AC0FE063EF}"/>
              </a:ext>
            </a:extLst>
          </p:cNvPr>
          <p:cNvSpPr txBox="1"/>
          <p:nvPr/>
        </p:nvSpPr>
        <p:spPr>
          <a:xfrm>
            <a:off x="6330923" y="2989918"/>
            <a:ext cx="5569391" cy="1990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ts val="3000"/>
              </a:lnSpc>
              <a:defRPr/>
            </a:pPr>
            <a:r>
              <a:rPr lang="zh-TW" altLang="en-US" sz="2400" b="1" dirty="0">
                <a:solidFill>
                  <a:srgbClr val="249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步驟一：</a:t>
            </a:r>
            <a:endParaRPr lang="en-US" altLang="zh-TW" sz="2400" b="1" dirty="0">
              <a:solidFill>
                <a:srgbClr val="249EA4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lnSpc>
                <a:spcPts val="3000"/>
              </a:lnSpc>
              <a:defRPr/>
            </a:pPr>
            <a:r>
              <a:rPr lang="zh-TW" altLang="en-US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騎士在進入路口前</a:t>
            </a:r>
            <a:r>
              <a:rPr lang="en-US" altLang="zh-TW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  <a:r>
              <a:rPr lang="zh-TW" altLang="en-US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公尺處，</a:t>
            </a:r>
            <a:r>
              <a:rPr lang="zh-TW" altLang="en-US" sz="2400" b="1" dirty="0">
                <a:solidFill>
                  <a:srgbClr val="B934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擺頭查看</a:t>
            </a:r>
            <a:r>
              <a:rPr lang="zh-TW" altLang="en-US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四周車輛，視情況搭配「手勢」示意其他駕駛人，自己即將改變行向再變換至道路內側。</a:t>
            </a:r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57A67E53-B0CB-A53F-FDB0-96EE4F8ED76D}"/>
              </a:ext>
            </a:extLst>
          </p:cNvPr>
          <p:cNvSpPr txBox="1"/>
          <p:nvPr/>
        </p:nvSpPr>
        <p:spPr>
          <a:xfrm>
            <a:off x="6322683" y="5032910"/>
            <a:ext cx="5217615" cy="836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ts val="3000"/>
              </a:lnSpc>
              <a:defRPr/>
            </a:pPr>
            <a:r>
              <a:rPr lang="zh-TW" altLang="en-US" sz="2400" b="1" dirty="0">
                <a:solidFill>
                  <a:srgbClr val="249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步驟二：</a:t>
            </a:r>
            <a:endParaRPr lang="en-US" altLang="zh-TW" sz="2400" b="1" dirty="0">
              <a:solidFill>
                <a:srgbClr val="249EA4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lnSpc>
                <a:spcPts val="3000"/>
              </a:lnSpc>
              <a:defRPr/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靠近</a:t>
            </a:r>
            <a:r>
              <a:rPr lang="zh-TW" altLang="en-US" sz="2400" b="1" dirty="0">
                <a:solidFill>
                  <a:srgbClr val="B934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道路中心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後才左轉。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81077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EF6F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26762CE5-CB18-1E75-0261-3C6EFB68734B}"/>
              </a:ext>
            </a:extLst>
          </p:cNvPr>
          <p:cNvGrpSpPr/>
          <p:nvPr/>
        </p:nvGrpSpPr>
        <p:grpSpPr>
          <a:xfrm>
            <a:off x="383059" y="254244"/>
            <a:ext cx="11442357" cy="6134199"/>
            <a:chOff x="383059" y="254244"/>
            <a:chExt cx="11442357" cy="6134199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BC73E5F4-7DC6-6950-1735-941A7CD40597}"/>
                </a:ext>
              </a:extLst>
            </p:cNvPr>
            <p:cNvSpPr/>
            <p:nvPr/>
          </p:nvSpPr>
          <p:spPr>
            <a:xfrm>
              <a:off x="383059" y="1775637"/>
              <a:ext cx="11442357" cy="461280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FD4C9485-CBD0-B993-2E14-36B767DEDAD9}"/>
                </a:ext>
              </a:extLst>
            </p:cNvPr>
            <p:cNvGrpSpPr/>
            <p:nvPr/>
          </p:nvGrpSpPr>
          <p:grpSpPr>
            <a:xfrm>
              <a:off x="1952738" y="254244"/>
              <a:ext cx="8219266" cy="1676435"/>
              <a:chOff x="1654565" y="254244"/>
              <a:chExt cx="8219266" cy="1676435"/>
            </a:xfrm>
          </p:grpSpPr>
          <p:pic>
            <p:nvPicPr>
              <p:cNvPr id="16" name="圖片 15">
                <a:extLst>
                  <a:ext uri="{FF2B5EF4-FFF2-40B4-BE49-F238E27FC236}">
                    <a16:creationId xmlns:a16="http://schemas.microsoft.com/office/drawing/2014/main" id="{F99B7399-03DE-6E77-6D53-C277B0F487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565" y="254244"/>
                <a:ext cx="1741329" cy="1676435"/>
              </a:xfrm>
              <a:prstGeom prst="rect">
                <a:avLst/>
              </a:prstGeom>
            </p:spPr>
          </p:pic>
          <p:pic>
            <p:nvPicPr>
              <p:cNvPr id="19" name="圖片 18">
                <a:extLst>
                  <a:ext uri="{FF2B5EF4-FFF2-40B4-BE49-F238E27FC236}">
                    <a16:creationId xmlns:a16="http://schemas.microsoft.com/office/drawing/2014/main" id="{831C0921-5737-29CC-8217-5F87F757D7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269501" y="308322"/>
                <a:ext cx="1604330" cy="1622357"/>
              </a:xfrm>
              <a:prstGeom prst="rect">
                <a:avLst/>
              </a:prstGeom>
            </p:spPr>
          </p:pic>
        </p:grp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3D48E143-C0AD-1120-B6EB-C8B2760D8F5F}"/>
              </a:ext>
            </a:extLst>
          </p:cNvPr>
          <p:cNvSpPr/>
          <p:nvPr/>
        </p:nvSpPr>
        <p:spPr>
          <a:xfrm>
            <a:off x="3781168" y="1022465"/>
            <a:ext cx="4609070" cy="753171"/>
          </a:xfrm>
          <a:prstGeom prst="rect">
            <a:avLst/>
          </a:prstGeom>
          <a:solidFill>
            <a:srgbClr val="00A19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騎士的安全行為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88676E06-8E80-31D9-0B19-DE54F52829CF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發展活動│活動三：樂活要安全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FC801B33-FE68-D937-E887-CFB226F391D0}"/>
              </a:ext>
            </a:extLst>
          </p:cNvPr>
          <p:cNvSpPr/>
          <p:nvPr/>
        </p:nvSpPr>
        <p:spPr>
          <a:xfrm>
            <a:off x="571503" y="2192625"/>
            <a:ext cx="8263577" cy="584775"/>
          </a:xfrm>
          <a:prstGeom prst="roundRect">
            <a:avLst/>
          </a:prstGeom>
          <a:solidFill>
            <a:srgbClr val="FEE05C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.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正確轉彎的方法：</a:t>
            </a:r>
            <a:r>
              <a:rPr lang="en-US" altLang="zh-TW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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有兩段左轉標誌的路口</a:t>
            </a:r>
            <a:endParaRPr kumimoji="0" lang="zh-TW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15AD657E-4EDA-E42A-CC90-E91B7B431B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2" y="2992034"/>
            <a:ext cx="5718321" cy="3211057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C5179751-40C2-48E5-74CB-7DBDB71BF0BD}"/>
              </a:ext>
            </a:extLst>
          </p:cNvPr>
          <p:cNvSpPr txBox="1"/>
          <p:nvPr/>
        </p:nvSpPr>
        <p:spPr>
          <a:xfrm>
            <a:off x="6330923" y="2989918"/>
            <a:ext cx="5569391" cy="836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ts val="3000"/>
              </a:lnSpc>
              <a:buClr>
                <a:srgbClr val="249EA4"/>
              </a:buClr>
              <a:buFont typeface="Wingdings" panose="05000000000000000000" pitchFamily="2" charset="2"/>
              <a:buChar char="l"/>
              <a:defRPr/>
            </a:pPr>
            <a:r>
              <a:rPr lang="zh-TW" altLang="en-US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自行車屬於「慢車」要依照兩段左轉標誌進行兩段式左轉。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8D22E51-EA82-8A45-96C0-B0788D9027D3}"/>
              </a:ext>
            </a:extLst>
          </p:cNvPr>
          <p:cNvSpPr txBox="1"/>
          <p:nvPr/>
        </p:nvSpPr>
        <p:spPr>
          <a:xfrm>
            <a:off x="6330923" y="4049157"/>
            <a:ext cx="5494493" cy="122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ts val="3000"/>
              </a:lnSpc>
              <a:buClr>
                <a:srgbClr val="249EA4"/>
              </a:buClr>
              <a:buFont typeface="Wingdings" panose="05000000000000000000" pitchFamily="2" charset="2"/>
              <a:buChar char="l"/>
              <a:defRPr/>
            </a:pPr>
            <a:r>
              <a:rPr lang="zh-TW" altLang="en-US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擺頭注意左側是否有車輛要右轉，</a:t>
            </a:r>
            <a:endParaRPr lang="en-US" altLang="zh-TW" sz="24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58775" lvl="0">
              <a:lnSpc>
                <a:spcPts val="3000"/>
              </a:lnSpc>
              <a:buClr>
                <a:srgbClr val="249EA4"/>
              </a:buClr>
              <a:defRPr/>
            </a:pPr>
            <a:r>
              <a:rPr lang="zh-TW" altLang="en-US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避免因為與其他車輛動線衝突而發生事故。</a:t>
            </a:r>
          </a:p>
        </p:txBody>
      </p:sp>
    </p:spTree>
    <p:extLst>
      <p:ext uri="{BB962C8B-B14F-4D97-AF65-F5344CB8AC3E}">
        <p14:creationId xmlns:p14="http://schemas.microsoft.com/office/powerpoint/2010/main" val="2677425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EF6F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26762CE5-CB18-1E75-0261-3C6EFB68734B}"/>
              </a:ext>
            </a:extLst>
          </p:cNvPr>
          <p:cNvGrpSpPr/>
          <p:nvPr/>
        </p:nvGrpSpPr>
        <p:grpSpPr>
          <a:xfrm>
            <a:off x="383059" y="254244"/>
            <a:ext cx="11442357" cy="6134199"/>
            <a:chOff x="383059" y="254244"/>
            <a:chExt cx="11442357" cy="6134199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BC73E5F4-7DC6-6950-1735-941A7CD40597}"/>
                </a:ext>
              </a:extLst>
            </p:cNvPr>
            <p:cNvSpPr/>
            <p:nvPr/>
          </p:nvSpPr>
          <p:spPr>
            <a:xfrm>
              <a:off x="383059" y="1775637"/>
              <a:ext cx="11442357" cy="461280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FD4C9485-CBD0-B993-2E14-36B767DEDAD9}"/>
                </a:ext>
              </a:extLst>
            </p:cNvPr>
            <p:cNvGrpSpPr/>
            <p:nvPr/>
          </p:nvGrpSpPr>
          <p:grpSpPr>
            <a:xfrm>
              <a:off x="1952738" y="254244"/>
              <a:ext cx="8219266" cy="1676435"/>
              <a:chOff x="1654565" y="254244"/>
              <a:chExt cx="8219266" cy="1676435"/>
            </a:xfrm>
          </p:grpSpPr>
          <p:pic>
            <p:nvPicPr>
              <p:cNvPr id="16" name="圖片 15">
                <a:extLst>
                  <a:ext uri="{FF2B5EF4-FFF2-40B4-BE49-F238E27FC236}">
                    <a16:creationId xmlns:a16="http://schemas.microsoft.com/office/drawing/2014/main" id="{F99B7399-03DE-6E77-6D53-C277B0F487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565" y="254244"/>
                <a:ext cx="1741329" cy="1676435"/>
              </a:xfrm>
              <a:prstGeom prst="rect">
                <a:avLst/>
              </a:prstGeom>
            </p:spPr>
          </p:pic>
          <p:pic>
            <p:nvPicPr>
              <p:cNvPr id="19" name="圖片 18">
                <a:extLst>
                  <a:ext uri="{FF2B5EF4-FFF2-40B4-BE49-F238E27FC236}">
                    <a16:creationId xmlns:a16="http://schemas.microsoft.com/office/drawing/2014/main" id="{831C0921-5737-29CC-8217-5F87F757D7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269501" y="308322"/>
                <a:ext cx="1604330" cy="1622357"/>
              </a:xfrm>
              <a:prstGeom prst="rect">
                <a:avLst/>
              </a:prstGeom>
            </p:spPr>
          </p:pic>
        </p:grp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3D48E143-C0AD-1120-B6EB-C8B2760D8F5F}"/>
              </a:ext>
            </a:extLst>
          </p:cNvPr>
          <p:cNvSpPr/>
          <p:nvPr/>
        </p:nvSpPr>
        <p:spPr>
          <a:xfrm>
            <a:off x="3781168" y="1022465"/>
            <a:ext cx="4609070" cy="753171"/>
          </a:xfrm>
          <a:prstGeom prst="rect">
            <a:avLst/>
          </a:prstGeom>
          <a:solidFill>
            <a:srgbClr val="00A19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騎士的安全行為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88676E06-8E80-31D9-0B19-DE54F52829CF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發展活動│活動三：樂活要安全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FC801B33-FE68-D937-E887-CFB226F391D0}"/>
              </a:ext>
            </a:extLst>
          </p:cNvPr>
          <p:cNvSpPr/>
          <p:nvPr/>
        </p:nvSpPr>
        <p:spPr>
          <a:xfrm>
            <a:off x="571504" y="2192625"/>
            <a:ext cx="5297956" cy="584775"/>
          </a:xfrm>
          <a:prstGeom prst="roundRect">
            <a:avLst/>
          </a:prstGeom>
          <a:solidFill>
            <a:srgbClr val="FEE05C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.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Wingdings 2" panose="05020102010507070707" pitchFamily="18" charset="2"/>
              </a:rPr>
              <a:t>與前方車輛保持安全距離</a:t>
            </a:r>
            <a:endParaRPr kumimoji="0" lang="zh-TW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769CD8AC-F7BA-2A2F-016C-EB9DC9441F21}"/>
              </a:ext>
            </a:extLst>
          </p:cNvPr>
          <p:cNvSpPr txBox="1"/>
          <p:nvPr/>
        </p:nvSpPr>
        <p:spPr>
          <a:xfrm>
            <a:off x="6330923" y="2989918"/>
            <a:ext cx="5569391" cy="1990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ts val="3000"/>
              </a:lnSpc>
              <a:buClr>
                <a:srgbClr val="249EA4"/>
              </a:buClr>
              <a:buFont typeface="Wingdings" panose="05000000000000000000" pitchFamily="2" charset="2"/>
              <a:buChar char="l"/>
              <a:defRPr/>
            </a:pPr>
            <a:r>
              <a:rPr lang="zh-TW" altLang="en-US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自行車與前車保持適當的安全距離，發生緊急狀況時，才能有足夠的距離反應煞車：</a:t>
            </a:r>
          </a:p>
          <a:p>
            <a:pPr marL="803275" lvl="0" indent="-342900" defTabSz="803275">
              <a:lnSpc>
                <a:spcPts val="3000"/>
              </a:lnSpc>
              <a:buClr>
                <a:srgbClr val="249EA4"/>
              </a:buClr>
              <a:buFont typeface="Arial" panose="020B0604020202020204" pitchFamily="34" charset="0"/>
              <a:buChar char="•"/>
              <a:defRPr/>
            </a:pPr>
            <a:r>
              <a:rPr lang="zh-TW" altLang="en-US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悠閒騎車</a:t>
            </a:r>
            <a:r>
              <a:rPr lang="en-US" altLang="zh-TW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時速約</a:t>
            </a:r>
            <a:r>
              <a:rPr lang="en-US" altLang="zh-TW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公里</a:t>
            </a:r>
            <a:r>
              <a:rPr lang="en-US" altLang="zh-TW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 </a:t>
            </a:r>
            <a:r>
              <a:rPr lang="zh-TW" altLang="en-US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公尺</a:t>
            </a:r>
            <a:endParaRPr lang="en-US" altLang="zh-TW" sz="24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803275" lvl="0" indent="-342900" defTabSz="803275">
              <a:lnSpc>
                <a:spcPts val="3000"/>
              </a:lnSpc>
              <a:buClr>
                <a:srgbClr val="249EA4"/>
              </a:buClr>
              <a:buFont typeface="Arial" panose="020B0604020202020204" pitchFamily="34" charset="0"/>
              <a:buChar char="•"/>
              <a:defRPr/>
            </a:pPr>
            <a:r>
              <a:rPr lang="zh-TW" altLang="en-US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稍快騎車</a:t>
            </a:r>
            <a:r>
              <a:rPr lang="en-US" altLang="zh-TW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時速約</a:t>
            </a:r>
            <a:r>
              <a:rPr lang="en-US" altLang="zh-TW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r>
              <a:rPr lang="zh-TW" altLang="en-US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公里</a:t>
            </a:r>
            <a:r>
              <a:rPr lang="en-US" altLang="zh-TW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 </a:t>
            </a:r>
            <a:r>
              <a:rPr lang="zh-TW" altLang="en-US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公尺</a:t>
            </a: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552C3EDF-4751-849C-B29D-292375A966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19" y="2989917"/>
            <a:ext cx="5649548" cy="3163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876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EF6F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26762CE5-CB18-1E75-0261-3C6EFB68734B}"/>
              </a:ext>
            </a:extLst>
          </p:cNvPr>
          <p:cNvGrpSpPr/>
          <p:nvPr/>
        </p:nvGrpSpPr>
        <p:grpSpPr>
          <a:xfrm>
            <a:off x="383059" y="254244"/>
            <a:ext cx="11442357" cy="6134199"/>
            <a:chOff x="383059" y="254244"/>
            <a:chExt cx="11442357" cy="6134199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BC73E5F4-7DC6-6950-1735-941A7CD40597}"/>
                </a:ext>
              </a:extLst>
            </p:cNvPr>
            <p:cNvSpPr/>
            <p:nvPr/>
          </p:nvSpPr>
          <p:spPr>
            <a:xfrm>
              <a:off x="383059" y="1775637"/>
              <a:ext cx="11442357" cy="461280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FD4C9485-CBD0-B993-2E14-36B767DEDAD9}"/>
                </a:ext>
              </a:extLst>
            </p:cNvPr>
            <p:cNvGrpSpPr/>
            <p:nvPr/>
          </p:nvGrpSpPr>
          <p:grpSpPr>
            <a:xfrm>
              <a:off x="1952738" y="254244"/>
              <a:ext cx="8219266" cy="1676435"/>
              <a:chOff x="1654565" y="254244"/>
              <a:chExt cx="8219266" cy="1676435"/>
            </a:xfrm>
          </p:grpSpPr>
          <p:pic>
            <p:nvPicPr>
              <p:cNvPr id="16" name="圖片 15">
                <a:extLst>
                  <a:ext uri="{FF2B5EF4-FFF2-40B4-BE49-F238E27FC236}">
                    <a16:creationId xmlns:a16="http://schemas.microsoft.com/office/drawing/2014/main" id="{F99B7399-03DE-6E77-6D53-C277B0F487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565" y="254244"/>
                <a:ext cx="1741329" cy="1676435"/>
              </a:xfrm>
              <a:prstGeom prst="rect">
                <a:avLst/>
              </a:prstGeom>
            </p:spPr>
          </p:pic>
          <p:pic>
            <p:nvPicPr>
              <p:cNvPr id="19" name="圖片 18">
                <a:extLst>
                  <a:ext uri="{FF2B5EF4-FFF2-40B4-BE49-F238E27FC236}">
                    <a16:creationId xmlns:a16="http://schemas.microsoft.com/office/drawing/2014/main" id="{831C0921-5737-29CC-8217-5F87F757D7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269501" y="308322"/>
                <a:ext cx="1604330" cy="1622357"/>
              </a:xfrm>
              <a:prstGeom prst="rect">
                <a:avLst/>
              </a:prstGeom>
            </p:spPr>
          </p:pic>
        </p:grp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3D48E143-C0AD-1120-B6EB-C8B2760D8F5F}"/>
              </a:ext>
            </a:extLst>
          </p:cNvPr>
          <p:cNvSpPr/>
          <p:nvPr/>
        </p:nvSpPr>
        <p:spPr>
          <a:xfrm>
            <a:off x="3781168" y="1022465"/>
            <a:ext cx="4609070" cy="753171"/>
          </a:xfrm>
          <a:prstGeom prst="rect">
            <a:avLst/>
          </a:prstGeom>
          <a:solidFill>
            <a:srgbClr val="00A19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騎士的安全行為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88676E06-8E80-31D9-0B19-DE54F52829CF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發展活動│活動三：樂活要安全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FC801B33-FE68-D937-E887-CFB226F391D0}"/>
              </a:ext>
            </a:extLst>
          </p:cNvPr>
          <p:cNvSpPr/>
          <p:nvPr/>
        </p:nvSpPr>
        <p:spPr>
          <a:xfrm>
            <a:off x="571504" y="2192625"/>
            <a:ext cx="6904334" cy="584775"/>
          </a:xfrm>
          <a:prstGeom prst="roundRect">
            <a:avLst/>
          </a:prstGeom>
          <a:solidFill>
            <a:srgbClr val="FEE05C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.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</a:t>
            </a:r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注意其他車輛的視野死角與內輪差</a:t>
            </a:r>
            <a:endParaRPr kumimoji="0" lang="zh-TW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32EA5752-CBEB-1F98-8581-AD0C4F2565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4" y="2947401"/>
            <a:ext cx="5759419" cy="3240927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F5AEDBFE-728C-FE99-8376-56AB382C2F95}"/>
              </a:ext>
            </a:extLst>
          </p:cNvPr>
          <p:cNvSpPr txBox="1"/>
          <p:nvPr/>
        </p:nvSpPr>
        <p:spPr>
          <a:xfrm>
            <a:off x="6330923" y="2989918"/>
            <a:ext cx="5569391" cy="122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ts val="3000"/>
              </a:lnSpc>
              <a:buClr>
                <a:srgbClr val="249EA4"/>
              </a:buClr>
              <a:buFont typeface="Wingdings" panose="05000000000000000000" pitchFamily="2" charset="2"/>
              <a:buChar char="l"/>
              <a:defRPr/>
            </a:pPr>
            <a:r>
              <a:rPr lang="zh-TW" altLang="en-US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自行車右轉前要特別查看旁邊、後方車輛，避免落入大型車輛的視野死角及內輪差而遭捲入。</a:t>
            </a:r>
          </a:p>
        </p:txBody>
      </p:sp>
    </p:spTree>
    <p:extLst>
      <p:ext uri="{BB962C8B-B14F-4D97-AF65-F5344CB8AC3E}">
        <p14:creationId xmlns:p14="http://schemas.microsoft.com/office/powerpoint/2010/main" val="3965241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EF6F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26762CE5-CB18-1E75-0261-3C6EFB68734B}"/>
              </a:ext>
            </a:extLst>
          </p:cNvPr>
          <p:cNvGrpSpPr/>
          <p:nvPr/>
        </p:nvGrpSpPr>
        <p:grpSpPr>
          <a:xfrm>
            <a:off x="383059" y="254244"/>
            <a:ext cx="11442357" cy="6134199"/>
            <a:chOff x="383059" y="254244"/>
            <a:chExt cx="11442357" cy="6134199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BC73E5F4-7DC6-6950-1735-941A7CD40597}"/>
                </a:ext>
              </a:extLst>
            </p:cNvPr>
            <p:cNvSpPr/>
            <p:nvPr/>
          </p:nvSpPr>
          <p:spPr>
            <a:xfrm>
              <a:off x="383059" y="1775637"/>
              <a:ext cx="11442357" cy="461280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FD4C9485-CBD0-B993-2E14-36B767DEDAD9}"/>
                </a:ext>
              </a:extLst>
            </p:cNvPr>
            <p:cNvGrpSpPr/>
            <p:nvPr/>
          </p:nvGrpSpPr>
          <p:grpSpPr>
            <a:xfrm>
              <a:off x="1952738" y="254244"/>
              <a:ext cx="8219266" cy="1676435"/>
              <a:chOff x="1654565" y="254244"/>
              <a:chExt cx="8219266" cy="1676435"/>
            </a:xfrm>
          </p:grpSpPr>
          <p:pic>
            <p:nvPicPr>
              <p:cNvPr id="16" name="圖片 15">
                <a:extLst>
                  <a:ext uri="{FF2B5EF4-FFF2-40B4-BE49-F238E27FC236}">
                    <a16:creationId xmlns:a16="http://schemas.microsoft.com/office/drawing/2014/main" id="{F99B7399-03DE-6E77-6D53-C277B0F487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565" y="254244"/>
                <a:ext cx="1741329" cy="1676435"/>
              </a:xfrm>
              <a:prstGeom prst="rect">
                <a:avLst/>
              </a:prstGeom>
            </p:spPr>
          </p:pic>
          <p:pic>
            <p:nvPicPr>
              <p:cNvPr id="19" name="圖片 18">
                <a:extLst>
                  <a:ext uri="{FF2B5EF4-FFF2-40B4-BE49-F238E27FC236}">
                    <a16:creationId xmlns:a16="http://schemas.microsoft.com/office/drawing/2014/main" id="{831C0921-5737-29CC-8217-5F87F757D7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269501" y="308322"/>
                <a:ext cx="1604330" cy="1622357"/>
              </a:xfrm>
              <a:prstGeom prst="rect">
                <a:avLst/>
              </a:prstGeom>
            </p:spPr>
          </p:pic>
        </p:grp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3D48E143-C0AD-1120-B6EB-C8B2760D8F5F}"/>
              </a:ext>
            </a:extLst>
          </p:cNvPr>
          <p:cNvSpPr/>
          <p:nvPr/>
        </p:nvSpPr>
        <p:spPr>
          <a:xfrm>
            <a:off x="3781168" y="1022465"/>
            <a:ext cx="4609070" cy="753171"/>
          </a:xfrm>
          <a:prstGeom prst="rect">
            <a:avLst/>
          </a:prstGeom>
          <a:solidFill>
            <a:srgbClr val="00A19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騎士的安全行為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88676E06-8E80-31D9-0B19-DE54F52829CF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發展活動│活動三：樂活要安全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FC801B33-FE68-D937-E887-CFB226F391D0}"/>
              </a:ext>
            </a:extLst>
          </p:cNvPr>
          <p:cNvSpPr/>
          <p:nvPr/>
        </p:nvSpPr>
        <p:spPr>
          <a:xfrm>
            <a:off x="571504" y="2192625"/>
            <a:ext cx="6496561" cy="584775"/>
          </a:xfrm>
          <a:prstGeom prst="roundRect">
            <a:avLst/>
          </a:prstGeom>
          <a:solidFill>
            <a:srgbClr val="FEE05C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.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Wingdings 2" panose="05020102010507070707" pitchFamily="18" charset="2"/>
              </a:rPr>
              <a:t>騎士騎乘至行穿線時需下車牽行</a:t>
            </a:r>
            <a:endParaRPr kumimoji="0" lang="zh-TW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" name="矩形: 圓角 1">
            <a:extLst>
              <a:ext uri="{FF2B5EF4-FFF2-40B4-BE49-F238E27FC236}">
                <a16:creationId xmlns:a16="http://schemas.microsoft.com/office/drawing/2014/main" id="{0D45354D-5580-11B1-49A8-16FB9629004A}"/>
              </a:ext>
            </a:extLst>
          </p:cNvPr>
          <p:cNvSpPr/>
          <p:nvPr/>
        </p:nvSpPr>
        <p:spPr>
          <a:xfrm>
            <a:off x="571504" y="3030842"/>
            <a:ext cx="6496561" cy="584775"/>
          </a:xfrm>
          <a:prstGeom prst="roundRect">
            <a:avLst/>
          </a:prstGeom>
          <a:solidFill>
            <a:srgbClr val="FEE05C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6.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</a:t>
            </a:r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騎乘自行車不可附載其他人</a:t>
            </a:r>
            <a:endParaRPr kumimoji="0" lang="zh-TW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26" name="群組 25">
            <a:extLst>
              <a:ext uri="{FF2B5EF4-FFF2-40B4-BE49-F238E27FC236}">
                <a16:creationId xmlns:a16="http://schemas.microsoft.com/office/drawing/2014/main" id="{61979F5A-1EB3-45C4-1893-42208B967872}"/>
              </a:ext>
            </a:extLst>
          </p:cNvPr>
          <p:cNvGrpSpPr/>
          <p:nvPr/>
        </p:nvGrpSpPr>
        <p:grpSpPr>
          <a:xfrm>
            <a:off x="596511" y="3826587"/>
            <a:ext cx="6243247" cy="2202606"/>
            <a:chOff x="596511" y="3826587"/>
            <a:chExt cx="6243247" cy="2202606"/>
          </a:xfrm>
        </p:grpSpPr>
        <p:sp>
          <p:nvSpPr>
            <p:cNvPr id="13" name="文字方塊 12">
              <a:extLst>
                <a:ext uri="{FF2B5EF4-FFF2-40B4-BE49-F238E27FC236}">
                  <a16:creationId xmlns:a16="http://schemas.microsoft.com/office/drawing/2014/main" id="{413D7FD5-B578-20E4-92F2-FA977D7CBE78}"/>
                </a:ext>
              </a:extLst>
            </p:cNvPr>
            <p:cNvSpPr txBox="1"/>
            <p:nvPr/>
          </p:nvSpPr>
          <p:spPr>
            <a:xfrm>
              <a:off x="596511" y="3826587"/>
              <a:ext cx="6243247" cy="8362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lvl="0" indent="-342900">
                <a:lnSpc>
                  <a:spcPts val="3000"/>
                </a:lnSpc>
                <a:buClr>
                  <a:srgbClr val="249EA4"/>
                </a:buClr>
                <a:buFont typeface="Wingdings" panose="05000000000000000000" pitchFamily="2" charset="2"/>
                <a:buChar char="l"/>
                <a:defRPr/>
              </a:pPr>
              <a:r>
                <a:rPr lang="zh-TW" altLang="en-US" sz="24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騎士</a:t>
              </a:r>
              <a:r>
                <a:rPr lang="zh-TW" altLang="en-US" sz="2400" b="1" dirty="0">
                  <a:solidFill>
                    <a:srgbClr val="B9341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年滿</a:t>
              </a:r>
              <a:r>
                <a:rPr lang="en-US" altLang="zh-TW" sz="2400" b="1" dirty="0">
                  <a:solidFill>
                    <a:srgbClr val="B9341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18</a:t>
              </a:r>
              <a:r>
                <a:rPr lang="zh-TW" altLang="en-US" sz="2400" b="1" dirty="0">
                  <a:solidFill>
                    <a:srgbClr val="B9341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歲</a:t>
              </a:r>
              <a:r>
                <a:rPr lang="zh-TW" altLang="en-US" sz="24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，且自行車及安全座椅皆有合格標章，才可以附載幼兒。</a:t>
              </a:r>
              <a:endParaRPr lang="en-US" altLang="zh-TW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E210AB45-98BB-4F62-8F12-8EA6EF90E7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93236" y="4414206"/>
              <a:ext cx="1549261" cy="161498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F3D33B24-64E1-1019-9A0D-A792A19C7A38}"/>
              </a:ext>
            </a:extLst>
          </p:cNvPr>
          <p:cNvGrpSpPr/>
          <p:nvPr/>
        </p:nvGrpSpPr>
        <p:grpSpPr>
          <a:xfrm>
            <a:off x="7282980" y="1967834"/>
            <a:ext cx="4436077" cy="2232558"/>
            <a:chOff x="7282980" y="1967834"/>
            <a:chExt cx="4436077" cy="2232558"/>
          </a:xfrm>
        </p:grpSpPr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4D562635-3811-7260-6AA6-F083A5136C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195171" y="1967834"/>
              <a:ext cx="2610811" cy="1684712"/>
            </a:xfrm>
            <a:prstGeom prst="rect">
              <a:avLst/>
            </a:prstGeom>
          </p:spPr>
        </p:pic>
        <p:sp>
          <p:nvSpPr>
            <p:cNvPr id="17" name="圓角矩形 20">
              <a:extLst>
                <a:ext uri="{FF2B5EF4-FFF2-40B4-BE49-F238E27FC236}">
                  <a16:creationId xmlns:a16="http://schemas.microsoft.com/office/drawing/2014/main" id="{751B17FF-B8A9-3CEF-22B9-7461FE87F0BD}"/>
                </a:ext>
              </a:extLst>
            </p:cNvPr>
            <p:cNvSpPr/>
            <p:nvPr/>
          </p:nvSpPr>
          <p:spPr>
            <a:xfrm>
              <a:off x="7282980" y="3615617"/>
              <a:ext cx="4436077" cy="58477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▲前座幼童 </a:t>
              </a:r>
              <a:r>
                <a:rPr lang="en-US" altLang="zh-TW" sz="20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1-4 </a:t>
              </a:r>
              <a:r>
                <a:rPr lang="zh-TW" altLang="en-US" sz="20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歲（體重</a:t>
              </a:r>
              <a:r>
                <a:rPr lang="en-US" altLang="zh-TW" sz="20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15</a:t>
              </a:r>
              <a:r>
                <a:rPr lang="zh-TW" altLang="en-US" sz="20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公斤以下）</a:t>
              </a:r>
            </a:p>
          </p:txBody>
        </p:sp>
      </p:grpSp>
      <p:grpSp>
        <p:nvGrpSpPr>
          <p:cNvPr id="25" name="群組 24">
            <a:extLst>
              <a:ext uri="{FF2B5EF4-FFF2-40B4-BE49-F238E27FC236}">
                <a16:creationId xmlns:a16="http://schemas.microsoft.com/office/drawing/2014/main" id="{A273B312-C4A2-0B2D-48F0-4F9EA07733CC}"/>
              </a:ext>
            </a:extLst>
          </p:cNvPr>
          <p:cNvGrpSpPr/>
          <p:nvPr/>
        </p:nvGrpSpPr>
        <p:grpSpPr>
          <a:xfrm>
            <a:off x="7290600" y="4160884"/>
            <a:ext cx="4436077" cy="2183268"/>
            <a:chOff x="7290600" y="4160884"/>
            <a:chExt cx="4436077" cy="2183268"/>
          </a:xfrm>
        </p:grpSpPr>
        <p:pic>
          <p:nvPicPr>
            <p:cNvPr id="12" name="圖片 11">
              <a:extLst>
                <a:ext uri="{FF2B5EF4-FFF2-40B4-BE49-F238E27FC236}">
                  <a16:creationId xmlns:a16="http://schemas.microsoft.com/office/drawing/2014/main" id="{E22E89A0-81FA-E4BB-D96F-B71998179C9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166751" y="4160884"/>
              <a:ext cx="2513367" cy="1640802"/>
            </a:xfrm>
            <a:prstGeom prst="rect">
              <a:avLst/>
            </a:prstGeom>
          </p:spPr>
        </p:pic>
        <p:sp>
          <p:nvSpPr>
            <p:cNvPr id="22" name="圓角矩形 20">
              <a:extLst>
                <a:ext uri="{FF2B5EF4-FFF2-40B4-BE49-F238E27FC236}">
                  <a16:creationId xmlns:a16="http://schemas.microsoft.com/office/drawing/2014/main" id="{06DDEB5A-3C10-84B4-7DE8-921A5547A77F}"/>
                </a:ext>
              </a:extLst>
            </p:cNvPr>
            <p:cNvSpPr/>
            <p:nvPr/>
          </p:nvSpPr>
          <p:spPr>
            <a:xfrm>
              <a:off x="7290600" y="5759377"/>
              <a:ext cx="4436077" cy="58477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▲後座幼童 </a:t>
              </a:r>
              <a:r>
                <a:rPr lang="en-US" altLang="zh-TW" sz="20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1-6 </a:t>
              </a:r>
              <a:r>
                <a:rPr lang="zh-TW" altLang="en-US" sz="20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歲（體重</a:t>
              </a:r>
              <a:r>
                <a:rPr lang="en-US" altLang="zh-TW" sz="20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22</a:t>
              </a:r>
              <a:r>
                <a:rPr lang="zh-TW" altLang="en-US" sz="20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公斤以下）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1849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574089" y="332896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98084B2-E79E-2D18-D0DD-B398329C639A}"/>
              </a:ext>
            </a:extLst>
          </p:cNvPr>
          <p:cNvSpPr/>
          <p:nvPr/>
        </p:nvSpPr>
        <p:spPr>
          <a:xfrm>
            <a:off x="2210654" y="709628"/>
            <a:ext cx="9329781" cy="1708160"/>
          </a:xfrm>
          <a:prstGeom prst="rect">
            <a:avLst/>
          </a:prstGeom>
          <a:ln w="12700">
            <a:noFill/>
            <a:prstDash val="lgDash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騎乘自行車健康又樂活，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但在道路上騎乘自行車不是休閒、運動，而是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249EA4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交通行為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，所以要記得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…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9BEC4CA4-80C0-C34A-CC59-F07B2379B8ED}"/>
              </a:ext>
            </a:extLst>
          </p:cNvPr>
          <p:cNvGrpSpPr/>
          <p:nvPr/>
        </p:nvGrpSpPr>
        <p:grpSpPr>
          <a:xfrm>
            <a:off x="1491058" y="2800357"/>
            <a:ext cx="9135759" cy="884037"/>
            <a:chOff x="1491058" y="2800357"/>
            <a:chExt cx="9135759" cy="884037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CE69225-1773-5988-014C-8A560068B4C3}"/>
                </a:ext>
              </a:extLst>
            </p:cNvPr>
            <p:cNvSpPr/>
            <p:nvPr/>
          </p:nvSpPr>
          <p:spPr>
            <a:xfrm>
              <a:off x="2160587" y="2926253"/>
              <a:ext cx="8466230" cy="758141"/>
            </a:xfrm>
            <a:prstGeom prst="rect">
              <a:avLst/>
            </a:prstGeom>
            <a:solidFill>
              <a:srgbClr val="B9341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1C265DB9-3075-B0CD-B44C-16821734365A}"/>
                </a:ext>
              </a:extLst>
            </p:cNvPr>
            <p:cNvSpPr/>
            <p:nvPr/>
          </p:nvSpPr>
          <p:spPr>
            <a:xfrm>
              <a:off x="2008187" y="2800357"/>
              <a:ext cx="8466230" cy="758141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9" name="橢圓 8">
              <a:extLst>
                <a:ext uri="{FF2B5EF4-FFF2-40B4-BE49-F238E27FC236}">
                  <a16:creationId xmlns:a16="http://schemas.microsoft.com/office/drawing/2014/main" id="{EA21A63B-E53C-57A4-AD39-C4F37FA16560}"/>
                </a:ext>
              </a:extLst>
            </p:cNvPr>
            <p:cNvSpPr/>
            <p:nvPr/>
          </p:nvSpPr>
          <p:spPr>
            <a:xfrm>
              <a:off x="1491058" y="2812935"/>
              <a:ext cx="729455" cy="729455"/>
            </a:xfrm>
            <a:prstGeom prst="ellipse">
              <a:avLst/>
            </a:prstGeom>
            <a:solidFill>
              <a:srgbClr val="B9341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1</a:t>
              </a:r>
              <a:endPara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2" name="文字方塊 11">
              <a:extLst>
                <a:ext uri="{FF2B5EF4-FFF2-40B4-BE49-F238E27FC236}">
                  <a16:creationId xmlns:a16="http://schemas.microsoft.com/office/drawing/2014/main" id="{386C8D8C-C37F-E356-CDA3-AAF8C8B3924E}"/>
                </a:ext>
              </a:extLst>
            </p:cNvPr>
            <p:cNvSpPr txBox="1"/>
            <p:nvPr/>
          </p:nvSpPr>
          <p:spPr>
            <a:xfrm>
              <a:off x="2245227" y="2859877"/>
              <a:ext cx="691113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B93411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騎士選擇適合的服裝、配戴安全帽。</a:t>
              </a:r>
              <a:endPara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B9341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pic>
        <p:nvPicPr>
          <p:cNvPr id="5" name="圖片 4">
            <a:extLst>
              <a:ext uri="{FF2B5EF4-FFF2-40B4-BE49-F238E27FC236}">
                <a16:creationId xmlns:a16="http://schemas.microsoft.com/office/drawing/2014/main" id="{BE133D53-8184-FE0D-4F06-623F4480EE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60" y="537543"/>
            <a:ext cx="1774494" cy="1841803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D3515C0D-FC9C-9211-14C1-ABBCC5566884}"/>
              </a:ext>
            </a:extLst>
          </p:cNvPr>
          <p:cNvSpPr/>
          <p:nvPr/>
        </p:nvSpPr>
        <p:spPr>
          <a:xfrm>
            <a:off x="1574089" y="4428201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63210EF1-93E4-0C86-8D5D-49CA32C53A68}"/>
              </a:ext>
            </a:extLst>
          </p:cNvPr>
          <p:cNvGrpSpPr/>
          <p:nvPr/>
        </p:nvGrpSpPr>
        <p:grpSpPr>
          <a:xfrm>
            <a:off x="1491058" y="3899596"/>
            <a:ext cx="9135759" cy="884037"/>
            <a:chOff x="1491058" y="3899596"/>
            <a:chExt cx="9135759" cy="884037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D5686516-D9B0-13E7-6B53-FB4775437B91}"/>
                </a:ext>
              </a:extLst>
            </p:cNvPr>
            <p:cNvSpPr/>
            <p:nvPr/>
          </p:nvSpPr>
          <p:spPr>
            <a:xfrm>
              <a:off x="2160587" y="4025492"/>
              <a:ext cx="8466230" cy="758141"/>
            </a:xfrm>
            <a:prstGeom prst="rect">
              <a:avLst/>
            </a:prstGeom>
            <a:solidFill>
              <a:srgbClr val="427DB9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5372F411-0336-0FA2-05BD-BD4DBD1A781F}"/>
                </a:ext>
              </a:extLst>
            </p:cNvPr>
            <p:cNvSpPr/>
            <p:nvPr/>
          </p:nvSpPr>
          <p:spPr>
            <a:xfrm>
              <a:off x="2008187" y="3899596"/>
              <a:ext cx="8466230" cy="758141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32" name="橢圓 31">
              <a:extLst>
                <a:ext uri="{FF2B5EF4-FFF2-40B4-BE49-F238E27FC236}">
                  <a16:creationId xmlns:a16="http://schemas.microsoft.com/office/drawing/2014/main" id="{57E15A9B-06DD-BBD3-6365-B6F94F20EE80}"/>
                </a:ext>
              </a:extLst>
            </p:cNvPr>
            <p:cNvSpPr/>
            <p:nvPr/>
          </p:nvSpPr>
          <p:spPr>
            <a:xfrm>
              <a:off x="1491058" y="3912174"/>
              <a:ext cx="729455" cy="729455"/>
            </a:xfrm>
            <a:prstGeom prst="ellipse">
              <a:avLst/>
            </a:prstGeom>
            <a:solidFill>
              <a:srgbClr val="427DB9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2</a:t>
              </a:r>
              <a:endPara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3" name="文字方塊 32">
              <a:extLst>
                <a:ext uri="{FF2B5EF4-FFF2-40B4-BE49-F238E27FC236}">
                  <a16:creationId xmlns:a16="http://schemas.microsoft.com/office/drawing/2014/main" id="{9CC95EF1-2443-FC80-3863-A21D5D9157E9}"/>
                </a:ext>
              </a:extLst>
            </p:cNvPr>
            <p:cNvSpPr txBox="1"/>
            <p:nvPr/>
          </p:nvSpPr>
          <p:spPr>
            <a:xfrm>
              <a:off x="2245226" y="3972368"/>
              <a:ext cx="649100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27DB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檢查車輛的配備，確保功能正常。</a:t>
              </a:r>
              <a:endPara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427DB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270B237A-D767-255A-F777-E12A02379672}"/>
              </a:ext>
            </a:extLst>
          </p:cNvPr>
          <p:cNvGrpSpPr/>
          <p:nvPr/>
        </p:nvGrpSpPr>
        <p:grpSpPr>
          <a:xfrm>
            <a:off x="1491058" y="5160683"/>
            <a:ext cx="9135759" cy="1252901"/>
            <a:chOff x="1491058" y="5160683"/>
            <a:chExt cx="9135759" cy="1252901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A89F5B3D-3549-E220-B24E-411258472CA8}"/>
                </a:ext>
              </a:extLst>
            </p:cNvPr>
            <p:cNvSpPr/>
            <p:nvPr/>
          </p:nvSpPr>
          <p:spPr>
            <a:xfrm>
              <a:off x="2160587" y="5286579"/>
              <a:ext cx="8466230" cy="1127005"/>
            </a:xfrm>
            <a:prstGeom prst="rect">
              <a:avLst/>
            </a:prstGeom>
            <a:solidFill>
              <a:srgbClr val="00A199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079C913D-4CF5-F5F8-4B7D-ADF527FE8D24}"/>
                </a:ext>
              </a:extLst>
            </p:cNvPr>
            <p:cNvSpPr/>
            <p:nvPr/>
          </p:nvSpPr>
          <p:spPr>
            <a:xfrm>
              <a:off x="2008187" y="5160683"/>
              <a:ext cx="8466230" cy="1127005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8" name="文字方塊 7">
              <a:extLst>
                <a:ext uri="{FF2B5EF4-FFF2-40B4-BE49-F238E27FC236}">
                  <a16:creationId xmlns:a16="http://schemas.microsoft.com/office/drawing/2014/main" id="{974E3ED9-A0F8-FFE6-613E-68146A3E27DE}"/>
                </a:ext>
              </a:extLst>
            </p:cNvPr>
            <p:cNvSpPr txBox="1"/>
            <p:nvPr/>
          </p:nvSpPr>
          <p:spPr>
            <a:xfrm>
              <a:off x="2245227" y="5233455"/>
              <a:ext cx="8171526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zh-TW" altLang="en-US" sz="3200" b="1" dirty="0">
                  <a:solidFill>
                    <a:srgbClr val="00A199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遵守交通安全規則，騎</a:t>
              </a: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A19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在正確的道路空間、注意周圍車輛動態。</a:t>
              </a:r>
              <a:endPara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A19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61D9C4EA-784A-1314-EBF5-15235D62D1A0}"/>
                </a:ext>
              </a:extLst>
            </p:cNvPr>
            <p:cNvSpPr/>
            <p:nvPr/>
          </p:nvSpPr>
          <p:spPr>
            <a:xfrm>
              <a:off x="1574089" y="5532030"/>
              <a:ext cx="18473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8" name="橢圓 37">
              <a:extLst>
                <a:ext uri="{FF2B5EF4-FFF2-40B4-BE49-F238E27FC236}">
                  <a16:creationId xmlns:a16="http://schemas.microsoft.com/office/drawing/2014/main" id="{461EFFD5-026B-86A3-7F7D-600CD7420E49}"/>
                </a:ext>
              </a:extLst>
            </p:cNvPr>
            <p:cNvSpPr/>
            <p:nvPr/>
          </p:nvSpPr>
          <p:spPr>
            <a:xfrm>
              <a:off x="1491058" y="5335877"/>
              <a:ext cx="729455" cy="729455"/>
            </a:xfrm>
            <a:prstGeom prst="ellipse">
              <a:avLst/>
            </a:prstGeom>
            <a:solidFill>
              <a:srgbClr val="00A199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3</a:t>
              </a:r>
              <a:endPara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41" name="文字方塊 40">
            <a:extLst>
              <a:ext uri="{FF2B5EF4-FFF2-40B4-BE49-F238E27FC236}">
                <a16:creationId xmlns:a16="http://schemas.microsoft.com/office/drawing/2014/main" id="{2AD43FA4-8541-3706-149A-D985D6E5572D}"/>
              </a:ext>
            </a:extLst>
          </p:cNvPr>
          <p:cNvSpPr txBox="1"/>
          <p:nvPr/>
        </p:nvSpPr>
        <p:spPr>
          <a:xfrm>
            <a:off x="8269357" y="132287"/>
            <a:ext cx="39226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統整活動│活動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：總結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8091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D9F7F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7B4C811E-3418-E04E-AFF3-A2B1A53021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6141" y="2171195"/>
            <a:ext cx="7439717" cy="418318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180389" y="3429000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D3515C0D-FC9C-9211-14C1-ABBCC5566884}"/>
              </a:ext>
            </a:extLst>
          </p:cNvPr>
          <p:cNvSpPr/>
          <p:nvPr/>
        </p:nvSpPr>
        <p:spPr>
          <a:xfrm>
            <a:off x="1180389" y="4528239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64E104C5-7247-0501-8B6D-BDAC8DF4B504}"/>
              </a:ext>
            </a:extLst>
          </p:cNvPr>
          <p:cNvGrpSpPr/>
          <p:nvPr/>
        </p:nvGrpSpPr>
        <p:grpSpPr>
          <a:xfrm>
            <a:off x="5614539" y="3710111"/>
            <a:ext cx="1162178" cy="782691"/>
            <a:chOff x="3243094" y="5267994"/>
            <a:chExt cx="914400" cy="615820"/>
          </a:xfrm>
        </p:grpSpPr>
        <p:sp>
          <p:nvSpPr>
            <p:cNvPr id="8" name="Google Shape;94;p1">
              <a:hlinkClick r:id="rId4"/>
              <a:extLst>
                <a:ext uri="{FF2B5EF4-FFF2-40B4-BE49-F238E27FC236}">
                  <a16:creationId xmlns:a16="http://schemas.microsoft.com/office/drawing/2014/main" id="{614C6387-8910-0490-9CB7-B56DB0B1C970}"/>
                </a:ext>
              </a:extLst>
            </p:cNvPr>
            <p:cNvSpPr/>
            <p:nvPr/>
          </p:nvSpPr>
          <p:spPr>
            <a:xfrm>
              <a:off x="3243094" y="5267994"/>
              <a:ext cx="914400" cy="615820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5;p1">
              <a:hlinkClick r:id="rId4"/>
              <a:extLst>
                <a:ext uri="{FF2B5EF4-FFF2-40B4-BE49-F238E27FC236}">
                  <a16:creationId xmlns:a16="http://schemas.microsoft.com/office/drawing/2014/main" id="{70506E89-0D29-091D-5EDB-9F75C4779BE5}"/>
                </a:ext>
              </a:extLst>
            </p:cNvPr>
            <p:cNvSpPr/>
            <p:nvPr/>
          </p:nvSpPr>
          <p:spPr>
            <a:xfrm rot="5400000">
              <a:off x="3561200" y="5342638"/>
              <a:ext cx="410547" cy="46653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" name="圓角矩形圖說文字 1">
            <a:extLst>
              <a:ext uri="{FF2B5EF4-FFF2-40B4-BE49-F238E27FC236}">
                <a16:creationId xmlns:a16="http://schemas.microsoft.com/office/drawing/2014/main" id="{1E6C930C-DE94-2F5A-846A-07F68053FE1A}"/>
              </a:ext>
            </a:extLst>
          </p:cNvPr>
          <p:cNvSpPr/>
          <p:nvPr/>
        </p:nvSpPr>
        <p:spPr>
          <a:xfrm>
            <a:off x="2362736" y="503619"/>
            <a:ext cx="7241059" cy="1344912"/>
          </a:xfrm>
          <a:prstGeom prst="wedgeRoundRectCallout">
            <a:avLst>
              <a:gd name="adj1" fmla="val 27960"/>
              <a:gd name="adj2" fmla="val 47415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8000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一起來看看影片中的主角，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騎乘自行車時發生什麼事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8119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11220</TotalTime>
  <Words>2060</Words>
  <Application>Microsoft Office PowerPoint</Application>
  <PresentationFormat>寬螢幕</PresentationFormat>
  <Paragraphs>208</Paragraphs>
  <Slides>25</Slides>
  <Notes>23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25</vt:i4>
      </vt:variant>
    </vt:vector>
  </HeadingPairs>
  <TitlesOfParts>
    <vt:vector size="33" baseType="lpstr">
      <vt:lpstr>Calibri</vt:lpstr>
      <vt:lpstr>Wingdings 2</vt:lpstr>
      <vt:lpstr>微軟正黑體</vt:lpstr>
      <vt:lpstr>Arial</vt:lpstr>
      <vt:lpstr>Wingdings</vt:lpstr>
      <vt:lpstr>Calibri Light</vt:lpstr>
      <vt:lpstr>Office 佈景主題</vt:lpstr>
      <vt:lpstr>2_Office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交通安全課程模組PPT</dc:title>
  <dc:creator>User</dc:creator>
  <cp:lastModifiedBy>syuuyucc@outlook.com</cp:lastModifiedBy>
  <cp:revision>220</cp:revision>
  <dcterms:created xsi:type="dcterms:W3CDTF">2023-01-18T09:54:33Z</dcterms:created>
  <dcterms:modified xsi:type="dcterms:W3CDTF">2024-01-09T08:42:35Z</dcterms:modified>
</cp:coreProperties>
</file>