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32"/>
  </p:notesMasterIdLst>
  <p:sldIdLst>
    <p:sldId id="259" r:id="rId4"/>
    <p:sldId id="315" r:id="rId5"/>
    <p:sldId id="459" r:id="rId6"/>
    <p:sldId id="466" r:id="rId7"/>
    <p:sldId id="465" r:id="rId8"/>
    <p:sldId id="467" r:id="rId9"/>
    <p:sldId id="468" r:id="rId10"/>
    <p:sldId id="469" r:id="rId11"/>
    <p:sldId id="470" r:id="rId12"/>
    <p:sldId id="462" r:id="rId13"/>
    <p:sldId id="471" r:id="rId14"/>
    <p:sldId id="473" r:id="rId15"/>
    <p:sldId id="491" r:id="rId16"/>
    <p:sldId id="476" r:id="rId17"/>
    <p:sldId id="492" r:id="rId18"/>
    <p:sldId id="479" r:id="rId19"/>
    <p:sldId id="493" r:id="rId20"/>
    <p:sldId id="482" r:id="rId21"/>
    <p:sldId id="483" r:id="rId22"/>
    <p:sldId id="484" r:id="rId23"/>
    <p:sldId id="486" r:id="rId24"/>
    <p:sldId id="485" r:id="rId25"/>
    <p:sldId id="488" r:id="rId26"/>
    <p:sldId id="489" r:id="rId27"/>
    <p:sldId id="490" r:id="rId28"/>
    <p:sldId id="460" r:id="rId29"/>
    <p:sldId id="458" r:id="rId30"/>
    <p:sldId id="455" r:id="rId31"/>
  </p:sldIdLst>
  <p:sldSz cx="12192000" cy="6858000"/>
  <p:notesSz cx="6858000" cy="9144000"/>
  <p:embeddedFontLst>
    <p:embeddedFont>
      <p:font typeface="微軟正黑體" panose="020B0604030504040204" pitchFamily="34" charset="-120"/>
      <p:regular r:id="rId33"/>
      <p:bold r:id="rId34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、教學提醒" id="{A2890FEC-2572-4C93-9259-54C377DEC693}">
          <p14:sldIdLst>
            <p14:sldId id="259"/>
            <p14:sldId id="315"/>
          </p14:sldIdLst>
        </p14:section>
        <p14:section name="引起動機" id="{2F55B74C-DB3D-4830-B355-B500FDB106A9}">
          <p14:sldIdLst>
            <p14:sldId id="459"/>
            <p14:sldId id="466"/>
            <p14:sldId id="465"/>
            <p14:sldId id="467"/>
            <p14:sldId id="468"/>
            <p14:sldId id="469"/>
            <p14:sldId id="470"/>
          </p14:sldIdLst>
        </p14:section>
        <p14:section name="發展活動" id="{0785D6FB-81C1-485A-A4A9-7B272CF3F827}">
          <p14:sldIdLst>
            <p14:sldId id="462"/>
            <p14:sldId id="471"/>
            <p14:sldId id="473"/>
            <p14:sldId id="491"/>
            <p14:sldId id="476"/>
            <p14:sldId id="492"/>
            <p14:sldId id="479"/>
            <p14:sldId id="493"/>
            <p14:sldId id="482"/>
            <p14:sldId id="483"/>
            <p14:sldId id="484"/>
            <p14:sldId id="486"/>
            <p14:sldId id="485"/>
            <p14:sldId id="488"/>
            <p14:sldId id="489"/>
            <p14:sldId id="490"/>
          </p14:sldIdLst>
        </p14:section>
        <p14:section name="統整活動" id="{4DD0DFD5-D55A-4323-AFAF-EADD7A09330E}">
          <p14:sldIdLst>
            <p14:sldId id="460"/>
            <p14:sldId id="458"/>
            <p14:sldId id="45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  <a:srgbClr val="00A199"/>
    <a:srgbClr val="F2635F"/>
    <a:srgbClr val="E9F7F6"/>
    <a:srgbClr val="F3E4E1"/>
    <a:srgbClr val="CDEFBF"/>
    <a:srgbClr val="AA5544"/>
    <a:srgbClr val="BBE9A9"/>
    <a:srgbClr val="B2E0B9"/>
    <a:srgbClr val="8CD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776" autoAdjust="0"/>
  </p:normalViewPr>
  <p:slideViewPr>
    <p:cSldViewPr snapToGrid="0">
      <p:cViewPr>
        <p:scale>
          <a:sx n="59" d="100"/>
          <a:sy n="59" d="100"/>
        </p:scale>
        <p:origin x="200" y="-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1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817C9-E5F1-477C-BCFD-FBF95D4CEE82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D61BC-4012-42A2-B74E-358A469874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62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D61BC-4012-42A2-B74E-358A4698741F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582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3FD75A-4AF4-43C6-9685-CE39BAD7DF26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229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598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516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741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3187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409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zh-TW" altLang="en-US" dirty="0"/>
              <a:t>考量暖身題目原本設計皆為錯誤選項，因此本題重新修正，與教案流程上不同。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5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54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169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播放影片，播放</a:t>
            </a:r>
            <a:r>
              <a:rPr lang="en-US" altLang="zh-TW" dirty="0"/>
              <a:t>01:15-01:27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https://youtu.be/bxB6rarAUrw?si=4EEHFjQxKYVwMx_8&amp;t=75</a:t>
            </a:r>
          </a:p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036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教師視學生答題狀況，可點選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播放影片，釐清相關概念。播放</a:t>
            </a:r>
            <a:r>
              <a:rPr lang="en-US" altLang="zh-TW" dirty="0"/>
              <a:t>01:28-02:30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https://www.youtube.com/watch?v=bxB6rarAUrw&amp;t=88s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27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 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播放影片。播放</a:t>
            </a:r>
            <a:r>
              <a:rPr lang="en-US" altLang="zh-TW" dirty="0"/>
              <a:t>02:32-02:43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https://www.youtube.com/watch?v=bxB6rarAUrw&amp;t=152s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0802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教師視學生答題狀況，可點選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播放影片，釐清相關概念。播放</a:t>
            </a:r>
            <a:r>
              <a:rPr lang="en-US" altLang="zh-TW" dirty="0"/>
              <a:t>02:44-03:19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https://www.youtube.com/watch?v=bxB6rarAUrw&amp;t=164s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73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播放影片，播放</a:t>
            </a:r>
            <a:r>
              <a:rPr lang="en-US" altLang="zh-TW" dirty="0"/>
              <a:t>03:20-03:30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https://www.youtube.com/watch?v=bxB6rarAUrw&amp;t=200s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079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教師視學生答題狀況，可點選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播放影片，釐清相關概念。播放</a:t>
            </a:r>
            <a:r>
              <a:rPr lang="en-US" altLang="zh-TW" dirty="0"/>
              <a:t>03:31-04:05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https://www.youtube.com/watch?v=bxB6rarAUrw&amp;t=211s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70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播放影片，播放</a:t>
            </a:r>
            <a:r>
              <a:rPr lang="en-US" altLang="zh-TW" dirty="0"/>
              <a:t>04:06-04:19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https://www.youtube.com/watch?v=bxB6rarAUrw&amp;t=246s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911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播放影片，播放</a:t>
            </a:r>
            <a:r>
              <a:rPr lang="en-US" altLang="zh-TW" dirty="0"/>
              <a:t>04:20-06:07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https://youtu.be/bxB6rarAUrw?si=aVSvsscJ8Du7ClW2&amp;t=260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0312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441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播放影片，播放</a:t>
            </a:r>
            <a:r>
              <a:rPr lang="en-US" altLang="zh-TW" dirty="0"/>
              <a:t>00:00-00:17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https://www.youtube.com/watch?v=m-iNiyIS-BE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3836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此為教學簡報增加的內容，教案流程無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1920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6339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6088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980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教師補充：行人不可以占用無障礙空間，任何車輛駕駛人更不能占用行人的通行空間。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893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https://www.youtube.com/watch?v=GRLKvb9dx3s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4450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1679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518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92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26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63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970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87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032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64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05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1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670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2161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3325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2416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7874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252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3240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787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76731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5802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14152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5303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14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8026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728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4844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3265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8328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03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0291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315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03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4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2425-ABE3-4E1F-8E10-986AE3EE0B00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57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/>
              <a:t>2024/1/11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1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9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inyurl.com/mr2yr8n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hyperlink" Target="https://youtu.be/bxB6rarAUrw?si=4EEHFjQxKYVwMx_8&amp;t=7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s://www.youtube.com/watch?v=bxB6rarAUrw&amp;t=88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youtube.com/watch?v=bxB6rarAUrw&amp;t=152s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www.youtube.com/watch?v=bxB6rarAUrw&amp;t=164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hyperlink" Target="https://www.youtube.com/watch?v=bxB6rarAUrw&amp;t=200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s://www.youtube.com/watch?v=bxB6rarAUrw&amp;t=211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hyperlink" Target="https://www.youtube.com/watch?v=bxB6rarAUrw&amp;t=246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youtu.be/bxB6rarAUrw?si=aVSvsscJ8Du7ClW2&amp;t=26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hyperlink" Target="https://www.youtube.com/watch?v=m-iNiyIS-BE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1.png"/><Relationship Id="rId4" Type="http://schemas.openxmlformats.org/officeDocument/2006/relationships/hyperlink" Target="https://www.youtube.com/watch?v=GRLKvb9dx3s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7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2B854707-2BEB-1255-2C3E-9373F737C4B7}"/>
              </a:ext>
            </a:extLst>
          </p:cNvPr>
          <p:cNvGrpSpPr/>
          <p:nvPr/>
        </p:nvGrpSpPr>
        <p:grpSpPr>
          <a:xfrm>
            <a:off x="4055950" y="448849"/>
            <a:ext cx="4075532" cy="1022895"/>
            <a:chOff x="4055950" y="448849"/>
            <a:chExt cx="4075532" cy="1022895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0B772178-3619-7EB7-8840-10A5D1F0E586}"/>
                </a:ext>
              </a:extLst>
            </p:cNvPr>
            <p:cNvGrpSpPr/>
            <p:nvPr/>
          </p:nvGrpSpPr>
          <p:grpSpPr>
            <a:xfrm>
              <a:off x="4055950" y="448849"/>
              <a:ext cx="4075532" cy="1022895"/>
              <a:chOff x="4005846" y="248433"/>
              <a:chExt cx="4075532" cy="1022895"/>
            </a:xfrm>
          </p:grpSpPr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CD1319EF-0A9C-F419-526F-FB444EF4C844}"/>
                  </a:ext>
                </a:extLst>
              </p:cNvPr>
              <p:cNvGrpSpPr/>
              <p:nvPr/>
            </p:nvGrpSpPr>
            <p:grpSpPr>
              <a:xfrm>
                <a:off x="4110621" y="461703"/>
                <a:ext cx="3970757" cy="809625"/>
                <a:chOff x="0" y="0"/>
                <a:chExt cx="1045796" cy="213235"/>
              </a:xfrm>
            </p:grpSpPr>
            <p:sp>
              <p:nvSpPr>
                <p:cNvPr id="21" name="Freeform 11">
                  <a:extLst>
                    <a:ext uri="{FF2B5EF4-FFF2-40B4-BE49-F238E27FC236}">
                      <a16:creationId xmlns:a16="http://schemas.microsoft.com/office/drawing/2014/main" id="{7B5A1C96-3484-A8A3-5343-6961C8B08B1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BBE9A9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2" name="TextBox 12">
                  <a:extLst>
                    <a:ext uri="{FF2B5EF4-FFF2-40B4-BE49-F238E27FC236}">
                      <a16:creationId xmlns:a16="http://schemas.microsoft.com/office/drawing/2014/main" id="{B3726DED-DDC3-6763-0745-D6A2D2A0E608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9D7B68B-74B4-405E-1934-D25AD0847300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8" name="Freeform 14">
                  <a:extLst>
                    <a:ext uri="{FF2B5EF4-FFF2-40B4-BE49-F238E27FC236}">
                      <a16:creationId xmlns:a16="http://schemas.microsoft.com/office/drawing/2014/main" id="{1ADD4A4F-88DB-13F8-7C25-921904F75AC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9" name="TextBox 15">
                  <a:extLst>
                    <a:ext uri="{FF2B5EF4-FFF2-40B4-BE49-F238E27FC236}">
                      <a16:creationId xmlns:a16="http://schemas.microsoft.com/office/drawing/2014/main" id="{50EC7B6D-F31D-6E11-9067-89F3647F3361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587EF50F-FBEE-AF1C-78F3-8790E9E8DC64}"/>
                </a:ext>
              </a:extLst>
            </p:cNvPr>
            <p:cNvSpPr txBox="1"/>
            <p:nvPr/>
          </p:nvSpPr>
          <p:spPr>
            <a:xfrm>
              <a:off x="5080336" y="662447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教學提醒</a:t>
              </a:r>
            </a:p>
          </p:txBody>
        </p:sp>
      </p:grp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A67638D8-B317-5B13-67E2-1FF7B1BF7D53}"/>
              </a:ext>
            </a:extLst>
          </p:cNvPr>
          <p:cNvSpPr txBox="1"/>
          <p:nvPr/>
        </p:nvSpPr>
        <p:spPr>
          <a:xfrm>
            <a:off x="1407074" y="1599365"/>
            <a:ext cx="9079589" cy="84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本教學簡報依據交通部、教育部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112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年出版之「交通安全教案手冊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修訂版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」所編製。教師使用本簡報前請先至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  <a:hlinkClick r:id="rId4"/>
              </a:rPr>
              <a:t>https://tinyurl.com/mr2yr8nt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下載教案手冊電子檔，了解學習活動流程，另可從連結中下載學習單電子檔，供教學運用。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DDA9F07-7A08-5090-C7E2-7E7C7C129EF5}"/>
              </a:ext>
            </a:extLst>
          </p:cNvPr>
          <p:cNvSpPr/>
          <p:nvPr/>
        </p:nvSpPr>
        <p:spPr>
          <a:xfrm>
            <a:off x="1407076" y="2483660"/>
            <a:ext cx="9316342" cy="1343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本模組為國中模組教案的</a:t>
            </a:r>
            <a:r>
              <a:rPr lang="zh-TW" altLang="en-US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綜整課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程</a:t>
            </a:r>
            <a:r>
              <a:rPr lang="zh-TW" altLang="en-US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，回應前面</a:t>
            </a:r>
            <a:r>
              <a:rPr lang="en-US" altLang="zh-TW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11 </a:t>
            </a:r>
            <a:r>
              <a:rPr lang="zh-TW" altLang="en-US" sz="1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個單元教學的學習內涵：</a:t>
            </a:r>
            <a:endParaRPr lang="en-US" altLang="zh-TW" sz="1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712788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經過之前單元的教學，學生應該都相當清楚應學會的概念與想法，本單元的設計性質為總結性評量的概念。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712788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教師可依學校的進度與單元編排進行本活動的取捨，建議彈性運用其中的題目設計，以符合各校課程實施的需求。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912DD1A-E296-741A-AE14-6AD37812D4A7}"/>
              </a:ext>
            </a:extLst>
          </p:cNvPr>
          <p:cNvSpPr/>
          <p:nvPr/>
        </p:nvSpPr>
        <p:spPr>
          <a:xfrm>
            <a:off x="1407074" y="3892160"/>
            <a:ext cx="8867521" cy="1047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學習目標：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理解自行車駕駛的安全注意事項，並能依情境推演進行問題解決。</a:t>
            </a: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理解行人路權的概念，並能依情境推演進行問題解決。</a:t>
            </a: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建立珍惜自我與他人生命的概念。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B04B16-2AFC-B487-0783-DF8672CAD000}"/>
              </a:ext>
            </a:extLst>
          </p:cNvPr>
          <p:cNvSpPr/>
          <p:nvPr/>
        </p:nvSpPr>
        <p:spPr>
          <a:xfrm>
            <a:off x="1407074" y="4963130"/>
            <a:ext cx="6869498" cy="499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使用簡報前，請查看簡報備忘稿的提醒內容。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69090F0-D0FF-A793-0C24-9228392CAACA}"/>
              </a:ext>
            </a:extLst>
          </p:cNvPr>
          <p:cNvSpPr/>
          <p:nvPr/>
        </p:nvSpPr>
        <p:spPr>
          <a:xfrm>
            <a:off x="1407074" y="5455874"/>
            <a:ext cx="6869497" cy="499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本簡報使用「微軟正黑體」，若教師無字體，請安裝後再開啟簡報。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139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0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1389411" y="494996"/>
            <a:ext cx="10189031" cy="3785652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各位同學，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這是本單元最後一個教學課程囉！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經過這些學習的過程，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相信你已經對交通安全的概念更加理解，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這堂課將針對這些時間以來的學習，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進行簡單的複習，請同學們一起挑戰吧</a:t>
            </a:r>
            <a:r>
              <a:rPr lang="en-US" altLang="zh-TW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FAC7C6-7EBF-025F-D933-6FD57EC1B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8374" y="4376321"/>
            <a:ext cx="2542252" cy="260321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7D14DF80-5380-CAFC-39B5-6C85B582A59A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引起動機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│活動一：暖身練習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2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4078279" y="513517"/>
            <a:ext cx="4056317" cy="1083725"/>
            <a:chOff x="2252289" y="513517"/>
            <a:chExt cx="5454667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5" y="637694"/>
              <a:ext cx="5254721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暖身練習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(1/6)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4A6B49C6-55FF-0369-1AF5-562F03080158}"/>
              </a:ext>
            </a:extLst>
          </p:cNvPr>
          <p:cNvSpPr/>
          <p:nvPr/>
        </p:nvSpPr>
        <p:spPr>
          <a:xfrm>
            <a:off x="1425041" y="1683553"/>
            <a:ext cx="2161307" cy="739014"/>
          </a:xfrm>
          <a:prstGeom prst="roundRect">
            <a:avLst/>
          </a:prstGeom>
          <a:solidFill>
            <a:srgbClr val="BBE9A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挑戰規則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B67737C0-623C-567F-DC10-E5D267866144}"/>
              </a:ext>
            </a:extLst>
          </p:cNvPr>
          <p:cNvSpPr txBox="1"/>
          <p:nvPr/>
        </p:nvSpPr>
        <p:spPr>
          <a:xfrm>
            <a:off x="1523437" y="2580545"/>
            <a:ext cx="9259358" cy="328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>
                <a:srgbClr val="AA554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全班同學請起立。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>
                <a:srgbClr val="AA554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老師唸出題目後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秒鐘內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進行回答。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>
                <a:srgbClr val="AA554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請以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安全與正確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為考量，以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圈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正確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或叉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錯誤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的手勢進行答題。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>
                <a:srgbClr val="AA554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答錯者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失去繼續參賽的資格便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請坐下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</a:p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>
                <a:srgbClr val="AA554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挑戰到最後的為獲勝者。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0592894-2350-64F2-3CA8-05C39309905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引起動機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│活動一：暖身練習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774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4078279" y="513517"/>
            <a:ext cx="4056317" cy="1083725"/>
            <a:chOff x="2252289" y="513517"/>
            <a:chExt cx="5454667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5" y="637694"/>
              <a:ext cx="5254721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暖身練習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(2/6)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4A6B49C6-55FF-0369-1AF5-562F03080158}"/>
              </a:ext>
            </a:extLst>
          </p:cNvPr>
          <p:cNvSpPr/>
          <p:nvPr/>
        </p:nvSpPr>
        <p:spPr>
          <a:xfrm>
            <a:off x="1425041" y="1802306"/>
            <a:ext cx="2161307" cy="739014"/>
          </a:xfrm>
          <a:prstGeom prst="roundRect">
            <a:avLst/>
          </a:prstGeom>
          <a:solidFill>
            <a:srgbClr val="BBE9A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題目一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88B7626-A053-B559-3528-0408A76F2B02}"/>
              </a:ext>
            </a:extLst>
          </p:cNvPr>
          <p:cNvSpPr/>
          <p:nvPr/>
        </p:nvSpPr>
        <p:spPr>
          <a:xfrm>
            <a:off x="1425041" y="2679961"/>
            <a:ext cx="9624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只要沒有車輛通過，可以隨意穿越道路通行？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請問對或錯？</a:t>
            </a: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92C6BB5A-C058-E70A-C03C-8ADEA579EED9}"/>
              </a:ext>
            </a:extLst>
          </p:cNvPr>
          <p:cNvGrpSpPr/>
          <p:nvPr/>
        </p:nvGrpSpPr>
        <p:grpSpPr>
          <a:xfrm>
            <a:off x="1531919" y="3791291"/>
            <a:ext cx="8657110" cy="2257308"/>
            <a:chOff x="1531919" y="3791291"/>
            <a:chExt cx="8657110" cy="2257308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3F31AF72-0D56-44C1-03BF-539FB12E3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919" y="3791291"/>
              <a:ext cx="2155856" cy="2257308"/>
            </a:xfrm>
            <a:prstGeom prst="rect">
              <a:avLst/>
            </a:prstGeom>
          </p:spPr>
        </p:pic>
        <p:sp>
          <p:nvSpPr>
            <p:cNvPr id="23" name="圓角矩形圖說文字 13">
              <a:extLst>
                <a:ext uri="{FF2B5EF4-FFF2-40B4-BE49-F238E27FC236}">
                  <a16:creationId xmlns:a16="http://schemas.microsoft.com/office/drawing/2014/main" id="{BD21EB8F-83CD-1752-FBC4-F790DC3E6B08}"/>
                </a:ext>
              </a:extLst>
            </p:cNvPr>
            <p:cNvSpPr/>
            <p:nvPr/>
          </p:nvSpPr>
          <p:spPr>
            <a:xfrm>
              <a:off x="4047931" y="4450447"/>
              <a:ext cx="6141098" cy="938996"/>
            </a:xfrm>
            <a:prstGeom prst="wedgeRoundRectCallout">
              <a:avLst>
                <a:gd name="adj1" fmla="val -56970"/>
                <a:gd name="adj2" fmla="val -2758"/>
                <a:gd name="adj3" fmla="val 16667"/>
              </a:avLst>
            </a:prstGeom>
            <a:solidFill>
              <a:srgbClr val="AA55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錯，都</a:t>
              </a: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要依照交通規則行進！</a:t>
              </a:r>
            </a:p>
          </p:txBody>
        </p:sp>
      </p:grp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6D1465A5-2761-AF13-49A8-430A3624879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引起動機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│活動一：暖身練習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02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4078279" y="513517"/>
            <a:ext cx="4056317" cy="1083725"/>
            <a:chOff x="2252289" y="513517"/>
            <a:chExt cx="5454667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5" y="637694"/>
              <a:ext cx="5254721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暖身練習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(3/6)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4A6B49C6-55FF-0369-1AF5-562F03080158}"/>
              </a:ext>
            </a:extLst>
          </p:cNvPr>
          <p:cNvSpPr/>
          <p:nvPr/>
        </p:nvSpPr>
        <p:spPr>
          <a:xfrm>
            <a:off x="1425041" y="1802306"/>
            <a:ext cx="2161307" cy="739014"/>
          </a:xfrm>
          <a:prstGeom prst="roundRect">
            <a:avLst/>
          </a:prstGeom>
          <a:solidFill>
            <a:srgbClr val="BBE9A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題目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88B7626-A053-B559-3528-0408A76F2B02}"/>
              </a:ext>
            </a:extLst>
          </p:cNvPr>
          <p:cNvSpPr/>
          <p:nvPr/>
        </p:nvSpPr>
        <p:spPr>
          <a:xfrm>
            <a:off x="1425041" y="2679961"/>
            <a:ext cx="9624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在路上看到警察指揮交通時，以遵守號誌為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第一優先？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92C6BB5A-C058-E70A-C03C-8ADEA579EED9}"/>
              </a:ext>
            </a:extLst>
          </p:cNvPr>
          <p:cNvGrpSpPr/>
          <p:nvPr/>
        </p:nvGrpSpPr>
        <p:grpSpPr>
          <a:xfrm>
            <a:off x="1531919" y="3791291"/>
            <a:ext cx="7790211" cy="2257308"/>
            <a:chOff x="1531919" y="3791291"/>
            <a:chExt cx="7790211" cy="2257308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3F31AF72-0D56-44C1-03BF-539FB12E3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919" y="3791291"/>
              <a:ext cx="2155856" cy="2257308"/>
            </a:xfrm>
            <a:prstGeom prst="rect">
              <a:avLst/>
            </a:prstGeom>
          </p:spPr>
        </p:pic>
        <p:sp>
          <p:nvSpPr>
            <p:cNvPr id="23" name="圓角矩形圖說文字 13">
              <a:extLst>
                <a:ext uri="{FF2B5EF4-FFF2-40B4-BE49-F238E27FC236}">
                  <a16:creationId xmlns:a16="http://schemas.microsoft.com/office/drawing/2014/main" id="{BD21EB8F-83CD-1752-FBC4-F790DC3E6B08}"/>
                </a:ext>
              </a:extLst>
            </p:cNvPr>
            <p:cNvSpPr/>
            <p:nvPr/>
          </p:nvSpPr>
          <p:spPr>
            <a:xfrm>
              <a:off x="4047931" y="4450447"/>
              <a:ext cx="5274199" cy="938996"/>
            </a:xfrm>
            <a:prstGeom prst="wedgeRoundRectCallout">
              <a:avLst>
                <a:gd name="adj1" fmla="val -56970"/>
                <a:gd name="adj2" fmla="val -2758"/>
                <a:gd name="adj3" fmla="val 16667"/>
              </a:avLst>
            </a:prstGeom>
            <a:solidFill>
              <a:srgbClr val="AA55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錯，以警察指揮為優先。</a:t>
              </a:r>
            </a:p>
          </p:txBody>
        </p:sp>
      </p:grpSp>
      <p:sp>
        <p:nvSpPr>
          <p:cNvPr id="5" name="文字方塊 4">
            <a:extLst>
              <a:ext uri="{FF2B5EF4-FFF2-40B4-BE49-F238E27FC236}">
                <a16:creationId xmlns:a16="http://schemas.microsoft.com/office/drawing/2014/main" id="{848BED54-56FF-F30A-089E-395CF37C5A6D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引起動機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│活動一：暖身練習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82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4078279" y="513517"/>
            <a:ext cx="4056317" cy="1083725"/>
            <a:chOff x="2252289" y="513517"/>
            <a:chExt cx="5454667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5" y="637694"/>
              <a:ext cx="5254721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暖身練習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(4/6)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4A6B49C6-55FF-0369-1AF5-562F03080158}"/>
              </a:ext>
            </a:extLst>
          </p:cNvPr>
          <p:cNvSpPr/>
          <p:nvPr/>
        </p:nvSpPr>
        <p:spPr>
          <a:xfrm>
            <a:off x="1425041" y="1802306"/>
            <a:ext cx="2161307" cy="739014"/>
          </a:xfrm>
          <a:prstGeom prst="roundRect">
            <a:avLst/>
          </a:prstGeom>
          <a:solidFill>
            <a:srgbClr val="BBE9A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題目三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88B7626-A053-B559-3528-0408A76F2B02}"/>
              </a:ext>
            </a:extLst>
          </p:cNvPr>
          <p:cNvSpPr/>
          <p:nvPr/>
        </p:nvSpPr>
        <p:spPr>
          <a:xfrm>
            <a:off x="1425041" y="2679961"/>
            <a:ext cx="71251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行人可以穿越畫有雙黃線的道路？請問對或錯？</a:t>
            </a: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92C6BB5A-C058-E70A-C03C-8ADEA579EED9}"/>
              </a:ext>
            </a:extLst>
          </p:cNvPr>
          <p:cNvGrpSpPr/>
          <p:nvPr/>
        </p:nvGrpSpPr>
        <p:grpSpPr>
          <a:xfrm>
            <a:off x="1531919" y="3791291"/>
            <a:ext cx="8300850" cy="2257308"/>
            <a:chOff x="1531919" y="3791291"/>
            <a:chExt cx="8300850" cy="2257308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3F31AF72-0D56-44C1-03BF-539FB12E3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919" y="3791291"/>
              <a:ext cx="2155856" cy="2257308"/>
            </a:xfrm>
            <a:prstGeom prst="rect">
              <a:avLst/>
            </a:prstGeom>
          </p:spPr>
        </p:pic>
        <p:sp>
          <p:nvSpPr>
            <p:cNvPr id="23" name="圓角矩形圖說文字 13">
              <a:extLst>
                <a:ext uri="{FF2B5EF4-FFF2-40B4-BE49-F238E27FC236}">
                  <a16:creationId xmlns:a16="http://schemas.microsoft.com/office/drawing/2014/main" id="{BD21EB8F-83CD-1752-FBC4-F790DC3E6B08}"/>
                </a:ext>
              </a:extLst>
            </p:cNvPr>
            <p:cNvSpPr/>
            <p:nvPr/>
          </p:nvSpPr>
          <p:spPr>
            <a:xfrm>
              <a:off x="4047931" y="4108862"/>
              <a:ext cx="5784838" cy="1280581"/>
            </a:xfrm>
            <a:prstGeom prst="wedgeRoundRectCallout">
              <a:avLst>
                <a:gd name="adj1" fmla="val -56970"/>
                <a:gd name="adj2" fmla="val -2758"/>
                <a:gd name="adj3" fmla="val 16667"/>
              </a:avLst>
            </a:prstGeom>
            <a:solidFill>
              <a:srgbClr val="AA55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錯，根據道路交通安全規則，行人不可穿越雙黃線！</a:t>
              </a: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BCB25E19-D0C2-0CDB-4C9C-814FF5D25E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07" t="17210" r="19603" b="21560"/>
          <a:stretch/>
        </p:blipFill>
        <p:spPr>
          <a:xfrm>
            <a:off x="8504227" y="2086566"/>
            <a:ext cx="2421041" cy="1718939"/>
          </a:xfrm>
          <a:prstGeom prst="roundRect">
            <a:avLst/>
          </a:prstGeom>
          <a:effectLst>
            <a:glow rad="101600">
              <a:srgbClr val="BBE9A9">
                <a:alpha val="60000"/>
              </a:srgbClr>
            </a:glow>
          </a:effec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8D03566-4414-6A1E-3114-7FB0B7431C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13364" y="2513137"/>
            <a:ext cx="392682" cy="990826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474AE17E-3537-F179-0967-35257BF8D1B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引起動機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│活動一：暖身練習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65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4078279" y="513517"/>
            <a:ext cx="4056317" cy="1083725"/>
            <a:chOff x="2252289" y="513517"/>
            <a:chExt cx="5454667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5" y="637694"/>
              <a:ext cx="5254721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暖身練習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(5/6)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4A6B49C6-55FF-0369-1AF5-562F03080158}"/>
              </a:ext>
            </a:extLst>
          </p:cNvPr>
          <p:cNvSpPr/>
          <p:nvPr/>
        </p:nvSpPr>
        <p:spPr>
          <a:xfrm>
            <a:off x="1425041" y="1802306"/>
            <a:ext cx="2161307" cy="739014"/>
          </a:xfrm>
          <a:prstGeom prst="roundRect">
            <a:avLst/>
          </a:prstGeom>
          <a:solidFill>
            <a:srgbClr val="BBE9A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題目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88B7626-A053-B559-3528-0408A76F2B02}"/>
              </a:ext>
            </a:extLst>
          </p:cNvPr>
          <p:cNvSpPr/>
          <p:nvPr/>
        </p:nvSpPr>
        <p:spPr>
          <a:xfrm>
            <a:off x="1425040" y="2679961"/>
            <a:ext cx="70776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可以在雨中撐著傘騎乘自行車？請問對或錯？</a:t>
            </a: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92C6BB5A-C058-E70A-C03C-8ADEA579EED9}"/>
              </a:ext>
            </a:extLst>
          </p:cNvPr>
          <p:cNvGrpSpPr/>
          <p:nvPr/>
        </p:nvGrpSpPr>
        <p:grpSpPr>
          <a:xfrm>
            <a:off x="1531919" y="3846276"/>
            <a:ext cx="9128162" cy="2242337"/>
            <a:chOff x="1531919" y="3846276"/>
            <a:chExt cx="9128162" cy="2242337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3F31AF72-0D56-44C1-03BF-539FB12E3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1919" y="3846276"/>
              <a:ext cx="2155856" cy="2242337"/>
            </a:xfrm>
            <a:prstGeom prst="rect">
              <a:avLst/>
            </a:prstGeom>
          </p:spPr>
        </p:pic>
        <p:sp>
          <p:nvSpPr>
            <p:cNvPr id="23" name="圓角矩形圖說文字 13">
              <a:extLst>
                <a:ext uri="{FF2B5EF4-FFF2-40B4-BE49-F238E27FC236}">
                  <a16:creationId xmlns:a16="http://schemas.microsoft.com/office/drawing/2014/main" id="{BD21EB8F-83CD-1752-FBC4-F790DC3E6B08}"/>
                </a:ext>
              </a:extLst>
            </p:cNvPr>
            <p:cNvSpPr/>
            <p:nvPr/>
          </p:nvSpPr>
          <p:spPr>
            <a:xfrm>
              <a:off x="4047930" y="4018931"/>
              <a:ext cx="6612151" cy="1823069"/>
            </a:xfrm>
            <a:prstGeom prst="wedgeRoundRectCallout">
              <a:avLst>
                <a:gd name="adj1" fmla="val -56970"/>
                <a:gd name="adj2" fmla="val -2758"/>
                <a:gd name="adj3" fmla="val 16667"/>
              </a:avLst>
            </a:prstGeom>
            <a:solidFill>
              <a:srgbClr val="AA55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32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，</a:t>
              </a:r>
              <a:r>
                <a:rPr lang="zh-TW" altLang="en-US" sz="32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單手騎乘自行車會影響騎士的重心與平衡感，發生緊急狀況時也不容易操作煞車。</a:t>
              </a:r>
              <a:endPara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CFCBAD8-15E2-80D6-4724-45C2D31E5EDA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引起動機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│活動一：暖身練習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54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4078279" y="513517"/>
            <a:ext cx="4056317" cy="1083725"/>
            <a:chOff x="2252289" y="513517"/>
            <a:chExt cx="5454667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5" y="637694"/>
              <a:ext cx="5254721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暖身練習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(6/6)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4A6B49C6-55FF-0369-1AF5-562F03080158}"/>
              </a:ext>
            </a:extLst>
          </p:cNvPr>
          <p:cNvSpPr/>
          <p:nvPr/>
        </p:nvSpPr>
        <p:spPr>
          <a:xfrm>
            <a:off x="1425041" y="1802306"/>
            <a:ext cx="2161307" cy="739014"/>
          </a:xfrm>
          <a:prstGeom prst="roundRect">
            <a:avLst/>
          </a:prstGeom>
          <a:solidFill>
            <a:srgbClr val="BBE9A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題目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88B7626-A053-B559-3528-0408A76F2B02}"/>
              </a:ext>
            </a:extLst>
          </p:cNvPr>
          <p:cNvSpPr/>
          <p:nvPr/>
        </p:nvSpPr>
        <p:spPr>
          <a:xfrm>
            <a:off x="1425041" y="2679961"/>
            <a:ext cx="8977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『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行人通行路權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』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就是行人在車道上有優先使用的權利？請問對或錯？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F4A7CD63-FD08-477B-8874-C651C1757327}"/>
              </a:ext>
            </a:extLst>
          </p:cNvPr>
          <p:cNvGrpSpPr/>
          <p:nvPr/>
        </p:nvGrpSpPr>
        <p:grpSpPr>
          <a:xfrm>
            <a:off x="1531919" y="3791291"/>
            <a:ext cx="8740237" cy="2257308"/>
            <a:chOff x="1531919" y="3791291"/>
            <a:chExt cx="8740237" cy="2257308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C9AD8A32-B719-47DB-9117-05A97DAF3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919" y="3791291"/>
              <a:ext cx="2155856" cy="2257308"/>
            </a:xfrm>
            <a:prstGeom prst="rect">
              <a:avLst/>
            </a:prstGeom>
          </p:spPr>
        </p:pic>
        <p:sp>
          <p:nvSpPr>
            <p:cNvPr id="9" name="圓角矩形圖說文字 13">
              <a:extLst>
                <a:ext uri="{FF2B5EF4-FFF2-40B4-BE49-F238E27FC236}">
                  <a16:creationId xmlns:a16="http://schemas.microsoft.com/office/drawing/2014/main" id="{9633953B-698B-841D-6AEF-FBA1DB1E4D73}"/>
                </a:ext>
              </a:extLst>
            </p:cNvPr>
            <p:cNvSpPr/>
            <p:nvPr/>
          </p:nvSpPr>
          <p:spPr>
            <a:xfrm>
              <a:off x="4047930" y="4382773"/>
              <a:ext cx="6224226" cy="1006670"/>
            </a:xfrm>
            <a:prstGeom prst="wedgeRoundRectCallout">
              <a:avLst>
                <a:gd name="adj1" fmla="val -56970"/>
                <a:gd name="adj2" fmla="val -2758"/>
                <a:gd name="adj3" fmla="val 16667"/>
              </a:avLst>
            </a:prstGeom>
            <a:solidFill>
              <a:srgbClr val="AA55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錯，</a:t>
              </a: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車道是車輛優先使用的空間。</a:t>
              </a:r>
              <a:endPara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BF6393E-3B9C-3A76-DC15-9DC04F42C917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引起動機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│活動一：暖身練習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1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803663F-EDB6-D921-2475-2FCA4FF2E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8743" y="3337499"/>
            <a:ext cx="3590855" cy="3627434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C3D72B-5115-4EEB-5E40-B6B5A1E06A6B}"/>
              </a:ext>
            </a:extLst>
          </p:cNvPr>
          <p:cNvSpPr/>
          <p:nvPr/>
        </p:nvSpPr>
        <p:spPr>
          <a:xfrm>
            <a:off x="1666642" y="1942901"/>
            <a:ext cx="83621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暖身活動結束了，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接下來是</a:t>
            </a:r>
            <a:r>
              <a:rPr lang="zh-TW" altLang="en-US" sz="48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自行車騎乘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概念挑戰題，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請同學們認真觀看以下的自行車影片，並回答問題！</a:t>
            </a:r>
          </a:p>
        </p:txBody>
      </p:sp>
    </p:spTree>
    <p:extLst>
      <p:ext uri="{BB962C8B-B14F-4D97-AF65-F5344CB8AC3E}">
        <p14:creationId xmlns:p14="http://schemas.microsoft.com/office/powerpoint/2010/main" val="3202228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757041EA-A0A5-5D77-95D7-09BD581392DE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3" y="637694"/>
              <a:ext cx="58772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自行車騎乘概念挑戰題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第一題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818F4A1-86E9-79CF-5919-96F93AD28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41" y="2129991"/>
            <a:ext cx="5945068" cy="3344101"/>
          </a:xfrm>
          <a:prstGeom prst="rect">
            <a:avLst/>
          </a:prstGeom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3D6D8828-B9BB-307B-8532-2635E53FE3B5}"/>
              </a:ext>
            </a:extLst>
          </p:cNvPr>
          <p:cNvGrpSpPr/>
          <p:nvPr/>
        </p:nvGrpSpPr>
        <p:grpSpPr>
          <a:xfrm>
            <a:off x="3249895" y="4142543"/>
            <a:ext cx="942095" cy="634472"/>
            <a:chOff x="3243094" y="5267994"/>
            <a:chExt cx="914400" cy="615820"/>
          </a:xfrm>
        </p:grpSpPr>
        <p:sp>
          <p:nvSpPr>
            <p:cNvPr id="10" name="Google Shape;94;p1">
              <a:hlinkClick r:id="rId4"/>
              <a:extLst>
                <a:ext uri="{FF2B5EF4-FFF2-40B4-BE49-F238E27FC236}">
                  <a16:creationId xmlns:a16="http://schemas.microsoft.com/office/drawing/2014/main" id="{B3E66462-83DF-6065-7FE7-8C4A1F297F64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95;p1">
              <a:hlinkClick r:id="rId4"/>
              <a:extLst>
                <a:ext uri="{FF2B5EF4-FFF2-40B4-BE49-F238E27FC236}">
                  <a16:creationId xmlns:a16="http://schemas.microsoft.com/office/drawing/2014/main" id="{FB476A52-1EA3-97D3-1B4F-83840CAF9A9F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1059049-0044-B4DE-3428-F1754AF07144}"/>
              </a:ext>
            </a:extLst>
          </p:cNvPr>
          <p:cNvSpPr txBox="1"/>
          <p:nvPr/>
        </p:nvSpPr>
        <p:spPr>
          <a:xfrm>
            <a:off x="693240" y="5457739"/>
            <a:ext cx="5945068" cy="400110"/>
          </a:xfrm>
          <a:prstGeom prst="rect">
            <a:avLst/>
          </a:prstGeom>
          <a:solidFill>
            <a:srgbClr val="F3E4E1"/>
          </a:solidFill>
          <a:ln w="25400">
            <a:noFill/>
            <a:prstDash val="solid"/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</a:t>
            </a:r>
            <a:r>
              <a:rPr lang="zh-TW" altLang="en-US" sz="2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，播放</a:t>
            </a:r>
            <a:r>
              <a:rPr lang="en-US" altLang="zh-TW" sz="2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01:15-01:27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0343701-A3FC-3D96-534F-AF34B939100E}"/>
              </a:ext>
            </a:extLst>
          </p:cNvPr>
          <p:cNvSpPr/>
          <p:nvPr/>
        </p:nvSpPr>
        <p:spPr>
          <a:xfrm>
            <a:off x="6759637" y="2118621"/>
            <a:ext cx="4860451" cy="2927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你騎自行車時，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500"/>
              </a:lnSpc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看到前方有臨時停放的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500"/>
              </a:lnSpc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汽車，請問如果你繼續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500"/>
              </a:lnSpc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往前騎，可能會發生哪些危險狀況呢？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D490906-84EE-880E-613D-2D9A9CB42F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566" y="4548248"/>
            <a:ext cx="2257255" cy="21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25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7E566AF9-EC81-5BE6-EB11-C829C3CBA3D2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3" y="637694"/>
              <a:ext cx="58772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自行車騎乘概念挑戰題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第一題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777D422-3FB8-F394-CF54-95B070933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51" y="2179735"/>
            <a:ext cx="3653220" cy="205493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896D79B-0EDB-E2FA-D7DF-876712D82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271" y="2179735"/>
            <a:ext cx="3623633" cy="205493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89AAF61-568B-9363-531A-0801878312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5904" y="2184350"/>
            <a:ext cx="3623633" cy="2050322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2F767527-FB18-C701-8A1C-2FB4B8AAF24B}"/>
              </a:ext>
            </a:extLst>
          </p:cNvPr>
          <p:cNvSpPr/>
          <p:nvPr/>
        </p:nvSpPr>
        <p:spPr>
          <a:xfrm>
            <a:off x="907355" y="4364699"/>
            <a:ext cx="3069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駕駛突然開啟車門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A5ACA7-BBD6-6106-0E05-0BFB10900001}"/>
              </a:ext>
            </a:extLst>
          </p:cNvPr>
          <p:cNvSpPr/>
          <p:nvPr/>
        </p:nvSpPr>
        <p:spPr>
          <a:xfrm>
            <a:off x="4603825" y="4365419"/>
            <a:ext cx="3057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車輛前方有人穿出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30D9AAA-33CF-C323-B522-6C3AE310BB31}"/>
              </a:ext>
            </a:extLst>
          </p:cNvPr>
          <p:cNvSpPr/>
          <p:nvPr/>
        </p:nvSpPr>
        <p:spPr>
          <a:xfrm>
            <a:off x="8151808" y="4364332"/>
            <a:ext cx="31328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與左後方來車衝突</a:t>
            </a: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AD7C9A7E-0BDE-EA71-630F-2A3048CB3785}"/>
              </a:ext>
            </a:extLst>
          </p:cNvPr>
          <p:cNvGrpSpPr/>
          <p:nvPr/>
        </p:nvGrpSpPr>
        <p:grpSpPr>
          <a:xfrm>
            <a:off x="1301507" y="5194472"/>
            <a:ext cx="9418499" cy="1318805"/>
            <a:chOff x="1301508" y="5194472"/>
            <a:chExt cx="8744535" cy="1318805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55BE30DE-BD1D-39D0-EAF4-15AD79EAAC26}"/>
                </a:ext>
              </a:extLst>
            </p:cNvPr>
            <p:cNvGrpSpPr/>
            <p:nvPr/>
          </p:nvGrpSpPr>
          <p:grpSpPr>
            <a:xfrm>
              <a:off x="1301508" y="5194472"/>
              <a:ext cx="8744535" cy="1318805"/>
              <a:chOff x="1301508" y="5194472"/>
              <a:chExt cx="8744535" cy="1318805"/>
            </a:xfrm>
          </p:grpSpPr>
          <p:grpSp>
            <p:nvGrpSpPr>
              <p:cNvPr id="28" name="群組 27">
                <a:extLst>
                  <a:ext uri="{FF2B5EF4-FFF2-40B4-BE49-F238E27FC236}">
                    <a16:creationId xmlns:a16="http://schemas.microsoft.com/office/drawing/2014/main" id="{77EA7ABA-647F-F596-0B22-1404042427A9}"/>
                  </a:ext>
                </a:extLst>
              </p:cNvPr>
              <p:cNvGrpSpPr/>
              <p:nvPr/>
            </p:nvGrpSpPr>
            <p:grpSpPr>
              <a:xfrm>
                <a:off x="1301508" y="5194472"/>
                <a:ext cx="8744535" cy="1318805"/>
                <a:chOff x="1301508" y="5194472"/>
                <a:chExt cx="8744535" cy="1318805"/>
              </a:xfrm>
            </p:grpSpPr>
            <p:pic>
              <p:nvPicPr>
                <p:cNvPr id="26" name="圖片 25">
                  <a:extLst>
                    <a:ext uri="{FF2B5EF4-FFF2-40B4-BE49-F238E27FC236}">
                      <a16:creationId xmlns:a16="http://schemas.microsoft.com/office/drawing/2014/main" id="{C01FE828-1F4B-E3B4-9023-C7717F0C15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01508" y="5194472"/>
                  <a:ext cx="1203342" cy="1318805"/>
                </a:xfrm>
                <a:prstGeom prst="rect">
                  <a:avLst/>
                </a:prstGeom>
              </p:spPr>
            </p:pic>
            <p:sp>
              <p:nvSpPr>
                <p:cNvPr id="27" name="圓角矩形圖說文字 13">
                  <a:extLst>
                    <a:ext uri="{FF2B5EF4-FFF2-40B4-BE49-F238E27FC236}">
                      <a16:creationId xmlns:a16="http://schemas.microsoft.com/office/drawing/2014/main" id="{A6DCE885-6FEC-632E-3184-3AF5A0DC9FB5}"/>
                    </a:ext>
                  </a:extLst>
                </p:cNvPr>
                <p:cNvSpPr/>
                <p:nvPr/>
              </p:nvSpPr>
              <p:spPr>
                <a:xfrm>
                  <a:off x="3092901" y="5390402"/>
                  <a:ext cx="6953142" cy="829904"/>
                </a:xfrm>
                <a:prstGeom prst="wedgeRoundRectCallout">
                  <a:avLst>
                    <a:gd name="adj1" fmla="val -56970"/>
                    <a:gd name="adj2" fmla="val -2758"/>
                    <a:gd name="adj3" fmla="val 16667"/>
                  </a:avLst>
                </a:prstGeom>
                <a:solidFill>
                  <a:srgbClr val="CDEFB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80000" rtlCol="0" anchor="ctr"/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zh-TW" altLang="en-US" sz="2800" b="1" dirty="0">
                      <a:solidFill>
                        <a:schemeClr val="tx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有不清楚的地方，可觀看解說</a:t>
                  </a:r>
                  <a:endParaRPr lang="en-US" altLang="zh-TW" sz="2800" b="1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  <p:grpSp>
            <p:nvGrpSpPr>
              <p:cNvPr id="22" name="群組 21">
                <a:extLst>
                  <a:ext uri="{FF2B5EF4-FFF2-40B4-BE49-F238E27FC236}">
                    <a16:creationId xmlns:a16="http://schemas.microsoft.com/office/drawing/2014/main" id="{A8983708-C973-DA2F-C078-A6E552FC45D7}"/>
                  </a:ext>
                </a:extLst>
              </p:cNvPr>
              <p:cNvGrpSpPr/>
              <p:nvPr/>
            </p:nvGrpSpPr>
            <p:grpSpPr>
              <a:xfrm>
                <a:off x="7683668" y="5512175"/>
                <a:ext cx="711708" cy="558259"/>
                <a:chOff x="3188155" y="5235781"/>
                <a:chExt cx="794738" cy="623387"/>
              </a:xfrm>
            </p:grpSpPr>
            <p:sp>
              <p:nvSpPr>
                <p:cNvPr id="23" name="Google Shape;94;p1">
                  <a:hlinkClick r:id="rId7"/>
                  <a:extLst>
                    <a:ext uri="{FF2B5EF4-FFF2-40B4-BE49-F238E27FC236}">
                      <a16:creationId xmlns:a16="http://schemas.microsoft.com/office/drawing/2014/main" id="{EBAAF6C2-D9A3-0AC0-1829-CF09926180AB}"/>
                    </a:ext>
                  </a:extLst>
                </p:cNvPr>
                <p:cNvSpPr/>
                <p:nvPr/>
              </p:nvSpPr>
              <p:spPr>
                <a:xfrm>
                  <a:off x="3188155" y="5235781"/>
                  <a:ext cx="794738" cy="62338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95;p1">
                  <a:hlinkClick r:id="rId7"/>
                  <a:extLst>
                    <a:ext uri="{FF2B5EF4-FFF2-40B4-BE49-F238E27FC236}">
                      <a16:creationId xmlns:a16="http://schemas.microsoft.com/office/drawing/2014/main" id="{0DE4CEA4-C3E0-235F-A690-07808C2C2579}"/>
                    </a:ext>
                  </a:extLst>
                </p:cNvPr>
                <p:cNvSpPr/>
                <p:nvPr/>
              </p:nvSpPr>
              <p:spPr>
                <a:xfrm rot="5400000">
                  <a:off x="3402396" y="5329711"/>
                  <a:ext cx="399575" cy="454064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9E3E3B24-8078-3111-1DCE-260E87184B89}"/>
                </a:ext>
              </a:extLst>
            </p:cNvPr>
            <p:cNvSpPr txBox="1"/>
            <p:nvPr/>
          </p:nvSpPr>
          <p:spPr>
            <a:xfrm>
              <a:off x="8490548" y="5620688"/>
              <a:ext cx="15554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01:28-02:30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0878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757041EA-A0A5-5D77-95D7-09BD581392DE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3" y="637694"/>
              <a:ext cx="58772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自行車騎乘概念挑戰題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二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1059049-0044-B4DE-3428-F1754AF07144}"/>
              </a:ext>
            </a:extLst>
          </p:cNvPr>
          <p:cNvSpPr txBox="1"/>
          <p:nvPr/>
        </p:nvSpPr>
        <p:spPr>
          <a:xfrm>
            <a:off x="693240" y="5457739"/>
            <a:ext cx="5945068" cy="400110"/>
          </a:xfrm>
          <a:prstGeom prst="rect">
            <a:avLst/>
          </a:prstGeom>
          <a:solidFill>
            <a:srgbClr val="F3E4E1"/>
          </a:solidFill>
          <a:ln w="25400">
            <a:noFill/>
            <a:prstDash val="solid"/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點選上方播放鈕播放影片，播放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02:32-02:43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0343701-A3FC-3D96-534F-AF34B939100E}"/>
              </a:ext>
            </a:extLst>
          </p:cNvPr>
          <p:cNvSpPr/>
          <p:nvPr/>
        </p:nvSpPr>
        <p:spPr>
          <a:xfrm>
            <a:off x="6759637" y="2118621"/>
            <a:ext cx="4860451" cy="2927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你騎自行車時，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看到前方有停靠大型公車，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請問如果你繼續往前騎，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可能會發生哪些危險狀況呢？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D490906-84EE-880E-613D-2D9A9CB42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2853" y="4595748"/>
            <a:ext cx="2016680" cy="214867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8F596082-2750-5B5E-D263-5FAD7A791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241" y="2146349"/>
            <a:ext cx="5945068" cy="3344101"/>
          </a:xfrm>
          <a:prstGeom prst="rect">
            <a:avLst/>
          </a:prstGeom>
        </p:spPr>
      </p:pic>
      <p:grpSp>
        <p:nvGrpSpPr>
          <p:cNvPr id="14" name="群組 13">
            <a:extLst>
              <a:ext uri="{FF2B5EF4-FFF2-40B4-BE49-F238E27FC236}">
                <a16:creationId xmlns:a16="http://schemas.microsoft.com/office/drawing/2014/main" id="{48566407-823C-03DA-C629-514B54A87CB4}"/>
              </a:ext>
            </a:extLst>
          </p:cNvPr>
          <p:cNvGrpSpPr/>
          <p:nvPr/>
        </p:nvGrpSpPr>
        <p:grpSpPr>
          <a:xfrm>
            <a:off x="3230358" y="4122685"/>
            <a:ext cx="926006" cy="623637"/>
            <a:chOff x="3243094" y="5267994"/>
            <a:chExt cx="914400" cy="615820"/>
          </a:xfrm>
        </p:grpSpPr>
        <p:sp>
          <p:nvSpPr>
            <p:cNvPr id="16" name="Google Shape;94;p1">
              <a:hlinkClick r:id="rId5"/>
              <a:extLst>
                <a:ext uri="{FF2B5EF4-FFF2-40B4-BE49-F238E27FC236}">
                  <a16:creationId xmlns:a16="http://schemas.microsoft.com/office/drawing/2014/main" id="{24DD1EB9-4CDA-ECD5-B096-AE127A27BA90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95;p1">
              <a:hlinkClick r:id="rId5"/>
              <a:extLst>
                <a:ext uri="{FF2B5EF4-FFF2-40B4-BE49-F238E27FC236}">
                  <a16:creationId xmlns:a16="http://schemas.microsoft.com/office/drawing/2014/main" id="{98B82F89-CD63-D4BC-29AD-DEDE3C3924BB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0990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7E566AF9-EC81-5BE6-EB11-C829C3CBA3D2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3" y="637694"/>
              <a:ext cx="58772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自行車騎乘概念挑戰題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二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F767527-FB18-C701-8A1C-2FB4B8AAF24B}"/>
              </a:ext>
            </a:extLst>
          </p:cNvPr>
          <p:cNvSpPr/>
          <p:nvPr/>
        </p:nvSpPr>
        <p:spPr>
          <a:xfrm>
            <a:off x="1959757" y="4261491"/>
            <a:ext cx="36282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從公車的右側往前騎，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撞到下車的乘客。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A5ACA7-BBD6-6106-0E05-0BFB10900001}"/>
              </a:ext>
            </a:extLst>
          </p:cNvPr>
          <p:cNvSpPr/>
          <p:nvPr/>
        </p:nvSpPr>
        <p:spPr>
          <a:xfrm>
            <a:off x="6872857" y="4261491"/>
            <a:ext cx="36282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從公車的左側往前騎，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進入公車的視野死角。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AD7C9A7E-0BDE-EA71-630F-2A3048CB3785}"/>
              </a:ext>
            </a:extLst>
          </p:cNvPr>
          <p:cNvGrpSpPr/>
          <p:nvPr/>
        </p:nvGrpSpPr>
        <p:grpSpPr>
          <a:xfrm>
            <a:off x="1301508" y="5194472"/>
            <a:ext cx="9199640" cy="1318805"/>
            <a:chOff x="1301508" y="5194472"/>
            <a:chExt cx="9199640" cy="1318805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55BE30DE-BD1D-39D0-EAF4-15AD79EAAC26}"/>
                </a:ext>
              </a:extLst>
            </p:cNvPr>
            <p:cNvGrpSpPr/>
            <p:nvPr/>
          </p:nvGrpSpPr>
          <p:grpSpPr>
            <a:xfrm>
              <a:off x="1301508" y="5194472"/>
              <a:ext cx="9199640" cy="1318805"/>
              <a:chOff x="1301508" y="5194472"/>
              <a:chExt cx="9199640" cy="1318805"/>
            </a:xfrm>
          </p:grpSpPr>
          <p:grpSp>
            <p:nvGrpSpPr>
              <p:cNvPr id="28" name="群組 27">
                <a:extLst>
                  <a:ext uri="{FF2B5EF4-FFF2-40B4-BE49-F238E27FC236}">
                    <a16:creationId xmlns:a16="http://schemas.microsoft.com/office/drawing/2014/main" id="{77EA7ABA-647F-F596-0B22-1404042427A9}"/>
                  </a:ext>
                </a:extLst>
              </p:cNvPr>
              <p:cNvGrpSpPr/>
              <p:nvPr/>
            </p:nvGrpSpPr>
            <p:grpSpPr>
              <a:xfrm>
                <a:off x="1301508" y="5194472"/>
                <a:ext cx="9199640" cy="1318805"/>
                <a:chOff x="1301508" y="5194472"/>
                <a:chExt cx="9199640" cy="1318805"/>
              </a:xfrm>
            </p:grpSpPr>
            <p:pic>
              <p:nvPicPr>
                <p:cNvPr id="26" name="圖片 25">
                  <a:extLst>
                    <a:ext uri="{FF2B5EF4-FFF2-40B4-BE49-F238E27FC236}">
                      <a16:creationId xmlns:a16="http://schemas.microsoft.com/office/drawing/2014/main" id="{C01FE828-1F4B-E3B4-9023-C7717F0C15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01508" y="5194472"/>
                  <a:ext cx="1203342" cy="1318805"/>
                </a:xfrm>
                <a:prstGeom prst="rect">
                  <a:avLst/>
                </a:prstGeom>
              </p:spPr>
            </p:pic>
            <p:sp>
              <p:nvSpPr>
                <p:cNvPr id="27" name="圓角矩形圖說文字 13">
                  <a:extLst>
                    <a:ext uri="{FF2B5EF4-FFF2-40B4-BE49-F238E27FC236}">
                      <a16:creationId xmlns:a16="http://schemas.microsoft.com/office/drawing/2014/main" id="{A6DCE885-6FEC-632E-3184-3AF5A0DC9FB5}"/>
                    </a:ext>
                  </a:extLst>
                </p:cNvPr>
                <p:cNvSpPr/>
                <p:nvPr/>
              </p:nvSpPr>
              <p:spPr>
                <a:xfrm>
                  <a:off x="3092901" y="5390402"/>
                  <a:ext cx="7408247" cy="829904"/>
                </a:xfrm>
                <a:prstGeom prst="wedgeRoundRectCallout">
                  <a:avLst>
                    <a:gd name="adj1" fmla="val -56970"/>
                    <a:gd name="adj2" fmla="val -2758"/>
                    <a:gd name="adj3" fmla="val 16667"/>
                  </a:avLst>
                </a:prstGeom>
                <a:solidFill>
                  <a:srgbClr val="CDEFB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8000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有不清楚的地方，可觀看解說</a:t>
                  </a:r>
                  <a:endParaRPr kumimoji="0" lang="en-US" altLang="zh-TW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22" name="群組 21">
                <a:extLst>
                  <a:ext uri="{FF2B5EF4-FFF2-40B4-BE49-F238E27FC236}">
                    <a16:creationId xmlns:a16="http://schemas.microsoft.com/office/drawing/2014/main" id="{A8983708-C973-DA2F-C078-A6E552FC45D7}"/>
                  </a:ext>
                </a:extLst>
              </p:cNvPr>
              <p:cNvGrpSpPr/>
              <p:nvPr/>
            </p:nvGrpSpPr>
            <p:grpSpPr>
              <a:xfrm>
                <a:off x="8077252" y="5518955"/>
                <a:ext cx="756000" cy="551483"/>
                <a:chOff x="3627660" y="5243348"/>
                <a:chExt cx="844198" cy="615820"/>
              </a:xfrm>
            </p:grpSpPr>
            <p:sp>
              <p:nvSpPr>
                <p:cNvPr id="23" name="Google Shape;94;p1">
                  <a:hlinkClick r:id="rId4"/>
                  <a:extLst>
                    <a:ext uri="{FF2B5EF4-FFF2-40B4-BE49-F238E27FC236}">
                      <a16:creationId xmlns:a16="http://schemas.microsoft.com/office/drawing/2014/main" id="{EBAAF6C2-D9A3-0AC0-1829-CF09926180AB}"/>
                    </a:ext>
                  </a:extLst>
                </p:cNvPr>
                <p:cNvSpPr/>
                <p:nvPr/>
              </p:nvSpPr>
              <p:spPr>
                <a:xfrm>
                  <a:off x="3627660" y="5243348"/>
                  <a:ext cx="844198" cy="61582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95;p1">
                  <a:hlinkClick r:id="rId4"/>
                  <a:extLst>
                    <a:ext uri="{FF2B5EF4-FFF2-40B4-BE49-F238E27FC236}">
                      <a16:creationId xmlns:a16="http://schemas.microsoft.com/office/drawing/2014/main" id="{0DE4CEA4-C3E0-235F-A690-07808C2C2579}"/>
                    </a:ext>
                  </a:extLst>
                </p:cNvPr>
                <p:cNvSpPr/>
                <p:nvPr/>
              </p:nvSpPr>
              <p:spPr>
                <a:xfrm rot="5400000">
                  <a:off x="3879582" y="5317992"/>
                  <a:ext cx="410547" cy="46653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9E3E3B24-8078-3111-1DCE-260E87184B89}"/>
                </a:ext>
              </a:extLst>
            </p:cNvPr>
            <p:cNvSpPr txBox="1"/>
            <p:nvPr/>
          </p:nvSpPr>
          <p:spPr>
            <a:xfrm>
              <a:off x="8906186" y="5620688"/>
              <a:ext cx="15554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02:44-03:19</a:t>
              </a: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384E4602-1F82-4FDB-0170-BF115431A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2170" y="1844869"/>
            <a:ext cx="4254136" cy="2392952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03DA85C4-AEE9-DE09-5B2E-B0E5088B9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333" y="1848063"/>
            <a:ext cx="4254136" cy="239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4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757041EA-A0A5-5D77-95D7-09BD581392DE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3" y="637694"/>
              <a:ext cx="58772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自行車騎乘概念挑戰題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第三題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1059049-0044-B4DE-3428-F1754AF07144}"/>
              </a:ext>
            </a:extLst>
          </p:cNvPr>
          <p:cNvSpPr txBox="1"/>
          <p:nvPr/>
        </p:nvSpPr>
        <p:spPr>
          <a:xfrm>
            <a:off x="693240" y="5457739"/>
            <a:ext cx="5945068" cy="400110"/>
          </a:xfrm>
          <a:prstGeom prst="rect">
            <a:avLst/>
          </a:prstGeom>
          <a:solidFill>
            <a:srgbClr val="F3E4E1"/>
          </a:solidFill>
          <a:ln w="25400">
            <a:noFill/>
            <a:prstDash val="solid"/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點選上方播放鈕播放影片，播放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03:20-03:30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0343701-A3FC-3D96-534F-AF34B939100E}"/>
              </a:ext>
            </a:extLst>
          </p:cNvPr>
          <p:cNvSpPr/>
          <p:nvPr/>
        </p:nvSpPr>
        <p:spPr>
          <a:xfrm>
            <a:off x="6759637" y="1830463"/>
            <a:ext cx="4860451" cy="4081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你騎自行車時，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看到右前方有一位小朋友，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正在人行道上拍皮球，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還有行人在朝對面揮手，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請問如果你繼續往前騎，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可能會發生哪些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危險狀況呢？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8F092C8-AC92-A0E2-165A-A1E38C398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97" y="2118621"/>
            <a:ext cx="5936211" cy="3339118"/>
          </a:xfrm>
          <a:prstGeom prst="rect">
            <a:avLst/>
          </a:prstGeom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494A0433-51A1-7285-B75A-F031A5606BF4}"/>
              </a:ext>
            </a:extLst>
          </p:cNvPr>
          <p:cNvGrpSpPr/>
          <p:nvPr/>
        </p:nvGrpSpPr>
        <p:grpSpPr>
          <a:xfrm>
            <a:off x="3230087" y="4139876"/>
            <a:ext cx="922665" cy="621387"/>
            <a:chOff x="3243094" y="5267994"/>
            <a:chExt cx="914400" cy="615820"/>
          </a:xfrm>
        </p:grpSpPr>
        <p:sp>
          <p:nvSpPr>
            <p:cNvPr id="10" name="Google Shape;94;p1">
              <a:hlinkClick r:id="rId4"/>
              <a:extLst>
                <a:ext uri="{FF2B5EF4-FFF2-40B4-BE49-F238E27FC236}">
                  <a16:creationId xmlns:a16="http://schemas.microsoft.com/office/drawing/2014/main" id="{468E358A-431A-15D3-98E0-5EACB4EB4D04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95;p1">
              <a:hlinkClick r:id="rId4"/>
              <a:extLst>
                <a:ext uri="{FF2B5EF4-FFF2-40B4-BE49-F238E27FC236}">
                  <a16:creationId xmlns:a16="http://schemas.microsoft.com/office/drawing/2014/main" id="{07FDE33D-405D-8E94-1CD3-743C8CD3FCA5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" name="圖片 18">
            <a:extLst>
              <a:ext uri="{FF2B5EF4-FFF2-40B4-BE49-F238E27FC236}">
                <a16:creationId xmlns:a16="http://schemas.microsoft.com/office/drawing/2014/main" id="{7BDA9F93-050B-A5AB-B065-263F471078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004" y="4875359"/>
            <a:ext cx="1935693" cy="172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80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7E566AF9-EC81-5BE6-EB11-C829C3CBA3D2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3" y="637694"/>
              <a:ext cx="58772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自行車騎乘概念挑戰題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F767527-FB18-C701-8A1C-2FB4B8AAF24B}"/>
              </a:ext>
            </a:extLst>
          </p:cNvPr>
          <p:cNvSpPr/>
          <p:nvPr/>
        </p:nvSpPr>
        <p:spPr>
          <a:xfrm>
            <a:off x="1959757" y="4261491"/>
            <a:ext cx="36282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小孩衝進車道，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騎士閃避不及。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A5ACA7-BBD6-6106-0E05-0BFB10900001}"/>
              </a:ext>
            </a:extLst>
          </p:cNvPr>
          <p:cNvSpPr/>
          <p:nvPr/>
        </p:nvSpPr>
        <p:spPr>
          <a:xfrm>
            <a:off x="6872857" y="4261491"/>
            <a:ext cx="36282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行人衝進車道，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騎士閃避不及。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AD7C9A7E-0BDE-EA71-630F-2A3048CB3785}"/>
              </a:ext>
            </a:extLst>
          </p:cNvPr>
          <p:cNvGrpSpPr/>
          <p:nvPr/>
        </p:nvGrpSpPr>
        <p:grpSpPr>
          <a:xfrm>
            <a:off x="1301508" y="5194472"/>
            <a:ext cx="9324544" cy="1318805"/>
            <a:chOff x="1301508" y="5194472"/>
            <a:chExt cx="9324544" cy="1318805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55BE30DE-BD1D-39D0-EAF4-15AD79EAAC26}"/>
                </a:ext>
              </a:extLst>
            </p:cNvPr>
            <p:cNvGrpSpPr/>
            <p:nvPr/>
          </p:nvGrpSpPr>
          <p:grpSpPr>
            <a:xfrm>
              <a:off x="1301508" y="5194472"/>
              <a:ext cx="9324544" cy="1318805"/>
              <a:chOff x="1301508" y="5194472"/>
              <a:chExt cx="9324544" cy="1318805"/>
            </a:xfrm>
          </p:grpSpPr>
          <p:grpSp>
            <p:nvGrpSpPr>
              <p:cNvPr id="28" name="群組 27">
                <a:extLst>
                  <a:ext uri="{FF2B5EF4-FFF2-40B4-BE49-F238E27FC236}">
                    <a16:creationId xmlns:a16="http://schemas.microsoft.com/office/drawing/2014/main" id="{77EA7ABA-647F-F596-0B22-1404042427A9}"/>
                  </a:ext>
                </a:extLst>
              </p:cNvPr>
              <p:cNvGrpSpPr/>
              <p:nvPr/>
            </p:nvGrpSpPr>
            <p:grpSpPr>
              <a:xfrm>
                <a:off x="1301508" y="5194472"/>
                <a:ext cx="9324544" cy="1318805"/>
                <a:chOff x="1301508" y="5194472"/>
                <a:chExt cx="9324544" cy="1318805"/>
              </a:xfrm>
            </p:grpSpPr>
            <p:pic>
              <p:nvPicPr>
                <p:cNvPr id="26" name="圖片 25">
                  <a:extLst>
                    <a:ext uri="{FF2B5EF4-FFF2-40B4-BE49-F238E27FC236}">
                      <a16:creationId xmlns:a16="http://schemas.microsoft.com/office/drawing/2014/main" id="{C01FE828-1F4B-E3B4-9023-C7717F0C15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01508" y="5194472"/>
                  <a:ext cx="1203342" cy="1318805"/>
                </a:xfrm>
                <a:prstGeom prst="rect">
                  <a:avLst/>
                </a:prstGeom>
              </p:spPr>
            </p:pic>
            <p:sp>
              <p:nvSpPr>
                <p:cNvPr id="27" name="圓角矩形圖說文字 13">
                  <a:extLst>
                    <a:ext uri="{FF2B5EF4-FFF2-40B4-BE49-F238E27FC236}">
                      <a16:creationId xmlns:a16="http://schemas.microsoft.com/office/drawing/2014/main" id="{A6DCE885-6FEC-632E-3184-3AF5A0DC9FB5}"/>
                    </a:ext>
                  </a:extLst>
                </p:cNvPr>
                <p:cNvSpPr/>
                <p:nvPr/>
              </p:nvSpPr>
              <p:spPr>
                <a:xfrm>
                  <a:off x="3092902" y="5390402"/>
                  <a:ext cx="7533150" cy="829904"/>
                </a:xfrm>
                <a:prstGeom prst="wedgeRoundRectCallout">
                  <a:avLst>
                    <a:gd name="adj1" fmla="val -56970"/>
                    <a:gd name="adj2" fmla="val -2758"/>
                    <a:gd name="adj3" fmla="val 16667"/>
                  </a:avLst>
                </a:prstGeom>
                <a:solidFill>
                  <a:srgbClr val="CDEFB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8000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有不清楚的地方，可觀看解說</a:t>
                  </a:r>
                  <a:endParaRPr kumimoji="0" lang="en-US" altLang="zh-TW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22" name="群組 21">
                <a:extLst>
                  <a:ext uri="{FF2B5EF4-FFF2-40B4-BE49-F238E27FC236}">
                    <a16:creationId xmlns:a16="http://schemas.microsoft.com/office/drawing/2014/main" id="{A8983708-C973-DA2F-C078-A6E552FC45D7}"/>
                  </a:ext>
                </a:extLst>
              </p:cNvPr>
              <p:cNvGrpSpPr/>
              <p:nvPr/>
            </p:nvGrpSpPr>
            <p:grpSpPr>
              <a:xfrm>
                <a:off x="8089128" y="5518955"/>
                <a:ext cx="756000" cy="551483"/>
                <a:chOff x="3640917" y="5243348"/>
                <a:chExt cx="844197" cy="615820"/>
              </a:xfrm>
            </p:grpSpPr>
            <p:sp>
              <p:nvSpPr>
                <p:cNvPr id="23" name="Google Shape;94;p1">
                  <a:hlinkClick r:id="rId4"/>
                  <a:extLst>
                    <a:ext uri="{FF2B5EF4-FFF2-40B4-BE49-F238E27FC236}">
                      <a16:creationId xmlns:a16="http://schemas.microsoft.com/office/drawing/2014/main" id="{EBAAF6C2-D9A3-0AC0-1829-CF09926180AB}"/>
                    </a:ext>
                  </a:extLst>
                </p:cNvPr>
                <p:cNvSpPr/>
                <p:nvPr/>
              </p:nvSpPr>
              <p:spPr>
                <a:xfrm>
                  <a:off x="3640917" y="5243348"/>
                  <a:ext cx="844197" cy="61582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95;p1">
                  <a:hlinkClick r:id="rId4"/>
                  <a:extLst>
                    <a:ext uri="{FF2B5EF4-FFF2-40B4-BE49-F238E27FC236}">
                      <a16:creationId xmlns:a16="http://schemas.microsoft.com/office/drawing/2014/main" id="{0DE4CEA4-C3E0-235F-A690-07808C2C2579}"/>
                    </a:ext>
                  </a:extLst>
                </p:cNvPr>
                <p:cNvSpPr/>
                <p:nvPr/>
              </p:nvSpPr>
              <p:spPr>
                <a:xfrm rot="5400000">
                  <a:off x="3892841" y="5317992"/>
                  <a:ext cx="410547" cy="46653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9E3E3B24-8078-3111-1DCE-260E87184B89}"/>
                </a:ext>
              </a:extLst>
            </p:cNvPr>
            <p:cNvSpPr txBox="1"/>
            <p:nvPr/>
          </p:nvSpPr>
          <p:spPr>
            <a:xfrm>
              <a:off x="8918059" y="5620688"/>
              <a:ext cx="15554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03:31-04:05</a:t>
              </a: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4D85F9AA-1D75-0ED1-E2E4-FABEEBC0A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737" y="1848063"/>
            <a:ext cx="4254136" cy="239295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B6B6E05-6AC6-DCF3-436E-6D8E9BA52A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1344" y="1856969"/>
            <a:ext cx="4274707" cy="240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4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757041EA-A0A5-5D77-95D7-09BD581392DE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3" y="637694"/>
              <a:ext cx="58772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自行車騎乘概念挑戰題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第四題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1059049-0044-B4DE-3428-F1754AF07144}"/>
              </a:ext>
            </a:extLst>
          </p:cNvPr>
          <p:cNvSpPr txBox="1"/>
          <p:nvPr/>
        </p:nvSpPr>
        <p:spPr>
          <a:xfrm>
            <a:off x="693240" y="5457739"/>
            <a:ext cx="5945068" cy="400110"/>
          </a:xfrm>
          <a:prstGeom prst="rect">
            <a:avLst/>
          </a:prstGeom>
          <a:solidFill>
            <a:srgbClr val="F3E4E1"/>
          </a:solidFill>
          <a:ln w="25400">
            <a:noFill/>
            <a:prstDash val="solid"/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點選上方播放鈕播放影片，播放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04:06-04:19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0343701-A3FC-3D96-534F-AF34B939100E}"/>
              </a:ext>
            </a:extLst>
          </p:cNvPr>
          <p:cNvSpPr/>
          <p:nvPr/>
        </p:nvSpPr>
        <p:spPr>
          <a:xfrm>
            <a:off x="6759637" y="2118621"/>
            <a:ext cx="4860451" cy="2927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你騎自行車通過路口前，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看到有大型車輛，</a:t>
            </a: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請問綠燈時如果你繼續往前騎，可能會發生哪些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危險狀況呢？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6945D750-F5D4-22A4-6BE4-5984B08C1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40" y="2142454"/>
            <a:ext cx="5945068" cy="3344100"/>
          </a:xfrm>
          <a:prstGeom prst="rect">
            <a:avLst/>
          </a:prstGeom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053E8079-4EC5-DA60-03C3-60FD479EC0EE}"/>
              </a:ext>
            </a:extLst>
          </p:cNvPr>
          <p:cNvGrpSpPr/>
          <p:nvPr/>
        </p:nvGrpSpPr>
        <p:grpSpPr>
          <a:xfrm>
            <a:off x="3064103" y="4190541"/>
            <a:ext cx="1203342" cy="810414"/>
            <a:chOff x="3243094" y="5267994"/>
            <a:chExt cx="914400" cy="615820"/>
          </a:xfrm>
        </p:grpSpPr>
        <p:sp>
          <p:nvSpPr>
            <p:cNvPr id="10" name="Google Shape;94;p1">
              <a:hlinkClick r:id="rId4"/>
              <a:extLst>
                <a:ext uri="{FF2B5EF4-FFF2-40B4-BE49-F238E27FC236}">
                  <a16:creationId xmlns:a16="http://schemas.microsoft.com/office/drawing/2014/main" id="{14EE5E98-053F-1C0B-6F87-7A767CC30A10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95;p1">
              <a:hlinkClick r:id="rId4"/>
              <a:extLst>
                <a:ext uri="{FF2B5EF4-FFF2-40B4-BE49-F238E27FC236}">
                  <a16:creationId xmlns:a16="http://schemas.microsoft.com/office/drawing/2014/main" id="{09794F0B-DEE0-BA4B-108E-F05824FD6E02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" name="圖片 18">
            <a:extLst>
              <a:ext uri="{FF2B5EF4-FFF2-40B4-BE49-F238E27FC236}">
                <a16:creationId xmlns:a16="http://schemas.microsoft.com/office/drawing/2014/main" id="{2A64540C-00A7-F970-5AD4-5D9A537302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84889" y="4557803"/>
            <a:ext cx="2107124" cy="204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97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7E566AF9-EC81-5BE6-EB11-C829C3CBA3D2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314073" y="637694"/>
              <a:ext cx="58772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自行車騎乘概念挑戰題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第四題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F767527-FB18-C701-8A1C-2FB4B8AAF24B}"/>
              </a:ext>
            </a:extLst>
          </p:cNvPr>
          <p:cNvSpPr/>
          <p:nvPr/>
        </p:nvSpPr>
        <p:spPr>
          <a:xfrm>
            <a:off x="907355" y="4162819"/>
            <a:ext cx="30691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騎士進入大型車的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視野死角。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A5ACA7-BBD6-6106-0E05-0BFB10900001}"/>
              </a:ext>
            </a:extLst>
          </p:cNvPr>
          <p:cNvSpPr/>
          <p:nvPr/>
        </p:nvSpPr>
        <p:spPr>
          <a:xfrm>
            <a:off x="4532575" y="4163539"/>
            <a:ext cx="32657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騎士進入大型車輛的內輪差而遭捲入。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30D9AAA-33CF-C323-B522-6C3AE310BB31}"/>
              </a:ext>
            </a:extLst>
          </p:cNvPr>
          <p:cNvSpPr/>
          <p:nvPr/>
        </p:nvSpPr>
        <p:spPr>
          <a:xfrm>
            <a:off x="8239288" y="4162452"/>
            <a:ext cx="30691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大型車輛遮蔽騎士，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導致左轉車撞上。</a:t>
            </a: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AD7C9A7E-0BDE-EA71-630F-2A3048CB3785}"/>
              </a:ext>
            </a:extLst>
          </p:cNvPr>
          <p:cNvGrpSpPr/>
          <p:nvPr/>
        </p:nvGrpSpPr>
        <p:grpSpPr>
          <a:xfrm>
            <a:off x="1301508" y="5194472"/>
            <a:ext cx="9291282" cy="1318805"/>
            <a:chOff x="1301508" y="5194472"/>
            <a:chExt cx="9291282" cy="1318805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55BE30DE-BD1D-39D0-EAF4-15AD79EAAC26}"/>
                </a:ext>
              </a:extLst>
            </p:cNvPr>
            <p:cNvGrpSpPr/>
            <p:nvPr/>
          </p:nvGrpSpPr>
          <p:grpSpPr>
            <a:xfrm>
              <a:off x="1301508" y="5194472"/>
              <a:ext cx="9291282" cy="1318805"/>
              <a:chOff x="1301508" y="5194472"/>
              <a:chExt cx="9291282" cy="1318805"/>
            </a:xfrm>
          </p:grpSpPr>
          <p:grpSp>
            <p:nvGrpSpPr>
              <p:cNvPr id="28" name="群組 27">
                <a:extLst>
                  <a:ext uri="{FF2B5EF4-FFF2-40B4-BE49-F238E27FC236}">
                    <a16:creationId xmlns:a16="http://schemas.microsoft.com/office/drawing/2014/main" id="{77EA7ABA-647F-F596-0B22-1404042427A9}"/>
                  </a:ext>
                </a:extLst>
              </p:cNvPr>
              <p:cNvGrpSpPr/>
              <p:nvPr/>
            </p:nvGrpSpPr>
            <p:grpSpPr>
              <a:xfrm>
                <a:off x="1301508" y="5194472"/>
                <a:ext cx="9291282" cy="1318805"/>
                <a:chOff x="1301508" y="5194472"/>
                <a:chExt cx="9291282" cy="1318805"/>
              </a:xfrm>
            </p:grpSpPr>
            <p:pic>
              <p:nvPicPr>
                <p:cNvPr id="26" name="圖片 25">
                  <a:extLst>
                    <a:ext uri="{FF2B5EF4-FFF2-40B4-BE49-F238E27FC236}">
                      <a16:creationId xmlns:a16="http://schemas.microsoft.com/office/drawing/2014/main" id="{C01FE828-1F4B-E3B4-9023-C7717F0C15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01508" y="5194472"/>
                  <a:ext cx="1203342" cy="1318805"/>
                </a:xfrm>
                <a:prstGeom prst="rect">
                  <a:avLst/>
                </a:prstGeom>
              </p:spPr>
            </p:pic>
            <p:sp>
              <p:nvSpPr>
                <p:cNvPr id="27" name="圓角矩形圖說文字 13">
                  <a:extLst>
                    <a:ext uri="{FF2B5EF4-FFF2-40B4-BE49-F238E27FC236}">
                      <a16:creationId xmlns:a16="http://schemas.microsoft.com/office/drawing/2014/main" id="{A6DCE885-6FEC-632E-3184-3AF5A0DC9FB5}"/>
                    </a:ext>
                  </a:extLst>
                </p:cNvPr>
                <p:cNvSpPr/>
                <p:nvPr/>
              </p:nvSpPr>
              <p:spPr>
                <a:xfrm>
                  <a:off x="3092901" y="5390402"/>
                  <a:ext cx="7499889" cy="829904"/>
                </a:xfrm>
                <a:prstGeom prst="wedgeRoundRectCallout">
                  <a:avLst>
                    <a:gd name="adj1" fmla="val -56970"/>
                    <a:gd name="adj2" fmla="val -2758"/>
                    <a:gd name="adj3" fmla="val 16667"/>
                  </a:avLst>
                </a:prstGeom>
                <a:solidFill>
                  <a:srgbClr val="CDEFB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8000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有不清楚的地方，可觀看解說</a:t>
                  </a:r>
                  <a:endParaRPr kumimoji="0" lang="en-US" altLang="zh-TW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22" name="群組 21">
                <a:extLst>
                  <a:ext uri="{FF2B5EF4-FFF2-40B4-BE49-F238E27FC236}">
                    <a16:creationId xmlns:a16="http://schemas.microsoft.com/office/drawing/2014/main" id="{A8983708-C973-DA2F-C078-A6E552FC45D7}"/>
                  </a:ext>
                </a:extLst>
              </p:cNvPr>
              <p:cNvGrpSpPr/>
              <p:nvPr/>
            </p:nvGrpSpPr>
            <p:grpSpPr>
              <a:xfrm>
                <a:off x="8089128" y="5518955"/>
                <a:ext cx="756000" cy="551483"/>
                <a:chOff x="3640917" y="5243348"/>
                <a:chExt cx="844197" cy="615820"/>
              </a:xfrm>
            </p:grpSpPr>
            <p:sp>
              <p:nvSpPr>
                <p:cNvPr id="23" name="Google Shape;94;p1">
                  <a:hlinkClick r:id="rId4"/>
                  <a:extLst>
                    <a:ext uri="{FF2B5EF4-FFF2-40B4-BE49-F238E27FC236}">
                      <a16:creationId xmlns:a16="http://schemas.microsoft.com/office/drawing/2014/main" id="{EBAAF6C2-D9A3-0AC0-1829-CF09926180AB}"/>
                    </a:ext>
                  </a:extLst>
                </p:cNvPr>
                <p:cNvSpPr/>
                <p:nvPr/>
              </p:nvSpPr>
              <p:spPr>
                <a:xfrm>
                  <a:off x="3640917" y="5243348"/>
                  <a:ext cx="844197" cy="61582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95;p1">
                  <a:hlinkClick r:id="rId4"/>
                  <a:extLst>
                    <a:ext uri="{FF2B5EF4-FFF2-40B4-BE49-F238E27FC236}">
                      <a16:creationId xmlns:a16="http://schemas.microsoft.com/office/drawing/2014/main" id="{0DE4CEA4-C3E0-235F-A690-07808C2C2579}"/>
                    </a:ext>
                  </a:extLst>
                </p:cNvPr>
                <p:cNvSpPr/>
                <p:nvPr/>
              </p:nvSpPr>
              <p:spPr>
                <a:xfrm rot="5400000">
                  <a:off x="3892841" y="5317992"/>
                  <a:ext cx="410547" cy="46653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9E3E3B24-8078-3111-1DCE-260E87184B89}"/>
                </a:ext>
              </a:extLst>
            </p:cNvPr>
            <p:cNvSpPr txBox="1"/>
            <p:nvPr/>
          </p:nvSpPr>
          <p:spPr>
            <a:xfrm>
              <a:off x="8918059" y="5620688"/>
              <a:ext cx="15554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0</a:t>
              </a:r>
              <a:r>
                <a:rPr lang="en-US" altLang="zh-TW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kumimoji="0" lang="en-US" altLang="zh-TW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:20-06:07</a:t>
              </a: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1DEB029-0935-9A82-59E1-814959702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250" y="2046516"/>
            <a:ext cx="3578449" cy="201287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FFE36357-7E9E-939D-216E-11F6983754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700" y="2046516"/>
            <a:ext cx="3539905" cy="201287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27FB36C-0ED9-9DB9-7E10-CD7939D2A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9605" y="2046515"/>
            <a:ext cx="3522155" cy="201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6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803663F-EDB6-D921-2475-2FCA4FF2E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8743" y="3337499"/>
            <a:ext cx="3590855" cy="3627434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發展活動│活動三：行人通行路權評量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C3D72B-5115-4EEB-5E40-B6B5A1E06A6B}"/>
              </a:ext>
            </a:extLst>
          </p:cNvPr>
          <p:cNvSpPr/>
          <p:nvPr/>
        </p:nvSpPr>
        <p:spPr>
          <a:xfrm>
            <a:off x="1666642" y="1942901"/>
            <a:ext cx="836216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接下來是</a:t>
            </a:r>
            <a:r>
              <a:rPr lang="zh-TW" altLang="en-US" sz="4800" b="1" dirty="0">
                <a:solidFill>
                  <a:prstClr val="black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行人安全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概念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挑戰題，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請同學們認真觀看以下的自行車影片，並回答問題！</a:t>
            </a:r>
          </a:p>
        </p:txBody>
      </p:sp>
    </p:spTree>
    <p:extLst>
      <p:ext uri="{BB962C8B-B14F-4D97-AF65-F5344CB8AC3E}">
        <p14:creationId xmlns:p14="http://schemas.microsoft.com/office/powerpoint/2010/main" val="2397068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757041EA-A0A5-5D77-95D7-09BD581392DE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609531" y="637694"/>
              <a:ext cx="55817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行人通行概念挑戰題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第一題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1059049-0044-B4DE-3428-F1754AF07144}"/>
              </a:ext>
            </a:extLst>
          </p:cNvPr>
          <p:cNvSpPr txBox="1"/>
          <p:nvPr/>
        </p:nvSpPr>
        <p:spPr>
          <a:xfrm>
            <a:off x="800116" y="5746898"/>
            <a:ext cx="6784062" cy="400110"/>
          </a:xfrm>
          <a:prstGeom prst="rect">
            <a:avLst/>
          </a:prstGeom>
          <a:solidFill>
            <a:srgbClr val="F3E4E1"/>
          </a:solidFill>
          <a:ln w="25400">
            <a:noFill/>
            <a:prstDash val="solid"/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點選上方播放鈕播放影片，播放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00:00-00:17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04F5D14-8C0A-B282-38D1-D6E3686D4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02" y="1922286"/>
            <a:ext cx="6784062" cy="3816035"/>
          </a:xfrm>
          <a:prstGeom prst="rect">
            <a:avLst/>
          </a:prstGeom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3D6D8828-B9BB-307B-8532-2635E53FE3B5}"/>
              </a:ext>
            </a:extLst>
          </p:cNvPr>
          <p:cNvGrpSpPr/>
          <p:nvPr/>
        </p:nvGrpSpPr>
        <p:grpSpPr>
          <a:xfrm>
            <a:off x="3677404" y="3427700"/>
            <a:ext cx="1203342" cy="810414"/>
            <a:chOff x="3243094" y="5267994"/>
            <a:chExt cx="914400" cy="615820"/>
          </a:xfrm>
        </p:grpSpPr>
        <p:sp>
          <p:nvSpPr>
            <p:cNvPr id="10" name="Google Shape;94;p1">
              <a:hlinkClick r:id="rId4"/>
              <a:extLst>
                <a:ext uri="{FF2B5EF4-FFF2-40B4-BE49-F238E27FC236}">
                  <a16:creationId xmlns:a16="http://schemas.microsoft.com/office/drawing/2014/main" id="{B3E66462-83DF-6065-7FE7-8C4A1F297F64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95;p1">
              <a:hlinkClick r:id="rId4"/>
              <a:extLst>
                <a:ext uri="{FF2B5EF4-FFF2-40B4-BE49-F238E27FC236}">
                  <a16:creationId xmlns:a16="http://schemas.microsoft.com/office/drawing/2014/main" id="{FB476A52-1EA3-97D3-1B4F-83840CAF9A9F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EC5096D-19EF-0B35-692B-7F23F628469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發展活動│活動三：行人通行路權評量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A8FA19D0-F8E8-99FE-89BD-9FF67DBF9550}"/>
              </a:ext>
            </a:extLst>
          </p:cNvPr>
          <p:cNvSpPr txBox="1"/>
          <p:nvPr/>
        </p:nvSpPr>
        <p:spPr>
          <a:xfrm>
            <a:off x="7695479" y="1993108"/>
            <a:ext cx="39322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影片中</a:t>
            </a:r>
            <a:r>
              <a:rPr lang="zh-TW" altLang="en-US" sz="32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阿揚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32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小瑋</a:t>
            </a:r>
            <a:endParaRPr lang="en-US" altLang="zh-TW" sz="3200" b="1" u="sng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有特別注意哪些安全事項？</a:t>
            </a:r>
            <a:endParaRPr lang="zh-TW" altLang="en-US" sz="3200" dirty="0"/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4059F5B6-A383-A700-018B-65172CA83D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36288" y="3970509"/>
            <a:ext cx="2352025" cy="257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94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7E566AF9-EC81-5BE6-EB11-C829C3CBA3D2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F767527-FB18-C701-8A1C-2FB4B8AAF24B}"/>
              </a:ext>
            </a:extLst>
          </p:cNvPr>
          <p:cNvSpPr/>
          <p:nvPr/>
        </p:nvSpPr>
        <p:spPr>
          <a:xfrm>
            <a:off x="907355" y="4412200"/>
            <a:ext cx="30691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行人號誌秒數不足不強行通過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A5ACA7-BBD6-6106-0E05-0BFB10900001}"/>
              </a:ext>
            </a:extLst>
          </p:cNvPr>
          <p:cNvSpPr/>
          <p:nvPr/>
        </p:nvSpPr>
        <p:spPr>
          <a:xfrm>
            <a:off x="4603825" y="4412920"/>
            <a:ext cx="30577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在人行道內側區域停等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30D9AAA-33CF-C323-B522-6C3AE310BB31}"/>
              </a:ext>
            </a:extLst>
          </p:cNvPr>
          <p:cNvSpPr/>
          <p:nvPr/>
        </p:nvSpPr>
        <p:spPr>
          <a:xfrm>
            <a:off x="8322414" y="4411833"/>
            <a:ext cx="27572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穿越時隨時注意轉彎車輛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EE0AD06-E725-EA32-1313-36A6EA69F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00" y="2339920"/>
            <a:ext cx="3519999" cy="19800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E9CCDDD8-4CCF-6EF1-076F-0B371455A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999" y="2339920"/>
            <a:ext cx="3520001" cy="1980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C67EB12D-7832-D69D-626F-235F89C04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6473" y="2339920"/>
            <a:ext cx="3520000" cy="1980000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BFB9E1F3-C46A-F4C0-56A1-66F33EDCA62D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E16D6F7-E8CF-057B-8507-6F0FB13FBCDA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11173BC-7783-E8E8-0808-A84CA9117574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4EAC5D45-53EB-1B98-6649-A4B09018C874}"/>
                </a:ext>
              </a:extLst>
            </p:cNvPr>
            <p:cNvSpPr txBox="1"/>
            <p:nvPr/>
          </p:nvSpPr>
          <p:spPr>
            <a:xfrm>
              <a:off x="2609531" y="637694"/>
              <a:ext cx="55817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行人通行概念挑戰題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第一題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698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35E0B55B-7481-ABDC-0EEF-A2D957616700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24E6E194-008D-4DE7-EF8C-FD44BBDAEB2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發展活動│活動二：自行車騎乘概念評量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FD5B1E7-FC6D-19FB-B5AF-686F79034D73}"/>
              </a:ext>
            </a:extLst>
          </p:cNvPr>
          <p:cNvSpPr/>
          <p:nvPr/>
        </p:nvSpPr>
        <p:spPr>
          <a:xfrm>
            <a:off x="1080655" y="2003502"/>
            <a:ext cx="10248406" cy="679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>
                <a:srgbClr val="AA554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行人綠燈過馬路時，被轉彎車輛撞到是誰的錯？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EA24E6B5-E9CB-557D-730F-BA044236547A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E898DE1C-0922-5AFA-0A34-2AB51C3EE758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F448ADCD-FE46-30EA-6FF3-B053965C4006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E42A7802-6A62-F16C-3686-71D4051AFD0A}"/>
                </a:ext>
              </a:extLst>
            </p:cNvPr>
            <p:cNvSpPr txBox="1"/>
            <p:nvPr/>
          </p:nvSpPr>
          <p:spPr>
            <a:xfrm>
              <a:off x="2987119" y="637694"/>
              <a:ext cx="4690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行人通行概念挑戰題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二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題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0A72C75B-C61B-065B-D2CC-B71B2BEB2918}"/>
              </a:ext>
            </a:extLst>
          </p:cNvPr>
          <p:cNvSpPr/>
          <p:nvPr/>
        </p:nvSpPr>
        <p:spPr>
          <a:xfrm>
            <a:off x="1080655" y="2768787"/>
            <a:ext cx="9310255" cy="1320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>
                <a:srgbClr val="AA554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行人綠燈過馬路，走到一半號誌變紅燈，車輛開過來撞到行人是誰的錯？</a:t>
            </a:r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CB23275E-191C-4ABE-D37E-5A1C4C2404A3}"/>
              </a:ext>
            </a:extLst>
          </p:cNvPr>
          <p:cNvGrpSpPr/>
          <p:nvPr/>
        </p:nvGrpSpPr>
        <p:grpSpPr>
          <a:xfrm>
            <a:off x="772665" y="4420742"/>
            <a:ext cx="10387002" cy="1628610"/>
            <a:chOff x="772665" y="4420742"/>
            <a:chExt cx="10387002" cy="1628610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DD2824E8-7D00-D1C8-824A-955C0A3D6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665" y="4420742"/>
              <a:ext cx="1569093" cy="1628610"/>
            </a:xfrm>
            <a:prstGeom prst="rect">
              <a:avLst/>
            </a:prstGeom>
          </p:spPr>
        </p:pic>
        <p:sp>
          <p:nvSpPr>
            <p:cNvPr id="19" name="圓角矩形圖說文字 13">
              <a:extLst>
                <a:ext uri="{FF2B5EF4-FFF2-40B4-BE49-F238E27FC236}">
                  <a16:creationId xmlns:a16="http://schemas.microsoft.com/office/drawing/2014/main" id="{0766A07B-2762-6C18-1F33-6EA2D66C5C72}"/>
                </a:ext>
              </a:extLst>
            </p:cNvPr>
            <p:cNvSpPr/>
            <p:nvPr/>
          </p:nvSpPr>
          <p:spPr>
            <a:xfrm>
              <a:off x="2923508" y="4466326"/>
              <a:ext cx="8236159" cy="1537441"/>
            </a:xfrm>
            <a:prstGeom prst="wedgeRoundRectCallout">
              <a:avLst>
                <a:gd name="adj1" fmla="val -56970"/>
                <a:gd name="adj2" fmla="val -2758"/>
                <a:gd name="adj3" fmla="val 16667"/>
              </a:avLst>
            </a:prstGeom>
            <a:solidFill>
              <a:srgbClr val="CDEFB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都是駕駛人的錯，</a:t>
              </a:r>
              <a:endPara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車輛行經路口，不論有沒有號誌或交通指揮人員，都</a:t>
              </a:r>
              <a:r>
                <a:rPr lang="zh-TW" altLang="en-US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要</a:t>
              </a: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停讓行人優先通行！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389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1ECE3D1F-57BE-417C-51EF-42B5CD2B3242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609531" y="637694"/>
              <a:ext cx="55817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行人通行概念挑戰題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EC5096D-19EF-0B35-692B-7F23F628469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發展活動│活動三：行人通行路權評量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A8FA19D0-F8E8-99FE-89BD-9FF67DBF9550}"/>
              </a:ext>
            </a:extLst>
          </p:cNvPr>
          <p:cNvSpPr txBox="1"/>
          <p:nvPr/>
        </p:nvSpPr>
        <p:spPr>
          <a:xfrm>
            <a:off x="6364391" y="1975548"/>
            <a:ext cx="50943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下圖的行人綠燈通過路口時，哪些車輛可能會對他造成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威脅？為什麼？</a:t>
            </a:r>
          </a:p>
        </p:txBody>
      </p:sp>
      <p:sp>
        <p:nvSpPr>
          <p:cNvPr id="5" name="圓角矩形圖說文字 28">
            <a:extLst>
              <a:ext uri="{FF2B5EF4-FFF2-40B4-BE49-F238E27FC236}">
                <a16:creationId xmlns:a16="http://schemas.microsoft.com/office/drawing/2014/main" id="{649A9A36-4F7A-1D71-8204-75CB52E3606C}"/>
              </a:ext>
            </a:extLst>
          </p:cNvPr>
          <p:cNvSpPr/>
          <p:nvPr/>
        </p:nvSpPr>
        <p:spPr>
          <a:xfrm>
            <a:off x="6498227" y="3602901"/>
            <a:ext cx="4826630" cy="1098042"/>
          </a:xfrm>
          <a:prstGeom prst="wedgeRoundRectCallout">
            <a:avLst>
              <a:gd name="adj1" fmla="val 46916"/>
              <a:gd name="adj2" fmla="val -1374"/>
              <a:gd name="adj3" fmla="val 16667"/>
            </a:avLst>
          </a:prstGeom>
          <a:solidFill>
            <a:srgbClr val="AA5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編號❶、❷的車輛可能會轉彎，與行人的動線產生衝突</a:t>
            </a:r>
          </a:p>
        </p:txBody>
      </p:sp>
      <p:sp>
        <p:nvSpPr>
          <p:cNvPr id="7" name="圓角矩形圖說文字 32">
            <a:extLst>
              <a:ext uri="{FF2B5EF4-FFF2-40B4-BE49-F238E27FC236}">
                <a16:creationId xmlns:a16="http://schemas.microsoft.com/office/drawing/2014/main" id="{6BE9EDFD-9D72-7D79-2C49-3A7027C22F45}"/>
              </a:ext>
            </a:extLst>
          </p:cNvPr>
          <p:cNvSpPr/>
          <p:nvPr/>
        </p:nvSpPr>
        <p:spPr>
          <a:xfrm>
            <a:off x="6498227" y="4917133"/>
            <a:ext cx="4826630" cy="980907"/>
          </a:xfrm>
          <a:prstGeom prst="wedgeRoundRectCallout">
            <a:avLst>
              <a:gd name="adj1" fmla="val 46916"/>
              <a:gd name="adj2" fmla="val -1374"/>
              <a:gd name="adj3" fmla="val 16667"/>
            </a:avLst>
          </a:prstGeom>
          <a:solidFill>
            <a:srgbClr val="AA5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東西向的車輛可能會搶黃燈或闖紅燈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39396E61-1F99-39AE-2447-7A6E62BA6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2" y="2035907"/>
            <a:ext cx="5510106" cy="3930070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B0E3DD9E-32EF-BEC1-3FBE-DC736381C1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817" y="2708156"/>
            <a:ext cx="447804" cy="791121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36BE44EC-02A3-CE0A-4587-A974878C66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59094" y="3414769"/>
            <a:ext cx="581085" cy="713614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25CA9D32-A3C6-7DB5-748D-1CD038FAA9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96589" y="3865670"/>
            <a:ext cx="581084" cy="713613"/>
          </a:xfrm>
          <a:prstGeom prst="rect">
            <a:avLst/>
          </a:prstGeom>
        </p:spPr>
      </p:pic>
      <p:grpSp>
        <p:nvGrpSpPr>
          <p:cNvPr id="25" name="群組 24">
            <a:extLst>
              <a:ext uri="{FF2B5EF4-FFF2-40B4-BE49-F238E27FC236}">
                <a16:creationId xmlns:a16="http://schemas.microsoft.com/office/drawing/2014/main" id="{DA9500A9-8CC7-F6B5-0AE0-3018437A35DE}"/>
              </a:ext>
            </a:extLst>
          </p:cNvPr>
          <p:cNvGrpSpPr/>
          <p:nvPr/>
        </p:nvGrpSpPr>
        <p:grpSpPr>
          <a:xfrm>
            <a:off x="3879789" y="5213830"/>
            <a:ext cx="612462" cy="752147"/>
            <a:chOff x="3879789" y="5213830"/>
            <a:chExt cx="612462" cy="752147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C34932D5-1BEF-2485-1734-87EAC894B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9789" y="5213830"/>
              <a:ext cx="612462" cy="752147"/>
            </a:xfrm>
            <a:prstGeom prst="rect">
              <a:avLst/>
            </a:prstGeom>
          </p:spPr>
        </p:pic>
        <p:sp>
          <p:nvSpPr>
            <p:cNvPr id="16" name="橢圓 15">
              <a:extLst>
                <a:ext uri="{FF2B5EF4-FFF2-40B4-BE49-F238E27FC236}">
                  <a16:creationId xmlns:a16="http://schemas.microsoft.com/office/drawing/2014/main" id="{426023B1-EC2D-2FCF-671C-CA6394754ADD}"/>
                </a:ext>
              </a:extLst>
            </p:cNvPr>
            <p:cNvSpPr/>
            <p:nvPr/>
          </p:nvSpPr>
          <p:spPr>
            <a:xfrm>
              <a:off x="4052683" y="5456566"/>
              <a:ext cx="266673" cy="26667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rPr>
                <a:t>1</a:t>
              </a: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6779771E-0926-5A03-FAB5-7B0471CC587F}"/>
              </a:ext>
            </a:extLst>
          </p:cNvPr>
          <p:cNvGrpSpPr/>
          <p:nvPr/>
        </p:nvGrpSpPr>
        <p:grpSpPr>
          <a:xfrm>
            <a:off x="2916410" y="2008231"/>
            <a:ext cx="612462" cy="752147"/>
            <a:chOff x="2916410" y="2008231"/>
            <a:chExt cx="612462" cy="752147"/>
          </a:xfrm>
        </p:grpSpPr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ED424337-3907-FBCA-F316-8399D3945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916410" y="2008231"/>
              <a:ext cx="612462" cy="752147"/>
            </a:xfrm>
            <a:prstGeom prst="rect">
              <a:avLst/>
            </a:prstGeom>
          </p:spPr>
        </p:pic>
        <p:sp>
          <p:nvSpPr>
            <p:cNvPr id="20" name="橢圓 19">
              <a:extLst>
                <a:ext uri="{FF2B5EF4-FFF2-40B4-BE49-F238E27FC236}">
                  <a16:creationId xmlns:a16="http://schemas.microsoft.com/office/drawing/2014/main" id="{6372CBEE-F83A-9ABD-63C8-7E0AB374F60E}"/>
                </a:ext>
              </a:extLst>
            </p:cNvPr>
            <p:cNvSpPr/>
            <p:nvPr/>
          </p:nvSpPr>
          <p:spPr>
            <a:xfrm>
              <a:off x="3084058" y="2226299"/>
              <a:ext cx="266673" cy="26667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rPr>
                <a:t>2</a:t>
              </a: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51" name="群組 50">
            <a:extLst>
              <a:ext uri="{FF2B5EF4-FFF2-40B4-BE49-F238E27FC236}">
                <a16:creationId xmlns:a16="http://schemas.microsoft.com/office/drawing/2014/main" id="{10DAF253-F95C-9F16-0B89-6A525392851E}"/>
              </a:ext>
            </a:extLst>
          </p:cNvPr>
          <p:cNvGrpSpPr/>
          <p:nvPr/>
        </p:nvGrpSpPr>
        <p:grpSpPr>
          <a:xfrm>
            <a:off x="4152831" y="4513019"/>
            <a:ext cx="2211562" cy="1274130"/>
            <a:chOff x="4152831" y="4513019"/>
            <a:chExt cx="2211562" cy="1274130"/>
          </a:xfrm>
        </p:grpSpPr>
        <p:sp>
          <p:nvSpPr>
            <p:cNvPr id="27" name="弧形 26">
              <a:extLst>
                <a:ext uri="{FF2B5EF4-FFF2-40B4-BE49-F238E27FC236}">
                  <a16:creationId xmlns:a16="http://schemas.microsoft.com/office/drawing/2014/main" id="{47A9BCD8-EC83-FB86-5AA3-1DBC15C2C122}"/>
                </a:ext>
              </a:extLst>
            </p:cNvPr>
            <p:cNvSpPr/>
            <p:nvPr/>
          </p:nvSpPr>
          <p:spPr>
            <a:xfrm rot="16200000">
              <a:off x="4621547" y="4044303"/>
              <a:ext cx="1274130" cy="2211562"/>
            </a:xfrm>
            <a:prstGeom prst="arc">
              <a:avLst>
                <a:gd name="adj1" fmla="val 16200000"/>
                <a:gd name="adj2" fmla="val 19837770"/>
              </a:avLst>
            </a:prstGeom>
            <a:ln w="381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cxnSp>
          <p:nvCxnSpPr>
            <p:cNvPr id="29" name="直線接點 28">
              <a:extLst>
                <a:ext uri="{FF2B5EF4-FFF2-40B4-BE49-F238E27FC236}">
                  <a16:creationId xmlns:a16="http://schemas.microsoft.com/office/drawing/2014/main" id="{4F625BD6-7159-47B3-DD72-3183A9F947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4435" y="4541295"/>
              <a:ext cx="650703" cy="2783"/>
            </a:xfrm>
            <a:prstGeom prst="line">
              <a:avLst/>
            </a:prstGeom>
            <a:ln w="38100">
              <a:solidFill>
                <a:srgbClr val="00B0F0"/>
              </a:solidFill>
              <a:prstDash val="dash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0F64DF4E-C549-8856-6AD6-514FD0C30DCC}"/>
              </a:ext>
            </a:extLst>
          </p:cNvPr>
          <p:cNvGrpSpPr/>
          <p:nvPr/>
        </p:nvGrpSpPr>
        <p:grpSpPr>
          <a:xfrm>
            <a:off x="3234800" y="2760378"/>
            <a:ext cx="2330338" cy="1447624"/>
            <a:chOff x="3234800" y="2760378"/>
            <a:chExt cx="2330338" cy="1447624"/>
          </a:xfrm>
        </p:grpSpPr>
        <p:sp>
          <p:nvSpPr>
            <p:cNvPr id="40" name="弧形 39">
              <a:extLst>
                <a:ext uri="{FF2B5EF4-FFF2-40B4-BE49-F238E27FC236}">
                  <a16:creationId xmlns:a16="http://schemas.microsoft.com/office/drawing/2014/main" id="{277AC052-853B-3CD2-AA83-2B656122876F}"/>
                </a:ext>
              </a:extLst>
            </p:cNvPr>
            <p:cNvSpPr/>
            <p:nvPr/>
          </p:nvSpPr>
          <p:spPr>
            <a:xfrm rot="11292356">
              <a:off x="3234800" y="3783767"/>
              <a:ext cx="1742196" cy="381421"/>
            </a:xfrm>
            <a:prstGeom prst="arc">
              <a:avLst>
                <a:gd name="adj1" fmla="val 14813668"/>
                <a:gd name="adj2" fmla="val 46849"/>
              </a:avLst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42" name="直線接點 41">
              <a:extLst>
                <a:ext uri="{FF2B5EF4-FFF2-40B4-BE49-F238E27FC236}">
                  <a16:creationId xmlns:a16="http://schemas.microsoft.com/office/drawing/2014/main" id="{CDF17A8E-CBFC-C44C-7A1E-B56AFE077DEF}"/>
                </a:ext>
              </a:extLst>
            </p:cNvPr>
            <p:cNvCxnSpPr>
              <a:cxnSpLocks/>
            </p:cNvCxnSpPr>
            <p:nvPr/>
          </p:nvCxnSpPr>
          <p:spPr>
            <a:xfrm>
              <a:off x="3255958" y="2760378"/>
              <a:ext cx="0" cy="1011198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>
              <a:extLst>
                <a:ext uri="{FF2B5EF4-FFF2-40B4-BE49-F238E27FC236}">
                  <a16:creationId xmlns:a16="http://schemas.microsoft.com/office/drawing/2014/main" id="{CF59409D-1C1D-E549-CC0D-04CCB7BFF5E5}"/>
                </a:ext>
              </a:extLst>
            </p:cNvPr>
            <p:cNvCxnSpPr>
              <a:cxnSpLocks/>
              <a:stCxn id="40" idx="0"/>
            </p:cNvCxnSpPr>
            <p:nvPr/>
          </p:nvCxnSpPr>
          <p:spPr>
            <a:xfrm>
              <a:off x="4158980" y="4173980"/>
              <a:ext cx="1406158" cy="34022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群組 51">
            <a:extLst>
              <a:ext uri="{FF2B5EF4-FFF2-40B4-BE49-F238E27FC236}">
                <a16:creationId xmlns:a16="http://schemas.microsoft.com/office/drawing/2014/main" id="{09041553-9095-A099-0466-B34B71C61476}"/>
              </a:ext>
            </a:extLst>
          </p:cNvPr>
          <p:cNvGrpSpPr/>
          <p:nvPr/>
        </p:nvGrpSpPr>
        <p:grpSpPr>
          <a:xfrm rot="16200000">
            <a:off x="4071304" y="3762164"/>
            <a:ext cx="612462" cy="752147"/>
            <a:chOff x="2916410" y="2008231"/>
            <a:chExt cx="612462" cy="752147"/>
          </a:xfrm>
        </p:grpSpPr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D3FC868C-C93A-1FA7-AC27-4EE3675FE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916410" y="2008231"/>
              <a:ext cx="612462" cy="752147"/>
            </a:xfrm>
            <a:prstGeom prst="rect">
              <a:avLst/>
            </a:prstGeom>
          </p:spPr>
        </p:pic>
        <p:sp>
          <p:nvSpPr>
            <p:cNvPr id="54" name="橢圓 53">
              <a:extLst>
                <a:ext uri="{FF2B5EF4-FFF2-40B4-BE49-F238E27FC236}">
                  <a16:creationId xmlns:a16="http://schemas.microsoft.com/office/drawing/2014/main" id="{27CF5C3D-0024-0E40-4246-E679AFD0B4BD}"/>
                </a:ext>
              </a:extLst>
            </p:cNvPr>
            <p:cNvSpPr/>
            <p:nvPr/>
          </p:nvSpPr>
          <p:spPr>
            <a:xfrm rot="5178093">
              <a:off x="3084058" y="2226300"/>
              <a:ext cx="266673" cy="26667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rPr>
                <a:t>2</a:t>
              </a: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C97E6B8A-01F3-F42E-C57A-53FB6830C18F}"/>
              </a:ext>
            </a:extLst>
          </p:cNvPr>
          <p:cNvGrpSpPr/>
          <p:nvPr/>
        </p:nvGrpSpPr>
        <p:grpSpPr>
          <a:xfrm rot="3198399">
            <a:off x="4171123" y="4210591"/>
            <a:ext cx="612462" cy="752147"/>
            <a:chOff x="3879789" y="5213830"/>
            <a:chExt cx="612462" cy="752147"/>
          </a:xfrm>
        </p:grpSpPr>
        <p:pic>
          <p:nvPicPr>
            <p:cNvPr id="59" name="圖片 58">
              <a:extLst>
                <a:ext uri="{FF2B5EF4-FFF2-40B4-BE49-F238E27FC236}">
                  <a16:creationId xmlns:a16="http://schemas.microsoft.com/office/drawing/2014/main" id="{63CF0FAC-BA09-8D4E-2858-C6FE52657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9789" y="5213830"/>
              <a:ext cx="612462" cy="752147"/>
            </a:xfrm>
            <a:prstGeom prst="rect">
              <a:avLst/>
            </a:prstGeom>
          </p:spPr>
        </p:pic>
        <p:sp>
          <p:nvSpPr>
            <p:cNvPr id="60" name="橢圓 59">
              <a:extLst>
                <a:ext uri="{FF2B5EF4-FFF2-40B4-BE49-F238E27FC236}">
                  <a16:creationId xmlns:a16="http://schemas.microsoft.com/office/drawing/2014/main" id="{64912D69-5011-282B-8C61-32CB57860270}"/>
                </a:ext>
              </a:extLst>
            </p:cNvPr>
            <p:cNvSpPr/>
            <p:nvPr/>
          </p:nvSpPr>
          <p:spPr>
            <a:xfrm rot="18401601">
              <a:off x="4052683" y="5456566"/>
              <a:ext cx="266673" cy="26667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rPr>
                <a:t>1</a:t>
              </a: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63" name="圖片 62">
            <a:extLst>
              <a:ext uri="{FF2B5EF4-FFF2-40B4-BE49-F238E27FC236}">
                <a16:creationId xmlns:a16="http://schemas.microsoft.com/office/drawing/2014/main" id="{EDFE213F-12D7-CB16-1851-79FBAA8437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560" y="3710430"/>
            <a:ext cx="447804" cy="791121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  <p:sp>
        <p:nvSpPr>
          <p:cNvPr id="64" name="爆炸: 八角 63">
            <a:extLst>
              <a:ext uri="{FF2B5EF4-FFF2-40B4-BE49-F238E27FC236}">
                <a16:creationId xmlns:a16="http://schemas.microsoft.com/office/drawing/2014/main" id="{75017742-C070-8B4E-3FAF-BCC763C36160}"/>
              </a:ext>
            </a:extLst>
          </p:cNvPr>
          <p:cNvSpPr/>
          <p:nvPr/>
        </p:nvSpPr>
        <p:spPr>
          <a:xfrm>
            <a:off x="4612488" y="4093772"/>
            <a:ext cx="432876" cy="432876"/>
          </a:xfrm>
          <a:prstGeom prst="irregularSeal1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8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-0.23724 0.0039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62" y="18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7.40741E-7 L 0.17643 -0.0020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15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757041EA-A0A5-5D77-95D7-09BD581392DE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609531" y="637694"/>
              <a:ext cx="55817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行人通行概念挑戰題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第三題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lang="en-US" altLang="zh-TW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EC5096D-19EF-0B35-692B-7F23F628469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發展活動│活動三：行人通行路權評量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541D7F99-5EB0-32A6-73D6-5B4034BE72DC}"/>
              </a:ext>
            </a:extLst>
          </p:cNvPr>
          <p:cNvGrpSpPr/>
          <p:nvPr/>
        </p:nvGrpSpPr>
        <p:grpSpPr>
          <a:xfrm>
            <a:off x="670072" y="1589935"/>
            <a:ext cx="10981154" cy="1305978"/>
            <a:chOff x="670072" y="1589935"/>
            <a:chExt cx="10981154" cy="1305978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A8FA19D0-F8E8-99FE-89BD-9FF67DBF9550}"/>
                </a:ext>
              </a:extLst>
            </p:cNvPr>
            <p:cNvSpPr txBox="1"/>
            <p:nvPr/>
          </p:nvSpPr>
          <p:spPr>
            <a:xfrm>
              <a:off x="1951901" y="1972699"/>
              <a:ext cx="969932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轉彎車輛撞擊行人的事故頻傳，你可以這麼做</a:t>
              </a: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4059F5B6-A383-A700-018B-65172CA83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0072" y="1589935"/>
              <a:ext cx="1191638" cy="1305978"/>
            </a:xfrm>
            <a:prstGeom prst="rect">
              <a:avLst/>
            </a:prstGeom>
          </p:spPr>
        </p:pic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19805B83-77B7-D3EE-86E5-3C0EBF5D0973}"/>
              </a:ext>
            </a:extLst>
          </p:cNvPr>
          <p:cNvSpPr/>
          <p:nvPr/>
        </p:nvSpPr>
        <p:spPr>
          <a:xfrm>
            <a:off x="771320" y="5326448"/>
            <a:ext cx="25537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步行時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特別查看確認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AE688B0-0ED5-EC21-256D-5A266A1B70AC}"/>
              </a:ext>
            </a:extLst>
          </p:cNvPr>
          <p:cNvSpPr/>
          <p:nvPr/>
        </p:nvSpPr>
        <p:spPr>
          <a:xfrm>
            <a:off x="4280880" y="5308056"/>
            <a:ext cx="27968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提醒駕駛減速、查看、停讓行人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CD1B947-7751-7D50-E965-0E66FE0F5038}"/>
              </a:ext>
            </a:extLst>
          </p:cNvPr>
          <p:cNvSpPr/>
          <p:nvPr/>
        </p:nvSpPr>
        <p:spPr>
          <a:xfrm>
            <a:off x="7777097" y="5276702"/>
            <a:ext cx="33414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停下來讓行人先行</a:t>
            </a: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B83F3F6A-CEAE-D44E-612C-F4404CB976F8}"/>
              </a:ext>
            </a:extLst>
          </p:cNvPr>
          <p:cNvGrpSpPr/>
          <p:nvPr/>
        </p:nvGrpSpPr>
        <p:grpSpPr>
          <a:xfrm>
            <a:off x="1485430" y="3092835"/>
            <a:ext cx="1382557" cy="2079638"/>
            <a:chOff x="1485430" y="3092835"/>
            <a:chExt cx="1382557" cy="2079638"/>
          </a:xfrm>
        </p:grpSpPr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29F269AA-573D-9215-4974-ABF4ADF191EE}"/>
                </a:ext>
              </a:extLst>
            </p:cNvPr>
            <p:cNvGrpSpPr/>
            <p:nvPr/>
          </p:nvGrpSpPr>
          <p:grpSpPr>
            <a:xfrm>
              <a:off x="1609668" y="3752992"/>
              <a:ext cx="1258319" cy="1419481"/>
              <a:chOff x="2533971" y="3042830"/>
              <a:chExt cx="1675937" cy="1890586"/>
            </a:xfrm>
          </p:grpSpPr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C5164833-BFBC-2948-440F-9138F57C2E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83244" y="3561659"/>
                <a:ext cx="926664" cy="1347094"/>
              </a:xfrm>
              <a:prstGeom prst="rect">
                <a:avLst/>
              </a:prstGeom>
            </p:spPr>
          </p:pic>
          <p:pic>
            <p:nvPicPr>
              <p:cNvPr id="20" name="圖片 19">
                <a:extLst>
                  <a:ext uri="{FF2B5EF4-FFF2-40B4-BE49-F238E27FC236}">
                    <a16:creationId xmlns:a16="http://schemas.microsoft.com/office/drawing/2014/main" id="{428DA476-D545-3A7D-46C5-353DBA267A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33971" y="3042830"/>
                <a:ext cx="749272" cy="1890586"/>
              </a:xfrm>
              <a:prstGeom prst="rect">
                <a:avLst/>
              </a:prstGeom>
            </p:spPr>
          </p:pic>
        </p:grpSp>
        <p:sp>
          <p:nvSpPr>
            <p:cNvPr id="31" name="圓角矩形圖說文字 47">
              <a:extLst>
                <a:ext uri="{FF2B5EF4-FFF2-40B4-BE49-F238E27FC236}">
                  <a16:creationId xmlns:a16="http://schemas.microsoft.com/office/drawing/2014/main" id="{12545D1D-A106-22CD-1B57-4C08DA762484}"/>
                </a:ext>
              </a:extLst>
            </p:cNvPr>
            <p:cNvSpPr/>
            <p:nvPr/>
          </p:nvSpPr>
          <p:spPr>
            <a:xfrm>
              <a:off x="1485430" y="3092835"/>
              <a:ext cx="1252190" cy="534532"/>
            </a:xfrm>
            <a:prstGeom prst="wedgeRoundRectCallout">
              <a:avLst>
                <a:gd name="adj1" fmla="val 49961"/>
                <a:gd name="adj2" fmla="val 11109"/>
                <a:gd name="adj3" fmla="val 16667"/>
              </a:avLst>
            </a:prstGeom>
            <a:solidFill>
              <a:srgbClr val="CDEFB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行人</a:t>
              </a:r>
            </a:p>
          </p:txBody>
        </p:sp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8BBA277C-405E-D084-2403-536B47E69184}"/>
              </a:ext>
            </a:extLst>
          </p:cNvPr>
          <p:cNvGrpSpPr/>
          <p:nvPr/>
        </p:nvGrpSpPr>
        <p:grpSpPr>
          <a:xfrm>
            <a:off x="4559455" y="3082182"/>
            <a:ext cx="2053083" cy="1924624"/>
            <a:chOff x="4559455" y="3082182"/>
            <a:chExt cx="2053083" cy="1924624"/>
          </a:xfrm>
        </p:grpSpPr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313CFB6F-CAD9-64DB-F2A8-8FA460167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9455" y="3928582"/>
              <a:ext cx="2053083" cy="1078224"/>
            </a:xfrm>
            <a:prstGeom prst="rect">
              <a:avLst/>
            </a:prstGeom>
          </p:spPr>
        </p:pic>
        <p:sp>
          <p:nvSpPr>
            <p:cNvPr id="32" name="圓角矩形圖說文字 48">
              <a:extLst>
                <a:ext uri="{FF2B5EF4-FFF2-40B4-BE49-F238E27FC236}">
                  <a16:creationId xmlns:a16="http://schemas.microsoft.com/office/drawing/2014/main" id="{AF27AEAF-B703-6C78-D8CD-7EA7FC8AEA27}"/>
                </a:ext>
              </a:extLst>
            </p:cNvPr>
            <p:cNvSpPr/>
            <p:nvPr/>
          </p:nvSpPr>
          <p:spPr>
            <a:xfrm>
              <a:off x="4915260" y="3082182"/>
              <a:ext cx="1252190" cy="534532"/>
            </a:xfrm>
            <a:prstGeom prst="wedgeRoundRectCallout">
              <a:avLst>
                <a:gd name="adj1" fmla="val 49961"/>
                <a:gd name="adj2" fmla="val 11109"/>
                <a:gd name="adj3" fmla="val 16667"/>
              </a:avLst>
            </a:prstGeom>
            <a:solidFill>
              <a:srgbClr val="CDEFB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乘客</a:t>
              </a: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AAF96F23-9F17-2B0F-1412-516706B08436}"/>
              </a:ext>
            </a:extLst>
          </p:cNvPr>
          <p:cNvGrpSpPr/>
          <p:nvPr/>
        </p:nvGrpSpPr>
        <p:grpSpPr>
          <a:xfrm>
            <a:off x="7777097" y="3014382"/>
            <a:ext cx="2980438" cy="2227960"/>
            <a:chOff x="7777097" y="3014382"/>
            <a:chExt cx="2980438" cy="2227960"/>
          </a:xfrm>
        </p:grpSpPr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74FADA93-84ED-1173-B817-C417EC8A6902}"/>
                </a:ext>
              </a:extLst>
            </p:cNvPr>
            <p:cNvGrpSpPr/>
            <p:nvPr/>
          </p:nvGrpSpPr>
          <p:grpSpPr>
            <a:xfrm>
              <a:off x="8371452" y="3627367"/>
              <a:ext cx="1979323" cy="1614975"/>
              <a:chOff x="8539545" y="2630687"/>
              <a:chExt cx="2636231" cy="2150961"/>
            </a:xfrm>
          </p:grpSpPr>
          <p:pic>
            <p:nvPicPr>
              <p:cNvPr id="29" name="圖片 28">
                <a:extLst>
                  <a:ext uri="{FF2B5EF4-FFF2-40B4-BE49-F238E27FC236}">
                    <a16:creationId xmlns:a16="http://schemas.microsoft.com/office/drawing/2014/main" id="{9FF69D21-7FD4-E028-1CE0-B46ED5151D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98804" y="2630687"/>
                <a:ext cx="1476972" cy="2150961"/>
              </a:xfrm>
              <a:prstGeom prst="rect">
                <a:avLst/>
              </a:prstGeom>
            </p:spPr>
          </p:pic>
          <p:pic>
            <p:nvPicPr>
              <p:cNvPr id="30" name="圖片 29">
                <a:extLst>
                  <a:ext uri="{FF2B5EF4-FFF2-40B4-BE49-F238E27FC236}">
                    <a16:creationId xmlns:a16="http://schemas.microsoft.com/office/drawing/2014/main" id="{C1AE32F9-4AFE-A28B-B0E4-0F2306D1A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39545" y="3124200"/>
                <a:ext cx="1732847" cy="1547786"/>
              </a:xfrm>
              <a:prstGeom prst="rect">
                <a:avLst/>
              </a:prstGeom>
            </p:spPr>
          </p:pic>
        </p:grpSp>
        <p:sp>
          <p:nvSpPr>
            <p:cNvPr id="33" name="圓角矩形圖說文字 49">
              <a:extLst>
                <a:ext uri="{FF2B5EF4-FFF2-40B4-BE49-F238E27FC236}">
                  <a16:creationId xmlns:a16="http://schemas.microsoft.com/office/drawing/2014/main" id="{88A7D40F-1213-2919-1DC1-589E61D4D139}"/>
                </a:ext>
              </a:extLst>
            </p:cNvPr>
            <p:cNvSpPr/>
            <p:nvPr/>
          </p:nvSpPr>
          <p:spPr>
            <a:xfrm>
              <a:off x="7777097" y="3014382"/>
              <a:ext cx="2980438" cy="802820"/>
            </a:xfrm>
            <a:prstGeom prst="wedgeRoundRectCallout">
              <a:avLst>
                <a:gd name="adj1" fmla="val 49961"/>
                <a:gd name="adj2" fmla="val 11109"/>
                <a:gd name="adj3" fmla="val 16667"/>
              </a:avLst>
            </a:prstGeom>
            <a:solidFill>
              <a:srgbClr val="CDEFB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自行車騎士或未來成為汽機車駕駛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085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757041EA-A0A5-5D77-95D7-09BD581392DE}"/>
              </a:ext>
            </a:extLst>
          </p:cNvPr>
          <p:cNvSpPr/>
          <p:nvPr/>
        </p:nvSpPr>
        <p:spPr>
          <a:xfrm>
            <a:off x="450583" y="1016000"/>
            <a:ext cx="11290834" cy="545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2B0AAD9-9A90-8FC9-4F21-5BE76DD9D515}"/>
              </a:ext>
            </a:extLst>
          </p:cNvPr>
          <p:cNvGrpSpPr/>
          <p:nvPr/>
        </p:nvGrpSpPr>
        <p:grpSpPr>
          <a:xfrm>
            <a:off x="1798218" y="513517"/>
            <a:ext cx="8592692" cy="1083725"/>
            <a:chOff x="2252289" y="513517"/>
            <a:chExt cx="6071403" cy="108372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30C35DC8-0DF2-9069-4731-E35A485EEBF9}"/>
                </a:ext>
              </a:extLst>
            </p:cNvPr>
            <p:cNvSpPr/>
            <p:nvPr/>
          </p:nvSpPr>
          <p:spPr>
            <a:xfrm>
              <a:off x="2452236" y="637694"/>
              <a:ext cx="5871456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BBE9A9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B74045C-0121-F307-53D5-E41733285E4B}"/>
                </a:ext>
              </a:extLst>
            </p:cNvPr>
            <p:cNvSpPr/>
            <p:nvPr/>
          </p:nvSpPr>
          <p:spPr>
            <a:xfrm>
              <a:off x="2252289" y="513517"/>
              <a:ext cx="5947178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13F30FA-4D50-48DC-9FA4-524133B94B6F}"/>
                </a:ext>
              </a:extLst>
            </p:cNvPr>
            <p:cNvSpPr txBox="1"/>
            <p:nvPr/>
          </p:nvSpPr>
          <p:spPr>
            <a:xfrm>
              <a:off x="2928383" y="637694"/>
              <a:ext cx="52629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行人通行概念挑戰題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第</a:t>
              </a: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題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EC5096D-19EF-0B35-692B-7F23F628469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發展活動│活動三：行人通行路權評量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A8FA19D0-F8E8-99FE-89BD-9FF67DBF9550}"/>
              </a:ext>
            </a:extLst>
          </p:cNvPr>
          <p:cNvSpPr txBox="1"/>
          <p:nvPr/>
        </p:nvSpPr>
        <p:spPr>
          <a:xfrm>
            <a:off x="1010125" y="1671996"/>
            <a:ext cx="101717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以下為「通行空間」相關的圖片，哪些是行人專用的通行空間呢？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150D0522-A64F-B086-20D4-B4FFBD62A2D4}"/>
              </a:ext>
            </a:extLst>
          </p:cNvPr>
          <p:cNvGrpSpPr/>
          <p:nvPr/>
        </p:nvGrpSpPr>
        <p:grpSpPr>
          <a:xfrm>
            <a:off x="4572514" y="4284409"/>
            <a:ext cx="2810441" cy="2005023"/>
            <a:chOff x="1698702" y="2717205"/>
            <a:chExt cx="2599134" cy="1836662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A8FFF802-918E-6B5D-72F6-A19BD7200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9112" y="2717205"/>
              <a:ext cx="2518724" cy="1836662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955D11D-73DB-78F1-CC10-7D21ED14D379}"/>
                </a:ext>
              </a:extLst>
            </p:cNvPr>
            <p:cNvSpPr/>
            <p:nvPr/>
          </p:nvSpPr>
          <p:spPr>
            <a:xfrm>
              <a:off x="1698702" y="2838794"/>
              <a:ext cx="905915" cy="30530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車道</a:t>
              </a: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E0248A42-D415-986E-EF19-579E647DDDF0}"/>
              </a:ext>
            </a:extLst>
          </p:cNvPr>
          <p:cNvGrpSpPr/>
          <p:nvPr/>
        </p:nvGrpSpPr>
        <p:grpSpPr>
          <a:xfrm>
            <a:off x="7410118" y="2195216"/>
            <a:ext cx="2860446" cy="1972440"/>
            <a:chOff x="4225292" y="2712881"/>
            <a:chExt cx="2669810" cy="1840986"/>
          </a:xfrm>
        </p:grpSpPr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0AF2913B-726C-61CC-DD49-A3D28D724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3466" y="2712881"/>
              <a:ext cx="2571636" cy="1840986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7A39514-E73F-8F7C-6E6F-FC5F80182106}"/>
                </a:ext>
              </a:extLst>
            </p:cNvPr>
            <p:cNvSpPr/>
            <p:nvPr/>
          </p:nvSpPr>
          <p:spPr>
            <a:xfrm>
              <a:off x="4225292" y="2847532"/>
              <a:ext cx="1174149" cy="3481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人行道</a:t>
              </a: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62AC24C1-380E-F8EF-96EB-E41547559079}"/>
              </a:ext>
            </a:extLst>
          </p:cNvPr>
          <p:cNvGrpSpPr/>
          <p:nvPr/>
        </p:nvGrpSpPr>
        <p:grpSpPr>
          <a:xfrm>
            <a:off x="1714666" y="4266262"/>
            <a:ext cx="2789959" cy="2002329"/>
            <a:chOff x="6901466" y="2712881"/>
            <a:chExt cx="2669051" cy="1840986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A8560F5D-A3D3-C66F-2F9E-265E3B0E2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6413" y="2712881"/>
              <a:ext cx="2604104" cy="1840986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4390AF8-3DD2-C746-05DF-3F1EF7F52A41}"/>
                </a:ext>
              </a:extLst>
            </p:cNvPr>
            <p:cNvSpPr/>
            <p:nvPr/>
          </p:nvSpPr>
          <p:spPr>
            <a:xfrm>
              <a:off x="6901466" y="2789010"/>
              <a:ext cx="977582" cy="3868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天橋</a:t>
              </a:r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68F4C9F0-3719-BD8A-E6D6-929F6AC13037}"/>
              </a:ext>
            </a:extLst>
          </p:cNvPr>
          <p:cNvGrpSpPr/>
          <p:nvPr/>
        </p:nvGrpSpPr>
        <p:grpSpPr>
          <a:xfrm>
            <a:off x="4638382" y="2195216"/>
            <a:ext cx="2723494" cy="1982867"/>
            <a:chOff x="-771936" y="4619411"/>
            <a:chExt cx="2474578" cy="1889043"/>
          </a:xfrm>
        </p:grpSpPr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A89835C6-1C5A-A986-EA1A-B57FFDD82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71936" y="4619411"/>
              <a:ext cx="2474578" cy="1889043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F75D27E-9D6F-B83C-DD73-E45576BD4B52}"/>
                </a:ext>
              </a:extLst>
            </p:cNvPr>
            <p:cNvSpPr/>
            <p:nvPr/>
          </p:nvSpPr>
          <p:spPr>
            <a:xfrm>
              <a:off x="-744761" y="4659445"/>
              <a:ext cx="1611227" cy="5188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行人穿越道線</a:t>
              </a:r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AA88E671-7A76-B0FA-7E46-844FF0497208}"/>
              </a:ext>
            </a:extLst>
          </p:cNvPr>
          <p:cNvGrpSpPr/>
          <p:nvPr/>
        </p:nvGrpSpPr>
        <p:grpSpPr>
          <a:xfrm>
            <a:off x="1715563" y="2198574"/>
            <a:ext cx="2789062" cy="1965283"/>
            <a:chOff x="4291919" y="4602589"/>
            <a:chExt cx="2603183" cy="1902580"/>
          </a:xfrm>
        </p:grpSpPr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54F47CEC-D579-0B6B-1FEB-15B962C1D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8329" y="4602589"/>
              <a:ext cx="2536773" cy="1902580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EEF6AF8-C70E-A201-9860-7DC3AF168C43}"/>
                </a:ext>
              </a:extLst>
            </p:cNvPr>
            <p:cNvSpPr/>
            <p:nvPr/>
          </p:nvSpPr>
          <p:spPr>
            <a:xfrm>
              <a:off x="4291919" y="4735596"/>
              <a:ext cx="1553308" cy="3533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人行地下道</a:t>
              </a:r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3B7ADDEF-05E5-2C35-FBE6-581AD7DE7409}"/>
              </a:ext>
            </a:extLst>
          </p:cNvPr>
          <p:cNvGrpSpPr/>
          <p:nvPr/>
        </p:nvGrpSpPr>
        <p:grpSpPr>
          <a:xfrm>
            <a:off x="7474585" y="4272220"/>
            <a:ext cx="2836696" cy="2017212"/>
            <a:chOff x="6932563" y="4612515"/>
            <a:chExt cx="2637954" cy="1882774"/>
          </a:xfrm>
        </p:grpSpPr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91536DE3-D9D6-0041-EA4A-E92D6350A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7425" y="4612515"/>
              <a:ext cx="2593092" cy="1882774"/>
            </a:xfrm>
            <a:prstGeom prst="rect">
              <a:avLst/>
            </a:prstGeom>
          </p:spPr>
        </p:pic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FDBBAFC-8863-EE6D-89B0-A96FFE910EE8}"/>
                </a:ext>
              </a:extLst>
            </p:cNvPr>
            <p:cNvSpPr/>
            <p:nvPr/>
          </p:nvSpPr>
          <p:spPr>
            <a:xfrm>
              <a:off x="6932563" y="4733656"/>
              <a:ext cx="1521648" cy="3481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無障礙空間</a:t>
              </a:r>
            </a:p>
          </p:txBody>
        </p:sp>
      </p:grpSp>
      <p:sp>
        <p:nvSpPr>
          <p:cNvPr id="5" name="圓形: 空心 4">
            <a:extLst>
              <a:ext uri="{FF2B5EF4-FFF2-40B4-BE49-F238E27FC236}">
                <a16:creationId xmlns:a16="http://schemas.microsoft.com/office/drawing/2014/main" id="{1F21A0A5-B6AA-D397-BCBC-211ACE5943D9}"/>
              </a:ext>
            </a:extLst>
          </p:cNvPr>
          <p:cNvSpPr/>
          <p:nvPr/>
        </p:nvSpPr>
        <p:spPr>
          <a:xfrm>
            <a:off x="3541489" y="2332995"/>
            <a:ext cx="849736" cy="849736"/>
          </a:xfrm>
          <a:prstGeom prst="donut">
            <a:avLst/>
          </a:prstGeom>
          <a:solidFill>
            <a:srgbClr val="00B05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" name="圓形: 空心 9">
            <a:extLst>
              <a:ext uri="{FF2B5EF4-FFF2-40B4-BE49-F238E27FC236}">
                <a16:creationId xmlns:a16="http://schemas.microsoft.com/office/drawing/2014/main" id="{6374A5B5-45A8-7D2B-10C4-D27471305A40}"/>
              </a:ext>
            </a:extLst>
          </p:cNvPr>
          <p:cNvSpPr/>
          <p:nvPr/>
        </p:nvSpPr>
        <p:spPr>
          <a:xfrm>
            <a:off x="6423509" y="2331479"/>
            <a:ext cx="849736" cy="849736"/>
          </a:xfrm>
          <a:prstGeom prst="donut">
            <a:avLst/>
          </a:prstGeom>
          <a:solidFill>
            <a:srgbClr val="00B05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3" name="圓形: 空心 12">
            <a:extLst>
              <a:ext uri="{FF2B5EF4-FFF2-40B4-BE49-F238E27FC236}">
                <a16:creationId xmlns:a16="http://schemas.microsoft.com/office/drawing/2014/main" id="{52FE77E0-ECB0-6DD1-3616-BAC6124EBD95}"/>
              </a:ext>
            </a:extLst>
          </p:cNvPr>
          <p:cNvSpPr/>
          <p:nvPr/>
        </p:nvSpPr>
        <p:spPr>
          <a:xfrm>
            <a:off x="9278916" y="2353817"/>
            <a:ext cx="849736" cy="849736"/>
          </a:xfrm>
          <a:prstGeom prst="donut">
            <a:avLst/>
          </a:prstGeom>
          <a:solidFill>
            <a:srgbClr val="00B05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5" name="圓形: 空心 14">
            <a:extLst>
              <a:ext uri="{FF2B5EF4-FFF2-40B4-BE49-F238E27FC236}">
                <a16:creationId xmlns:a16="http://schemas.microsoft.com/office/drawing/2014/main" id="{0681C043-040A-A70B-5FA3-CBCDFBD7D125}"/>
              </a:ext>
            </a:extLst>
          </p:cNvPr>
          <p:cNvSpPr/>
          <p:nvPr/>
        </p:nvSpPr>
        <p:spPr>
          <a:xfrm>
            <a:off x="3542839" y="4400639"/>
            <a:ext cx="849736" cy="849736"/>
          </a:xfrm>
          <a:prstGeom prst="donut">
            <a:avLst/>
          </a:prstGeom>
          <a:solidFill>
            <a:srgbClr val="00B05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8" name="圓形: 空心 17">
            <a:extLst>
              <a:ext uri="{FF2B5EF4-FFF2-40B4-BE49-F238E27FC236}">
                <a16:creationId xmlns:a16="http://schemas.microsoft.com/office/drawing/2014/main" id="{BA9D80C5-80EC-A4C6-99E4-36180E66EADE}"/>
              </a:ext>
            </a:extLst>
          </p:cNvPr>
          <p:cNvSpPr/>
          <p:nvPr/>
        </p:nvSpPr>
        <p:spPr>
          <a:xfrm>
            <a:off x="9314541" y="4391155"/>
            <a:ext cx="849736" cy="849736"/>
          </a:xfrm>
          <a:prstGeom prst="donut">
            <a:avLst/>
          </a:prstGeom>
          <a:solidFill>
            <a:srgbClr val="00B05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3" name="乘號 42">
            <a:extLst>
              <a:ext uri="{FF2B5EF4-FFF2-40B4-BE49-F238E27FC236}">
                <a16:creationId xmlns:a16="http://schemas.microsoft.com/office/drawing/2014/main" id="{2BD68A28-E0EB-BF93-DB88-F468A0F8CC8A}"/>
              </a:ext>
            </a:extLst>
          </p:cNvPr>
          <p:cNvSpPr/>
          <p:nvPr/>
        </p:nvSpPr>
        <p:spPr>
          <a:xfrm>
            <a:off x="6260714" y="4239856"/>
            <a:ext cx="1171301" cy="1171301"/>
          </a:xfrm>
          <a:prstGeom prst="mathMultiply">
            <a:avLst/>
          </a:prstGeom>
          <a:solidFill>
            <a:srgbClr val="F2635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993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3" grpId="0" animBg="1"/>
      <p:bldP spid="15" grpId="0" animBg="1"/>
      <p:bldP spid="18" grpId="0" animBg="1"/>
      <p:bldP spid="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圓角 5">
            <a:extLst>
              <a:ext uri="{FF2B5EF4-FFF2-40B4-BE49-F238E27FC236}">
                <a16:creationId xmlns:a16="http://schemas.microsoft.com/office/drawing/2014/main" id="{F0F41923-9F57-8A56-DB98-E8CF3B7CFF47}"/>
              </a:ext>
            </a:extLst>
          </p:cNvPr>
          <p:cNvSpPr/>
          <p:nvPr/>
        </p:nvSpPr>
        <p:spPr>
          <a:xfrm>
            <a:off x="1920240" y="654909"/>
            <a:ext cx="8019409" cy="107011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看完影片後，分享你的想法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8BFA88E-7DA9-3A2B-8C59-08B0CC32B28C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活動│活動四：一個都不能少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651C393-886B-7B67-6A69-37EAE413D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46" y="2634662"/>
            <a:ext cx="5591175" cy="3145036"/>
          </a:xfrm>
          <a:prstGeom prst="rect">
            <a:avLst/>
          </a:prstGeom>
        </p:spPr>
      </p:pic>
      <p:grpSp>
        <p:nvGrpSpPr>
          <p:cNvPr id="8" name="群組 7">
            <a:extLst>
              <a:ext uri="{FF2B5EF4-FFF2-40B4-BE49-F238E27FC236}">
                <a16:creationId xmlns:a16="http://schemas.microsoft.com/office/drawing/2014/main" id="{1CF7F435-9362-6CBB-A005-BCE7AFFBDC5D}"/>
              </a:ext>
            </a:extLst>
          </p:cNvPr>
          <p:cNvGrpSpPr/>
          <p:nvPr/>
        </p:nvGrpSpPr>
        <p:grpSpPr>
          <a:xfrm>
            <a:off x="2568694" y="3714750"/>
            <a:ext cx="1203342" cy="810414"/>
            <a:chOff x="3243094" y="5267994"/>
            <a:chExt cx="914400" cy="615820"/>
          </a:xfrm>
        </p:grpSpPr>
        <p:sp>
          <p:nvSpPr>
            <p:cNvPr id="14" name="Google Shape;94;p1">
              <a:hlinkClick r:id="rId4"/>
              <a:extLst>
                <a:ext uri="{FF2B5EF4-FFF2-40B4-BE49-F238E27FC236}">
                  <a16:creationId xmlns:a16="http://schemas.microsoft.com/office/drawing/2014/main" id="{FCBC8E0E-65F8-50B9-8434-60792DBCB12A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95;p1">
              <a:hlinkClick r:id="rId4"/>
              <a:extLst>
                <a:ext uri="{FF2B5EF4-FFF2-40B4-BE49-F238E27FC236}">
                  <a16:creationId xmlns:a16="http://schemas.microsoft.com/office/drawing/2014/main" id="{09936C24-DC69-2F25-A265-56243764597A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BA95750C-655B-5DFC-987C-933863898BC3}"/>
              </a:ext>
            </a:extLst>
          </p:cNvPr>
          <p:cNvSpPr txBox="1"/>
          <p:nvPr/>
        </p:nvSpPr>
        <p:spPr>
          <a:xfrm>
            <a:off x="6425717" y="2593931"/>
            <a:ext cx="52671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這是澳洲的交通安全宣導影片，請你跟著受訪者想一想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…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圓角矩形圖說文字 32">
            <a:extLst>
              <a:ext uri="{FF2B5EF4-FFF2-40B4-BE49-F238E27FC236}">
                <a16:creationId xmlns:a16="http://schemas.microsoft.com/office/drawing/2014/main" id="{9F6D2C44-357F-B3B3-0654-ECAA8A46A1A6}"/>
              </a:ext>
            </a:extLst>
          </p:cNvPr>
          <p:cNvSpPr/>
          <p:nvPr/>
        </p:nvSpPr>
        <p:spPr>
          <a:xfrm>
            <a:off x="6761117" y="4525164"/>
            <a:ext cx="4371703" cy="1171175"/>
          </a:xfrm>
          <a:prstGeom prst="wedgeRoundRectCallout">
            <a:avLst>
              <a:gd name="adj1" fmla="val 46916"/>
              <a:gd name="adj2" fmla="val -1374"/>
              <a:gd name="adj3" fmla="val 16667"/>
            </a:avLst>
          </a:prstGeom>
          <a:solidFill>
            <a:srgbClr val="AA5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你認為交通事故一年的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死亡人數多少才合理呢？</a:t>
            </a:r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id="{7E0922B1-AC9F-25F6-3899-8BE9191C9D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8736" y="409286"/>
            <a:ext cx="1570354" cy="172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5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1041400"/>
            <a:ext cx="10683240" cy="508508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4D144D44-6776-3EB7-D00D-347180E151C8}"/>
              </a:ext>
            </a:extLst>
          </p:cNvPr>
          <p:cNvGrpSpPr/>
          <p:nvPr/>
        </p:nvGrpSpPr>
        <p:grpSpPr>
          <a:xfrm>
            <a:off x="1466782" y="1727186"/>
            <a:ext cx="8741478" cy="612348"/>
            <a:chOff x="615882" y="1650986"/>
            <a:chExt cx="8741478" cy="612348"/>
          </a:xfrm>
        </p:grpSpPr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5F3C49EF-1709-E8D0-67F1-FFFBA110EE17}"/>
                </a:ext>
              </a:extLst>
            </p:cNvPr>
            <p:cNvSpPr txBox="1"/>
            <p:nvPr/>
          </p:nvSpPr>
          <p:spPr>
            <a:xfrm>
              <a:off x="2342757" y="1650986"/>
              <a:ext cx="70146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影片中讓觀眾心情產生轉折是哪一段？</a:t>
              </a:r>
            </a:p>
          </p:txBody>
        </p:sp>
        <p:sp>
          <p:nvSpPr>
            <p:cNvPr id="8" name="圓角矩形圖說文字 22">
              <a:extLst>
                <a:ext uri="{FF2B5EF4-FFF2-40B4-BE49-F238E27FC236}">
                  <a16:creationId xmlns:a16="http://schemas.microsoft.com/office/drawing/2014/main" id="{F8A8F39A-B52B-BDC2-3F0B-13306C749194}"/>
                </a:ext>
              </a:extLst>
            </p:cNvPr>
            <p:cNvSpPr/>
            <p:nvPr/>
          </p:nvSpPr>
          <p:spPr>
            <a:xfrm>
              <a:off x="615882" y="1665489"/>
              <a:ext cx="1541708" cy="597845"/>
            </a:xfrm>
            <a:prstGeom prst="wedgeRoundRectCallout">
              <a:avLst>
                <a:gd name="adj1" fmla="val -21824"/>
                <a:gd name="adj2" fmla="val 23962"/>
                <a:gd name="adj3" fmla="val 16667"/>
              </a:avLst>
            </a:prstGeom>
            <a:solidFill>
              <a:srgbClr val="AA5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回憶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10362654-58A9-2C6E-8B38-E3CDAFAB9D05}"/>
              </a:ext>
            </a:extLst>
          </p:cNvPr>
          <p:cNvGrpSpPr/>
          <p:nvPr/>
        </p:nvGrpSpPr>
        <p:grpSpPr>
          <a:xfrm>
            <a:off x="1466782" y="2527081"/>
            <a:ext cx="9734618" cy="1077218"/>
            <a:chOff x="615882" y="2476281"/>
            <a:chExt cx="9734618" cy="1077218"/>
          </a:xfrm>
        </p:grpSpPr>
        <p:sp>
          <p:nvSpPr>
            <p:cNvPr id="10" name="圓角矩形圖說文字 23">
              <a:extLst>
                <a:ext uri="{FF2B5EF4-FFF2-40B4-BE49-F238E27FC236}">
                  <a16:creationId xmlns:a16="http://schemas.microsoft.com/office/drawing/2014/main" id="{190470E4-5ED4-8368-80E5-D13D64A5F809}"/>
                </a:ext>
              </a:extLst>
            </p:cNvPr>
            <p:cNvSpPr/>
            <p:nvPr/>
          </p:nvSpPr>
          <p:spPr>
            <a:xfrm>
              <a:off x="615882" y="2664416"/>
              <a:ext cx="1541708" cy="597845"/>
            </a:xfrm>
            <a:prstGeom prst="wedgeRoundRectCallout">
              <a:avLst>
                <a:gd name="adj1" fmla="val -21824"/>
                <a:gd name="adj2" fmla="val 23962"/>
                <a:gd name="adj3" fmla="val 16667"/>
              </a:avLst>
            </a:prstGeom>
            <a:solidFill>
              <a:srgbClr val="AA5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感受</a:t>
              </a: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3A66A127-4929-ED11-459B-20532F650661}"/>
                </a:ext>
              </a:extLst>
            </p:cNvPr>
            <p:cNvSpPr txBox="1"/>
            <p:nvPr/>
          </p:nvSpPr>
          <p:spPr>
            <a:xfrm>
              <a:off x="2342757" y="2476281"/>
              <a:ext cx="80077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如果你是影片中這位男人，在影片中的感受有哪些變化？</a:t>
              </a: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69FC628E-BB01-6F5B-BCFE-4F1E30C376DC}"/>
              </a:ext>
            </a:extLst>
          </p:cNvPr>
          <p:cNvGrpSpPr/>
          <p:nvPr/>
        </p:nvGrpSpPr>
        <p:grpSpPr>
          <a:xfrm>
            <a:off x="1466782" y="3747570"/>
            <a:ext cx="9467918" cy="1077218"/>
            <a:chOff x="650032" y="3709470"/>
            <a:chExt cx="9467918" cy="1077218"/>
          </a:xfrm>
        </p:grpSpPr>
        <p:sp>
          <p:nvSpPr>
            <p:cNvPr id="13" name="圓角矩形圖說文字 24">
              <a:extLst>
                <a:ext uri="{FF2B5EF4-FFF2-40B4-BE49-F238E27FC236}">
                  <a16:creationId xmlns:a16="http://schemas.microsoft.com/office/drawing/2014/main" id="{02F35C50-B2DF-36E3-CEEC-F02FF5311C80}"/>
                </a:ext>
              </a:extLst>
            </p:cNvPr>
            <p:cNvSpPr/>
            <p:nvPr/>
          </p:nvSpPr>
          <p:spPr>
            <a:xfrm>
              <a:off x="650032" y="3895042"/>
              <a:ext cx="1541708" cy="597845"/>
            </a:xfrm>
            <a:prstGeom prst="wedgeRoundRectCallout">
              <a:avLst>
                <a:gd name="adj1" fmla="val -21824"/>
                <a:gd name="adj2" fmla="val 23962"/>
                <a:gd name="adj3" fmla="val 16667"/>
              </a:avLst>
            </a:prstGeom>
            <a:solidFill>
              <a:srgbClr val="AA5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思考</a:t>
              </a: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71DAEC48-873F-6A22-2A55-9B313CD86355}"/>
                </a:ext>
              </a:extLst>
            </p:cNvPr>
            <p:cNvSpPr txBox="1"/>
            <p:nvPr/>
          </p:nvSpPr>
          <p:spPr>
            <a:xfrm>
              <a:off x="2376907" y="3709470"/>
              <a:ext cx="77410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影片中有哪些是你以前從來沒有想過或是覺得很特殊的？</a:t>
              </a: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15B0A4EC-8212-0DCF-8B2E-50BBB63E84F1}"/>
              </a:ext>
            </a:extLst>
          </p:cNvPr>
          <p:cNvGrpSpPr/>
          <p:nvPr/>
        </p:nvGrpSpPr>
        <p:grpSpPr>
          <a:xfrm>
            <a:off x="1466782" y="4883098"/>
            <a:ext cx="9239318" cy="1077218"/>
            <a:chOff x="615882" y="4946598"/>
            <a:chExt cx="9239318" cy="1077218"/>
          </a:xfrm>
        </p:grpSpPr>
        <p:sp>
          <p:nvSpPr>
            <p:cNvPr id="18" name="圓角矩形圖說文字 25">
              <a:extLst>
                <a:ext uri="{FF2B5EF4-FFF2-40B4-BE49-F238E27FC236}">
                  <a16:creationId xmlns:a16="http://schemas.microsoft.com/office/drawing/2014/main" id="{B615320E-7C50-D373-4978-A5943B6DA688}"/>
                </a:ext>
              </a:extLst>
            </p:cNvPr>
            <p:cNvSpPr/>
            <p:nvPr/>
          </p:nvSpPr>
          <p:spPr>
            <a:xfrm>
              <a:off x="615882" y="5125668"/>
              <a:ext cx="1541708" cy="597845"/>
            </a:xfrm>
            <a:prstGeom prst="wedgeRoundRectCallout">
              <a:avLst>
                <a:gd name="adj1" fmla="val -21824"/>
                <a:gd name="adj2" fmla="val 23962"/>
                <a:gd name="adj3" fmla="val 16667"/>
              </a:avLst>
            </a:prstGeom>
            <a:solidFill>
              <a:srgbClr val="AA5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展望</a:t>
              </a: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1F41978C-A073-D506-F25C-883078D7F8AD}"/>
                </a:ext>
              </a:extLst>
            </p:cNvPr>
            <p:cNvSpPr txBox="1"/>
            <p:nvPr/>
          </p:nvSpPr>
          <p:spPr>
            <a:xfrm>
              <a:off x="2342757" y="4946598"/>
              <a:ext cx="75124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影片中給你哪些重要的啟示？對你未來的人生有何影響？</a:t>
              </a:r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05F2541A-A52B-2C89-A1C7-225E24DECE36}"/>
              </a:ext>
            </a:extLst>
          </p:cNvPr>
          <p:cNvGrpSpPr/>
          <p:nvPr/>
        </p:nvGrpSpPr>
        <p:grpSpPr>
          <a:xfrm>
            <a:off x="3894055" y="429453"/>
            <a:ext cx="4424445" cy="1212311"/>
            <a:chOff x="1467852" y="429453"/>
            <a:chExt cx="9504945" cy="1212311"/>
          </a:xfrm>
        </p:grpSpPr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7B0C3E61-D487-A70B-DC64-9CE96242C7F6}"/>
                </a:ext>
              </a:extLst>
            </p:cNvPr>
            <p:cNvGrpSpPr/>
            <p:nvPr/>
          </p:nvGrpSpPr>
          <p:grpSpPr>
            <a:xfrm>
              <a:off x="1467852" y="429453"/>
              <a:ext cx="9504945" cy="1212311"/>
              <a:chOff x="4005846" y="248433"/>
              <a:chExt cx="4075532" cy="1022895"/>
            </a:xfrm>
          </p:grpSpPr>
          <p:grpSp>
            <p:nvGrpSpPr>
              <p:cNvPr id="30" name="Group 10">
                <a:extLst>
                  <a:ext uri="{FF2B5EF4-FFF2-40B4-BE49-F238E27FC236}">
                    <a16:creationId xmlns:a16="http://schemas.microsoft.com/office/drawing/2014/main" id="{D506B54A-1EC7-DE67-8D98-B6681E994143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3970757" cy="918120"/>
                <a:chOff x="0" y="-28575"/>
                <a:chExt cx="1045796" cy="241810"/>
              </a:xfrm>
            </p:grpSpPr>
            <p:sp>
              <p:nvSpPr>
                <p:cNvPr id="34" name="Freeform 11">
                  <a:extLst>
                    <a:ext uri="{FF2B5EF4-FFF2-40B4-BE49-F238E27FC236}">
                      <a16:creationId xmlns:a16="http://schemas.microsoft.com/office/drawing/2014/main" id="{BA8EEB05-8920-82E4-8C44-4D45F9B4F89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CDEFB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35" name="TextBox 12">
                  <a:extLst>
                    <a:ext uri="{FF2B5EF4-FFF2-40B4-BE49-F238E27FC236}">
                      <a16:creationId xmlns:a16="http://schemas.microsoft.com/office/drawing/2014/main" id="{E053BADC-6DA8-A46C-E93A-3EEE33458954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roup 13">
                <a:extLst>
                  <a:ext uri="{FF2B5EF4-FFF2-40B4-BE49-F238E27FC236}">
                    <a16:creationId xmlns:a16="http://schemas.microsoft.com/office/drawing/2014/main" id="{6AA1220E-F6F1-938A-931B-D741E58C70F7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32" name="Freeform 14">
                  <a:extLst>
                    <a:ext uri="{FF2B5EF4-FFF2-40B4-BE49-F238E27FC236}">
                      <a16:creationId xmlns:a16="http://schemas.microsoft.com/office/drawing/2014/main" id="{1CE51BFB-D3C6-EABF-CDC5-2F1F7AE8EBF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33" name="TextBox 15">
                  <a:extLst>
                    <a:ext uri="{FF2B5EF4-FFF2-40B4-BE49-F238E27FC236}">
                      <a16:creationId xmlns:a16="http://schemas.microsoft.com/office/drawing/2014/main" id="{D6BFC613-CD1F-3966-C76B-3B86B115476E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C5177685-B273-9C5D-D6BF-3946D5CE37E1}"/>
                </a:ext>
              </a:extLst>
            </p:cNvPr>
            <p:cNvSpPr txBox="1"/>
            <p:nvPr/>
          </p:nvSpPr>
          <p:spPr>
            <a:xfrm>
              <a:off x="1568258" y="682216"/>
              <a:ext cx="91426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一個都不能少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C9CC4340-0A82-FA43-FF04-68C1B09DCCD7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活動│活動四：一個都不能少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40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3E4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244"/>
            <a:ext cx="10713720" cy="5849377"/>
            <a:chOff x="716280" y="254244"/>
            <a:chExt cx="10713720" cy="584937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7"/>
              <a:ext cx="10713720" cy="43279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2941285" y="254244"/>
              <a:ext cx="6402813" cy="1676435"/>
              <a:chOff x="2643112" y="254244"/>
              <a:chExt cx="6402813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643112" y="254244"/>
                <a:ext cx="1741328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41595" y="308322"/>
                <a:ext cx="1604330" cy="1622356"/>
              </a:xfrm>
              <a:prstGeom prst="rect">
                <a:avLst/>
              </a:prstGeom>
            </p:spPr>
          </p:pic>
        </p:grpSp>
      </p:grpSp>
      <p:sp>
        <p:nvSpPr>
          <p:cNvPr id="5" name="文字方塊 4">
            <a:extLst>
              <a:ext uri="{FF2B5EF4-FFF2-40B4-BE49-F238E27FC236}">
                <a16:creationId xmlns:a16="http://schemas.microsoft.com/office/drawing/2014/main" id="{2F3A4BF2-A711-96C1-99C2-6A3B10CB9EA9}"/>
              </a:ext>
            </a:extLst>
          </p:cNvPr>
          <p:cNvSpPr txBox="1"/>
          <p:nvPr/>
        </p:nvSpPr>
        <p:spPr>
          <a:xfrm>
            <a:off x="1293714" y="2097823"/>
            <a:ext cx="9604572" cy="619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4500"/>
              </a:lnSpc>
              <a:buClr>
                <a:srgbClr val="179D9E"/>
              </a:buClr>
              <a:defRPr/>
            </a:pP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恭喜各位同學成功結業！請記得將所學實踐在生活中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48E143-C0AD-1120-B6EB-C8B2760D8F5F}"/>
              </a:ext>
            </a:extLst>
          </p:cNvPr>
          <p:cNvSpPr/>
          <p:nvPr/>
        </p:nvSpPr>
        <p:spPr>
          <a:xfrm>
            <a:off x="4814888" y="1022465"/>
            <a:ext cx="2760936" cy="753171"/>
          </a:xfrm>
          <a:prstGeom prst="rect">
            <a:avLst/>
          </a:prstGeom>
          <a:solidFill>
            <a:srgbClr val="AA554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交安中學堂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48C085A-D624-D7D3-66F5-D36376ADBF71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活動│活動四：一個都不能少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6AF017B-ADAA-4AA5-16E5-A02D8265288C}"/>
              </a:ext>
            </a:extLst>
          </p:cNvPr>
          <p:cNvSpPr/>
          <p:nvPr/>
        </p:nvSpPr>
        <p:spPr>
          <a:xfrm>
            <a:off x="1396229" y="3163752"/>
            <a:ext cx="9071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Clr>
                <a:srgbClr val="AA5544"/>
              </a:buClr>
              <a:buFont typeface="Wingdings" panose="05000000000000000000" pitchFamily="2" charset="2"/>
              <a:buChar char="l"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騎乘自行車時落實危險預測與防禦駕駛。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CD5102D-90D2-E0F7-C380-DDDEE17A7A34}"/>
              </a:ext>
            </a:extLst>
          </p:cNvPr>
          <p:cNvSpPr/>
          <p:nvPr/>
        </p:nvSpPr>
        <p:spPr>
          <a:xfrm>
            <a:off x="1396229" y="3929729"/>
            <a:ext cx="95333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Clr>
                <a:srgbClr val="AA5544"/>
              </a:buClr>
              <a:buFont typeface="Wingdings" panose="05000000000000000000" pitchFamily="2" charset="2"/>
              <a:buChar char="l"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行人穿越道路時遵守交通規則並注意車輛。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圓角矩形圖說文字 31">
            <a:extLst>
              <a:ext uri="{FF2B5EF4-FFF2-40B4-BE49-F238E27FC236}">
                <a16:creationId xmlns:a16="http://schemas.microsoft.com/office/drawing/2014/main" id="{C148E4DC-E9B3-D42D-2517-2DD2E6126290}"/>
              </a:ext>
            </a:extLst>
          </p:cNvPr>
          <p:cNvSpPr/>
          <p:nvPr/>
        </p:nvSpPr>
        <p:spPr>
          <a:xfrm>
            <a:off x="1874331" y="4871252"/>
            <a:ext cx="8523830" cy="786598"/>
          </a:xfrm>
          <a:prstGeom prst="wedgeRoundRectCallout">
            <a:avLst>
              <a:gd name="adj1" fmla="val 48568"/>
              <a:gd name="adj2" fmla="val 7007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成為安全用路人，確保自己與他人的安全</a:t>
            </a:r>
          </a:p>
        </p:txBody>
      </p:sp>
    </p:spTree>
    <p:extLst>
      <p:ext uri="{BB962C8B-B14F-4D97-AF65-F5344CB8AC3E}">
        <p14:creationId xmlns:p14="http://schemas.microsoft.com/office/powerpoint/2010/main" val="99117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24" grpId="0"/>
      <p:bldP spid="26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1782</TotalTime>
  <Words>2247</Words>
  <Application>Microsoft Office PowerPoint</Application>
  <PresentationFormat>寬螢幕</PresentationFormat>
  <Paragraphs>238</Paragraphs>
  <Slides>28</Slides>
  <Notes>28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28</vt:i4>
      </vt:variant>
    </vt:vector>
  </HeadingPairs>
  <TitlesOfParts>
    <vt:vector size="36" baseType="lpstr">
      <vt:lpstr>微軟正黑體</vt:lpstr>
      <vt:lpstr>Arial</vt:lpstr>
      <vt:lpstr>Wingdings</vt:lpstr>
      <vt:lpstr>Calibri Light</vt:lpstr>
      <vt:lpstr>Calibri</vt:lpstr>
      <vt:lpstr>Office 佈景主題</vt:lpstr>
      <vt:lpstr>3_Office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交通安全課程模組PPT</dc:title>
  <dc:creator>User</dc:creator>
  <cp:lastModifiedBy>syuuyucc@outlook.com</cp:lastModifiedBy>
  <cp:revision>124</cp:revision>
  <dcterms:created xsi:type="dcterms:W3CDTF">2023-01-18T09:54:33Z</dcterms:created>
  <dcterms:modified xsi:type="dcterms:W3CDTF">2024-01-11T06:40:07Z</dcterms:modified>
</cp:coreProperties>
</file>