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  <p:sldMasterId id="2147483672" r:id="rId3"/>
  </p:sldMasterIdLst>
  <p:notesMasterIdLst>
    <p:notesMasterId r:id="rId24"/>
  </p:notesMasterIdLst>
  <p:sldIdLst>
    <p:sldId id="259" r:id="rId4"/>
    <p:sldId id="321" r:id="rId5"/>
    <p:sldId id="427" r:id="rId6"/>
    <p:sldId id="429" r:id="rId7"/>
    <p:sldId id="448" r:id="rId8"/>
    <p:sldId id="443" r:id="rId9"/>
    <p:sldId id="331" r:id="rId10"/>
    <p:sldId id="332" r:id="rId11"/>
    <p:sldId id="449" r:id="rId12"/>
    <p:sldId id="450" r:id="rId13"/>
    <p:sldId id="451" r:id="rId14"/>
    <p:sldId id="452" r:id="rId15"/>
    <p:sldId id="453" r:id="rId16"/>
    <p:sldId id="264" r:id="rId17"/>
    <p:sldId id="454" r:id="rId18"/>
    <p:sldId id="455" r:id="rId19"/>
    <p:sldId id="456" r:id="rId20"/>
    <p:sldId id="457" r:id="rId21"/>
    <p:sldId id="308" r:id="rId22"/>
    <p:sldId id="459" r:id="rId23"/>
  </p:sldIdLst>
  <p:sldSz cx="12192000" cy="6858000"/>
  <p:notesSz cx="6858000" cy="9144000"/>
  <p:embeddedFontLst>
    <p:embeddedFont>
      <p:font typeface="微軟正黑體" panose="020B0604030504040204" pitchFamily="34" charset="-120"/>
      <p:regular r:id="rId25"/>
      <p:bold r:id="rId26"/>
    </p:embeddedFont>
  </p:embeddedFontLst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封面、教學提醒" id="{D7AA55FB-BF7B-4020-9B76-6D2ABBEECC58}">
          <p14:sldIdLst>
            <p14:sldId id="259"/>
            <p14:sldId id="321"/>
          </p14:sldIdLst>
        </p14:section>
        <p14:section name="引起動機" id="{85E00851-03FD-4904-A878-B8E92EF623C6}">
          <p14:sldIdLst>
            <p14:sldId id="427"/>
            <p14:sldId id="429"/>
            <p14:sldId id="448"/>
          </p14:sldIdLst>
        </p14:section>
        <p14:section name="發展活動" id="{315D7CF7-A6E6-49F6-AD97-A11AB06A9F27}">
          <p14:sldIdLst>
            <p14:sldId id="443"/>
            <p14:sldId id="331"/>
            <p14:sldId id="332"/>
            <p14:sldId id="449"/>
            <p14:sldId id="450"/>
            <p14:sldId id="451"/>
            <p14:sldId id="452"/>
            <p14:sldId id="453"/>
            <p14:sldId id="264"/>
            <p14:sldId id="454"/>
            <p14:sldId id="455"/>
            <p14:sldId id="456"/>
            <p14:sldId id="457"/>
          </p14:sldIdLst>
        </p14:section>
        <p14:section name="統整活動" id="{E59A35EF-0BA7-4CFB-846C-A1CADBF246E2}">
          <p14:sldIdLst>
            <p14:sldId id="308"/>
            <p14:sldId id="45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DDF4"/>
    <a:srgbClr val="F6F3FB"/>
    <a:srgbClr val="5A5484"/>
    <a:srgbClr val="E8F664"/>
    <a:srgbClr val="E94C59"/>
    <a:srgbClr val="CBBCE6"/>
    <a:srgbClr val="F8F200"/>
    <a:srgbClr val="00B0F0"/>
    <a:srgbClr val="FFC000"/>
    <a:srgbClr val="2470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88364" autoAdjust="0"/>
  </p:normalViewPr>
  <p:slideViewPr>
    <p:cSldViewPr snapToGrid="0">
      <p:cViewPr varScale="1">
        <p:scale>
          <a:sx n="53" d="100"/>
          <a:sy n="53" d="100"/>
        </p:scale>
        <p:origin x="348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font" Target="fonts/font2.fntdata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font" Target="fonts/font1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0817C9-E5F1-477C-BCFD-FBF95D4CEE82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CD61BC-4012-42A2-B74E-358A4698741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10628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lvl="0" indent="-228600" algn="l" rtl="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zh-TW" altLang="en-US" dirty="0"/>
              <a:t>教師點選左側</a:t>
            </a:r>
            <a:r>
              <a:rPr lang="en-US" altLang="zh-TW" dirty="0"/>
              <a:t>(</a:t>
            </a:r>
            <a:r>
              <a:rPr lang="zh-TW" altLang="en-US" dirty="0"/>
              <a:t>紅框白色箭頭</a:t>
            </a:r>
            <a:r>
              <a:rPr lang="en-US" altLang="zh-TW" dirty="0"/>
              <a:t>)</a:t>
            </a:r>
            <a:r>
              <a:rPr lang="zh-TW" altLang="en-US" dirty="0"/>
              <a:t>至</a:t>
            </a:r>
            <a:r>
              <a:rPr lang="en-US" altLang="zh-TW" dirty="0" err="1"/>
              <a:t>youtube</a:t>
            </a:r>
            <a:r>
              <a:rPr lang="zh-TW" altLang="en-US" dirty="0"/>
              <a:t>播放影片。影片時間：</a:t>
            </a:r>
            <a:r>
              <a:rPr lang="en-US" altLang="zh-TW" dirty="0"/>
              <a:t>02:08</a:t>
            </a:r>
          </a:p>
          <a:p>
            <a:pPr marL="228600" lvl="0" indent="-228600" algn="l" rtl="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zh-TW" altLang="en-US" dirty="0"/>
              <a:t>若超連結失效，可複製以下連結</a:t>
            </a:r>
            <a:r>
              <a:rPr lang="en-US" altLang="zh-TW" dirty="0"/>
              <a:t>https://www.youtube.com/watch?v=_1nEKX0eG0Y</a:t>
            </a:r>
          </a:p>
          <a:p>
            <a:pPr marL="228600" lvl="0" indent="-228600" algn="l" rtl="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zh-TW" altLang="en-US" dirty="0"/>
              <a:t>本頁提問另提供填寫學習單的方式進行，若教師有需求可印製「交通危險情境」學習單</a:t>
            </a:r>
            <a:r>
              <a:rPr lang="en-US" altLang="zh-TW" dirty="0"/>
              <a:t>(</a:t>
            </a:r>
            <a:r>
              <a:rPr lang="zh-TW" altLang="en-US" dirty="0"/>
              <a:t>附件</a:t>
            </a:r>
            <a:r>
              <a:rPr lang="en-US" altLang="zh-TW" dirty="0"/>
              <a:t>IV-19)</a:t>
            </a:r>
            <a:r>
              <a:rPr lang="zh-TW" altLang="en-US" dirty="0"/>
              <a:t>，並請學生填寫於學習單中。</a:t>
            </a:r>
            <a:endParaRPr lang="en-US" altLang="zh-TW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Font typeface="+mj-lt"/>
              <a:buNone/>
            </a:pPr>
            <a:endParaRPr lang="en-US" altLang="zh-TW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CD61BC-4012-42A2-B74E-358A4698741F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132011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CD61BC-4012-42A2-B74E-358A4698741F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055619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Font typeface="+mj-lt"/>
              <a:buNone/>
            </a:pPr>
            <a:r>
              <a:rPr lang="zh-TW" altLang="en-US" dirty="0"/>
              <a:t>教師引導學生思考與煞車相關的內容。</a:t>
            </a:r>
            <a:endParaRPr lang="en-US" altLang="zh-TW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CD61BC-4012-42A2-B74E-358A4698741F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4658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+mj-lt"/>
              <a:buNone/>
            </a:pP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1EE299-A19F-4E4C-8D4F-4050861BBD13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416763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Font typeface="+mj-lt"/>
              <a:buNone/>
            </a:pPr>
            <a:r>
              <a:rPr lang="zh-TW" altLang="en-US" dirty="0"/>
              <a:t>反應時間小遊戲可改結合七上生物「反應時間」課程進行。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Font typeface="+mj-lt"/>
              <a:buNone/>
            </a:pPr>
            <a:endParaRPr lang="en-US" altLang="zh-TW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CD61BC-4012-42A2-B74E-358A4698741F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408584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Font typeface="+mj-lt"/>
              <a:buNone/>
            </a:pPr>
            <a:endParaRPr lang="en-US" altLang="zh-TW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CD61BC-4012-42A2-B74E-358A4698741F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740879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Font typeface="+mj-lt"/>
              <a:buNone/>
            </a:pPr>
            <a:endParaRPr lang="en-US" altLang="zh-TW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CD61BC-4012-42A2-B74E-358A4698741F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734970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Font typeface="+mj-lt"/>
              <a:buNone/>
            </a:pPr>
            <a:endParaRPr lang="en-US" altLang="zh-TW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CD61BC-4012-42A2-B74E-358A4698741F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290004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Font typeface="+mj-lt"/>
              <a:buNone/>
            </a:pPr>
            <a:endParaRPr lang="en-US" altLang="zh-TW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CD61BC-4012-42A2-B74E-358A4698741F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409181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Font typeface="+mj-lt"/>
              <a:buNone/>
            </a:pPr>
            <a:endParaRPr lang="en-US" altLang="zh-TW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CD61BC-4012-42A2-B74E-358A4698741F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007729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Font typeface="+mj-lt"/>
              <a:buNone/>
            </a:pPr>
            <a:endParaRPr lang="en-US" altLang="zh-TW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CD61BC-4012-42A2-B74E-358A4698741F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3040994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CD61BC-4012-42A2-B74E-358A4698741F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6081210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+mj-lt"/>
              <a:buNone/>
            </a:pP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1EE299-A19F-4E4C-8D4F-4050861BBD13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0616940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CD61BC-4012-42A2-B74E-358A4698741F}" type="slidenum">
              <a:rPr lang="zh-TW" altLang="en-US" smtClean="0"/>
              <a:t>16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5203145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CD61BC-4012-42A2-B74E-358A4698741F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6081210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CD61BC-4012-42A2-B74E-358A4698741F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0556193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 typeface="+mj-lt"/>
              <a:buAutoNum type="arabicPeriod"/>
            </a:pPr>
            <a:r>
              <a:rPr lang="zh-TW" altLang="en-US" dirty="0"/>
              <a:t>教師發下</a:t>
            </a:r>
            <a:r>
              <a:rPr lang="en-US" altLang="zh-TW" dirty="0"/>
              <a:t>【</a:t>
            </a:r>
            <a:r>
              <a:rPr lang="zh-TW" altLang="en-US" dirty="0"/>
              <a:t>附件</a:t>
            </a:r>
            <a:r>
              <a:rPr lang="en-US" altLang="zh-TW" dirty="0"/>
              <a:t>Ⅳ -21 </a:t>
            </a:r>
            <a:r>
              <a:rPr lang="zh-TW" altLang="en-US" dirty="0"/>
              <a:t>用路人的抉擇</a:t>
            </a:r>
            <a:r>
              <a:rPr lang="en-US" altLang="zh-TW" dirty="0"/>
              <a:t>- </a:t>
            </a:r>
            <a:r>
              <a:rPr lang="zh-TW" altLang="en-US" dirty="0"/>
              <a:t>煞停距離的判斷</a:t>
            </a:r>
            <a:r>
              <a:rPr lang="en-US" altLang="zh-TW" dirty="0"/>
              <a:t>】</a:t>
            </a:r>
            <a:r>
              <a:rPr lang="zh-TW" altLang="en-US" dirty="0"/>
              <a:t>學習單。</a:t>
            </a:r>
            <a:endParaRPr lang="en-US" altLang="zh-TW" dirty="0"/>
          </a:p>
          <a:p>
            <a:pPr marL="228600" indent="-228600">
              <a:buFont typeface="+mj-lt"/>
              <a:buAutoNum type="arabicPeriod"/>
            </a:pPr>
            <a:r>
              <a:rPr lang="zh-TW" altLang="en-US" dirty="0"/>
              <a:t>請</a:t>
            </a:r>
            <a:r>
              <a:rPr lang="en-US" altLang="zh-TW" dirty="0"/>
              <a:t>2-3</a:t>
            </a:r>
            <a:r>
              <a:rPr lang="zh-TW" altLang="en-US" dirty="0"/>
              <a:t>位學生分享撰寫的內容。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CD61BC-4012-42A2-B74E-358A4698741F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6344507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CD61BC-4012-42A2-B74E-358A4698741F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025474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F2425-ABE3-4E1F-8E10-986AE3EE0B00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86CF2-5D12-43F7-A6FA-3ECAD6C7C1F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969221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F2425-ABE3-4E1F-8E10-986AE3EE0B00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86CF2-5D12-43F7-A6FA-3ECAD6C7C1F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232647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F2425-ABE3-4E1F-8E10-986AE3EE0B00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86CF2-5D12-43F7-A6FA-3ECAD6C7C1F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06300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F2425-ABE3-4E1F-8E10-986AE3EE0B00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86CF2-5D12-43F7-A6FA-3ECAD6C7C1F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597079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F2425-ABE3-4E1F-8E10-986AE3EE0B00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86CF2-5D12-43F7-A6FA-3ECAD6C7C1F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528720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F2425-ABE3-4E1F-8E10-986AE3EE0B00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86CF2-5D12-43F7-A6FA-3ECAD6C7C1F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003278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F2425-ABE3-4E1F-8E10-986AE3EE0B00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86CF2-5D12-43F7-A6FA-3ECAD6C7C1F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956485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F2425-ABE3-4E1F-8E10-986AE3EE0B00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86CF2-5D12-43F7-A6FA-3ECAD6C7C1F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210546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F2425-ABE3-4E1F-8E10-986AE3EE0B00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86CF2-5D12-43F7-A6FA-3ECAD6C7C1F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6100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F2425-ABE3-4E1F-8E10-986AE3EE0B00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86CF2-5D12-43F7-A6FA-3ECAD6C7C1F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799116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F2425-ABE3-4E1F-8E10-986AE3EE0B00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86CF2-5D12-43F7-A6FA-3ECAD6C7C1F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576708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6F6A3-5411-454C-BF1A-0AFC007C7C5B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A386F-CB37-459F-8D3F-6EA718CD900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528303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6F6A3-5411-454C-BF1A-0AFC007C7C5B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A386F-CB37-459F-8D3F-6EA718CD900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220479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6F6A3-5411-454C-BF1A-0AFC007C7C5B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A386F-CB37-459F-8D3F-6EA718CD900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134005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6F6A3-5411-454C-BF1A-0AFC007C7C5B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A386F-CB37-459F-8D3F-6EA718CD900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839436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6F6A3-5411-454C-BF1A-0AFC007C7C5B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A386F-CB37-459F-8D3F-6EA718CD900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662245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6F6A3-5411-454C-BF1A-0AFC007C7C5B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A386F-CB37-459F-8D3F-6EA718CD900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4958870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6F6A3-5411-454C-BF1A-0AFC007C7C5B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A386F-CB37-459F-8D3F-6EA718CD900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9360924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6F6A3-5411-454C-BF1A-0AFC007C7C5B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A386F-CB37-459F-8D3F-6EA718CD900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1550623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6F6A3-5411-454C-BF1A-0AFC007C7C5B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A386F-CB37-459F-8D3F-6EA718CD900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0638815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6F6A3-5411-454C-BF1A-0AFC007C7C5B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A386F-CB37-459F-8D3F-6EA718CD900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9957509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6F6A3-5411-454C-BF1A-0AFC007C7C5B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A386F-CB37-459F-8D3F-6EA718CD900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8686408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6F6A3-5411-454C-BF1A-0AFC007C7C5B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2024/1/9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A386F-CB37-459F-8D3F-6EA718CD9009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824184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6F6A3-5411-454C-BF1A-0AFC007C7C5B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2024/1/9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A386F-CB37-459F-8D3F-6EA718CD9009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103556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6F6A3-5411-454C-BF1A-0AFC007C7C5B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2024/1/9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A386F-CB37-459F-8D3F-6EA718CD9009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747390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6F6A3-5411-454C-BF1A-0AFC007C7C5B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2024/1/9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A386F-CB37-459F-8D3F-6EA718CD9009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337015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6F6A3-5411-454C-BF1A-0AFC007C7C5B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2024/1/9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A386F-CB37-459F-8D3F-6EA718CD9009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521285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6F6A3-5411-454C-BF1A-0AFC007C7C5B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2024/1/9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A386F-CB37-459F-8D3F-6EA718CD9009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3961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6F6A3-5411-454C-BF1A-0AFC007C7C5B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2024/1/9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A386F-CB37-459F-8D3F-6EA718CD9009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831565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6F6A3-5411-454C-BF1A-0AFC007C7C5B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2024/1/9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A386F-CB37-459F-8D3F-6EA718CD9009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16079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6F6A3-5411-454C-BF1A-0AFC007C7C5B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2024/1/9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A386F-CB37-459F-8D3F-6EA718CD9009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631346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6F6A3-5411-454C-BF1A-0AFC007C7C5B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2024/1/9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A386F-CB37-459F-8D3F-6EA718CD9009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369174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6F6A3-5411-454C-BF1A-0AFC007C7C5B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2024/1/9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A386F-CB37-459F-8D3F-6EA718CD9009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59463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DF2425-ABE3-4E1F-8E10-986AE3EE0B00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886CF2-5D12-43F7-A6FA-3ECAD6C7C1F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495765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46F6A3-5411-454C-BF1A-0AFC007C7C5B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3A386F-CB37-459F-8D3F-6EA718CD900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704812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46F6A3-5411-454C-BF1A-0AFC007C7C5B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2024/1/9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3A386F-CB37-459F-8D3F-6EA718CD9009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60930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tinyurl.com/mr2yr8nt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hyperlink" Target="https://www.youtube.com/watch?v=_1nEKX0eG0Y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3.png"/><Relationship Id="rId4" Type="http://schemas.openxmlformats.org/officeDocument/2006/relationships/image" Target="../media/image12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98772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>
            <a:extLst>
              <a:ext uri="{FF2B5EF4-FFF2-40B4-BE49-F238E27FC236}">
                <a16:creationId xmlns:a16="http://schemas.microsoft.com/office/drawing/2014/main" id="{8D6600BC-3775-699C-A944-41E3E70947CC}"/>
              </a:ext>
            </a:extLst>
          </p:cNvPr>
          <p:cNvSpPr/>
          <p:nvPr/>
        </p:nvSpPr>
        <p:spPr>
          <a:xfrm>
            <a:off x="1404884" y="3158742"/>
            <a:ext cx="9272887" cy="16912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模組主要以行人的相關面向與概念作為學習目標，學習內容包含：</a:t>
            </a:r>
            <a:endParaRPr kumimoji="0" lang="en-US" altLang="zh-TW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625475" marR="0" lvl="0" indent="-260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AutoNum type="circleNumWdWhitePlain"/>
              <a:tabLst/>
              <a:defRPr/>
            </a:pP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不同弱勢用路人身心特質與交通情境可能產生的傷害類型，並針對不同需求制定問題解決策略。</a:t>
            </a:r>
            <a:endParaRPr kumimoji="0" lang="en-US" altLang="zh-TW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625475" marR="0" lvl="0" indent="-260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AutoNum type="circleNumWdWhitePlain"/>
              <a:tabLst/>
              <a:defRPr/>
            </a:pP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弱勢用路人的生理、心理及外在環境對其可能帶來的風險，以及個人協助方法的探究。</a:t>
            </a:r>
            <a:endParaRPr kumimoji="0" lang="en-US" altLang="zh-TW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625475" marR="0" lvl="0" indent="-260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AutoNum type="circleNumWdWhitePlain"/>
              <a:tabLst/>
              <a:defRPr/>
            </a:pP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車輛特性對交通安全的影響，及不同用路人的因應做法。</a:t>
            </a:r>
            <a:endParaRPr kumimoji="0" lang="en-US" altLang="zh-TW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Gen Jyuu GothicL Normal" panose="020B0202020203020207" pitchFamily="34" charset="-120"/>
            </a:endParaRPr>
          </a:p>
          <a:p>
            <a:pPr marL="625475" marR="0" lvl="0" indent="-260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AutoNum type="circleNumWdWhitePlain"/>
              <a:tabLst/>
              <a:defRPr/>
            </a:pP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行人通行路權概念與法規的理解，並將其合理運用於個人與學校生活。</a:t>
            </a:r>
            <a:endParaRPr kumimoji="0" lang="en-US" altLang="zh-TW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Gen Jyuu GothicL Normal" panose="020B0202020203020207" pitchFamily="34" charset="-120"/>
            </a:endParaRPr>
          </a:p>
          <a:p>
            <a:pPr marL="625475" marR="0" lvl="0" indent="-260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AutoNum type="circleNumWdWhitePlain"/>
              <a:tabLst/>
              <a:defRPr/>
            </a:pP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遭遇交通事故的通報程序與情境演練。</a:t>
            </a:r>
            <a:endParaRPr kumimoji="0" lang="en-US" altLang="zh-TW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Gen Jyuu GothicL Normal" panose="020B0202020203020207" pitchFamily="34" charset="-120"/>
            </a:endParaRP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6CBAE0FC-60CC-D47C-B2A1-3D45CFE01161}"/>
              </a:ext>
            </a:extLst>
          </p:cNvPr>
          <p:cNvSpPr/>
          <p:nvPr/>
        </p:nvSpPr>
        <p:spPr>
          <a:xfrm>
            <a:off x="1404884" y="5271264"/>
            <a:ext cx="6869497" cy="4990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marR="0" lvl="0" indent="-342900" algn="l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本簡報使用「微軟正黑體」，若教師無字體，請安裝後再開啟簡報。</a:t>
            </a:r>
            <a:endParaRPr kumimoji="0" lang="en-US" altLang="zh-TW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Gen Jyuu GothicL Normal" panose="020B0202020203020207" pitchFamily="34" charset="-120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41C95D9E-25B5-AF10-F16C-B806765E8C35}"/>
              </a:ext>
            </a:extLst>
          </p:cNvPr>
          <p:cNvSpPr/>
          <p:nvPr/>
        </p:nvSpPr>
        <p:spPr>
          <a:xfrm>
            <a:off x="1407074" y="2475259"/>
            <a:ext cx="9079589" cy="6523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2"/>
              <a:tabLst/>
              <a:defRPr/>
            </a:pP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本模組「行人好運道」為國中行人主題課程，共規畫</a:t>
            </a: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6</a:t>
            </a: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節課，包含：用愛導航</a:t>
            </a: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(1</a:t>
            </a: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節</a:t>
            </a: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)</a:t>
            </a: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、停格一瞬間</a:t>
            </a: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(1</a:t>
            </a: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節</a:t>
            </a: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)</a:t>
            </a: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、行人最有「感」</a:t>
            </a: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(1</a:t>
            </a: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節</a:t>
            </a: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)</a:t>
            </a: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、路人我最「行」 </a:t>
            </a: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(1</a:t>
            </a: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節</a:t>
            </a: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)</a:t>
            </a: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，以及交通事故通報與處理方式</a:t>
            </a: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(2</a:t>
            </a: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節</a:t>
            </a: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)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3A9940DD-D486-7C3A-FFFC-1A7D85D5F282}"/>
              </a:ext>
            </a:extLst>
          </p:cNvPr>
          <p:cNvSpPr/>
          <p:nvPr/>
        </p:nvSpPr>
        <p:spPr>
          <a:xfrm>
            <a:off x="1404884" y="4875271"/>
            <a:ext cx="8194933" cy="3707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本簡報為</a:t>
            </a:r>
            <a:r>
              <a:rPr kumimoji="0" lang="zh-TW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「第三節：行人最有</a:t>
            </a:r>
            <a:r>
              <a:rPr kumimoji="0" lang="en-US" altLang="zh-TW" sz="16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『</a:t>
            </a:r>
            <a:r>
              <a:rPr kumimoji="0" lang="zh-TW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感</a:t>
            </a:r>
            <a:r>
              <a:rPr kumimoji="0" lang="en-US" altLang="zh-TW" sz="16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』</a:t>
            </a:r>
            <a:r>
              <a:rPr kumimoji="0" lang="zh-TW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」</a:t>
            </a:r>
            <a:r>
              <a:rPr kumimoji="0" lang="zh-TW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，</a:t>
            </a: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使用簡報前，請查看簡報備忘稿的提醒內容。</a:t>
            </a:r>
            <a:endParaRPr kumimoji="0" lang="en-US" altLang="zh-TW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Gen Jyuu GothicL Normal" panose="020B0202020203020207" pitchFamily="34" charset="-120"/>
            </a:endParaRPr>
          </a:p>
        </p:txBody>
      </p:sp>
      <p:grpSp>
        <p:nvGrpSpPr>
          <p:cNvPr id="4" name="群組 3">
            <a:extLst>
              <a:ext uri="{FF2B5EF4-FFF2-40B4-BE49-F238E27FC236}">
                <a16:creationId xmlns:a16="http://schemas.microsoft.com/office/drawing/2014/main" id="{69F8A09D-A25C-EA5B-5162-5D7AE0BE8BBB}"/>
              </a:ext>
            </a:extLst>
          </p:cNvPr>
          <p:cNvGrpSpPr/>
          <p:nvPr/>
        </p:nvGrpSpPr>
        <p:grpSpPr>
          <a:xfrm>
            <a:off x="4055950" y="448849"/>
            <a:ext cx="4075532" cy="1022895"/>
            <a:chOff x="4055950" y="448849"/>
            <a:chExt cx="4075532" cy="1022895"/>
          </a:xfrm>
        </p:grpSpPr>
        <p:grpSp>
          <p:nvGrpSpPr>
            <p:cNvPr id="5" name="群組 4">
              <a:extLst>
                <a:ext uri="{FF2B5EF4-FFF2-40B4-BE49-F238E27FC236}">
                  <a16:creationId xmlns:a16="http://schemas.microsoft.com/office/drawing/2014/main" id="{15B86951-B70B-CB80-B9BF-F8C183BA547F}"/>
                </a:ext>
              </a:extLst>
            </p:cNvPr>
            <p:cNvGrpSpPr/>
            <p:nvPr/>
          </p:nvGrpSpPr>
          <p:grpSpPr>
            <a:xfrm>
              <a:off x="4055950" y="448849"/>
              <a:ext cx="4075532" cy="1022895"/>
              <a:chOff x="4005846" y="248433"/>
              <a:chExt cx="4075532" cy="1022895"/>
            </a:xfrm>
          </p:grpSpPr>
          <p:grpSp>
            <p:nvGrpSpPr>
              <p:cNvPr id="8" name="Group 10">
                <a:extLst>
                  <a:ext uri="{FF2B5EF4-FFF2-40B4-BE49-F238E27FC236}">
                    <a16:creationId xmlns:a16="http://schemas.microsoft.com/office/drawing/2014/main" id="{8A394CD8-1BF8-8164-0832-99A5D395410F}"/>
                  </a:ext>
                </a:extLst>
              </p:cNvPr>
              <p:cNvGrpSpPr/>
              <p:nvPr/>
            </p:nvGrpSpPr>
            <p:grpSpPr>
              <a:xfrm>
                <a:off x="4110621" y="461703"/>
                <a:ext cx="3970757" cy="809625"/>
                <a:chOff x="0" y="0"/>
                <a:chExt cx="1045796" cy="213235"/>
              </a:xfrm>
            </p:grpSpPr>
            <p:sp>
              <p:nvSpPr>
                <p:cNvPr id="12" name="Freeform 11">
                  <a:extLst>
                    <a:ext uri="{FF2B5EF4-FFF2-40B4-BE49-F238E27FC236}">
                      <a16:creationId xmlns:a16="http://schemas.microsoft.com/office/drawing/2014/main" id="{73869FAA-FBAE-C445-A58F-3F2FC608A317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045796" cy="2132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5796" h="213235">
                      <a:moveTo>
                        <a:pt x="0" y="0"/>
                      </a:moveTo>
                      <a:lnTo>
                        <a:pt x="1045796" y="0"/>
                      </a:lnTo>
                      <a:lnTo>
                        <a:pt x="1045796" y="213235"/>
                      </a:lnTo>
                      <a:lnTo>
                        <a:pt x="0" y="213235"/>
                      </a:lnTo>
                      <a:close/>
                    </a:path>
                  </a:pathLst>
                </a:custGeom>
                <a:solidFill>
                  <a:srgbClr val="E8F664"/>
                </a:solidFill>
                <a:ln w="38100" cap="sq">
                  <a:solidFill>
                    <a:srgbClr val="191919"/>
                  </a:solidFill>
                  <a:prstDash val="solid"/>
                  <a:miter/>
                </a:ln>
              </p:spPr>
            </p:sp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CA629251-7D79-631A-A227-27A9F9576EAA}"/>
                    </a:ext>
                  </a:extLst>
                </p:cNvPr>
                <p:cNvSpPr txBox="1"/>
                <p:nvPr/>
              </p:nvSpPr>
              <p:spPr>
                <a:xfrm>
                  <a:off x="0" y="-28575"/>
                  <a:ext cx="1045796" cy="241810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ts val="312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9" name="Group 13">
                <a:extLst>
                  <a:ext uri="{FF2B5EF4-FFF2-40B4-BE49-F238E27FC236}">
                    <a16:creationId xmlns:a16="http://schemas.microsoft.com/office/drawing/2014/main" id="{E5951A63-958A-AFE8-3050-5F54258828D5}"/>
                  </a:ext>
                </a:extLst>
              </p:cNvPr>
              <p:cNvGrpSpPr/>
              <p:nvPr/>
            </p:nvGrpSpPr>
            <p:grpSpPr>
              <a:xfrm>
                <a:off x="4005846" y="248433"/>
                <a:ext cx="3970757" cy="918120"/>
                <a:chOff x="0" y="-28575"/>
                <a:chExt cx="1045796" cy="241810"/>
              </a:xfrm>
            </p:grpSpPr>
            <p:sp>
              <p:nvSpPr>
                <p:cNvPr id="10" name="Freeform 14">
                  <a:extLst>
                    <a:ext uri="{FF2B5EF4-FFF2-40B4-BE49-F238E27FC236}">
                      <a16:creationId xmlns:a16="http://schemas.microsoft.com/office/drawing/2014/main" id="{56DDE11A-2859-E0D5-73D6-10AC95BE2EBF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045796" cy="2132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5796" h="213235">
                      <a:moveTo>
                        <a:pt x="0" y="0"/>
                      </a:moveTo>
                      <a:lnTo>
                        <a:pt x="1045796" y="0"/>
                      </a:lnTo>
                      <a:lnTo>
                        <a:pt x="1045796" y="213235"/>
                      </a:lnTo>
                      <a:lnTo>
                        <a:pt x="0" y="21323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38100" cap="sq">
                  <a:solidFill>
                    <a:srgbClr val="191919"/>
                  </a:solidFill>
                  <a:prstDash val="solid"/>
                  <a:miter/>
                </a:ln>
              </p:spPr>
            </p:sp>
            <p:sp>
              <p:nvSpPr>
                <p:cNvPr id="11" name="TextBox 15">
                  <a:extLst>
                    <a:ext uri="{FF2B5EF4-FFF2-40B4-BE49-F238E27FC236}">
                      <a16:creationId xmlns:a16="http://schemas.microsoft.com/office/drawing/2014/main" id="{F68FC2A3-3F2E-E907-E319-47A5A10421EE}"/>
                    </a:ext>
                  </a:extLst>
                </p:cNvPr>
                <p:cNvSpPr txBox="1"/>
                <p:nvPr/>
              </p:nvSpPr>
              <p:spPr>
                <a:xfrm>
                  <a:off x="0" y="-28575"/>
                  <a:ext cx="1045796" cy="241810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ts val="312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sp>
          <p:nvSpPr>
            <p:cNvPr id="7" name="文字方塊 6">
              <a:extLst>
                <a:ext uri="{FF2B5EF4-FFF2-40B4-BE49-F238E27FC236}">
                  <a16:creationId xmlns:a16="http://schemas.microsoft.com/office/drawing/2014/main" id="{41799FB3-9323-E34D-792E-624AF6223E32}"/>
                </a:ext>
              </a:extLst>
            </p:cNvPr>
            <p:cNvSpPr txBox="1"/>
            <p:nvPr/>
          </p:nvSpPr>
          <p:spPr>
            <a:xfrm>
              <a:off x="5080336" y="662447"/>
              <a:ext cx="203132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教學提醒</a:t>
              </a:r>
            </a:p>
          </p:txBody>
        </p:sp>
      </p:grpSp>
      <p:sp>
        <p:nvSpPr>
          <p:cNvPr id="14" name="文字方塊 13">
            <a:extLst>
              <a:ext uri="{FF2B5EF4-FFF2-40B4-BE49-F238E27FC236}">
                <a16:creationId xmlns:a16="http://schemas.microsoft.com/office/drawing/2014/main" id="{3A5C60C9-B6C0-5597-2720-D0453E489BB3}"/>
              </a:ext>
            </a:extLst>
          </p:cNvPr>
          <p:cNvSpPr txBox="1"/>
          <p:nvPr/>
        </p:nvSpPr>
        <p:spPr>
          <a:xfrm>
            <a:off x="1407074" y="1599365"/>
            <a:ext cx="9079589" cy="8447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891" marR="0" lvl="0" indent="-342891" algn="l" defTabSz="914377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本教學簡報依據交通部、教育部</a:t>
            </a: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112</a:t>
            </a: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年出版之「交通安全教案手冊</a:t>
            </a: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(</a:t>
            </a: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修訂版</a:t>
            </a: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)</a:t>
            </a: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」所編製。教師使用本簡報前請先至</a:t>
            </a: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  <a:hlinkClick r:id="rId3"/>
              </a:rPr>
              <a:t>https://tinyurl.com/mr2yr8nt</a:t>
            </a: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下載教案手冊電子檔，了解學習活動流程，另可從連結中下載學習單電子檔，供教學運用。</a:t>
            </a:r>
            <a:endParaRPr kumimoji="0" lang="en-US" altLang="zh-TW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Gen Jyuu GothicL Normal" panose="020B0202020203020207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2754867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>
            <a:extLst>
              <a:ext uri="{FF2B5EF4-FFF2-40B4-BE49-F238E27FC236}">
                <a16:creationId xmlns:a16="http://schemas.microsoft.com/office/drawing/2014/main" id="{A1E86DB8-4E86-0F53-815B-056DEFE2EB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51" y="2111992"/>
            <a:ext cx="6375599" cy="3818526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sp>
        <p:nvSpPr>
          <p:cNvPr id="12" name="文字方塊 11">
            <a:extLst>
              <a:ext uri="{FF2B5EF4-FFF2-40B4-BE49-F238E27FC236}">
                <a16:creationId xmlns:a16="http://schemas.microsoft.com/office/drawing/2014/main" id="{CF3217BA-72F7-D962-E354-B7CA917B62B6}"/>
              </a:ext>
            </a:extLst>
          </p:cNvPr>
          <p:cNvSpPr txBox="1"/>
          <p:nvPr/>
        </p:nvSpPr>
        <p:spPr>
          <a:xfrm>
            <a:off x="341516" y="5928500"/>
            <a:ext cx="6397200" cy="400110"/>
          </a:xfrm>
          <a:prstGeom prst="rect">
            <a:avLst/>
          </a:prstGeom>
          <a:solidFill>
            <a:schemeClr val="bg1">
              <a:lumMod val="85000"/>
            </a:schemeClr>
          </a:solidFill>
          <a:ln w="25400">
            <a:solidFill>
              <a:schemeClr val="tx1"/>
            </a:solidFill>
            <a:prstDash val="solid"/>
          </a:ln>
          <a:effectLst/>
        </p:spPr>
        <p:txBody>
          <a:bodyPr wrap="square" rtlCol="0" anchor="ctr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點選上方播放鈕播放影片</a:t>
            </a:r>
          </a:p>
        </p:txBody>
      </p:sp>
      <p:sp>
        <p:nvSpPr>
          <p:cNvPr id="2" name="文字方塊 1">
            <a:extLst>
              <a:ext uri="{FF2B5EF4-FFF2-40B4-BE49-F238E27FC236}">
                <a16:creationId xmlns:a16="http://schemas.microsoft.com/office/drawing/2014/main" id="{A41AA048-E7B1-C8D5-D27F-8D857C4C8BE8}"/>
              </a:ext>
            </a:extLst>
          </p:cNvPr>
          <p:cNvSpPr txBox="1"/>
          <p:nvPr/>
        </p:nvSpPr>
        <p:spPr>
          <a:xfrm>
            <a:off x="8661401" y="132287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引起動機│活動一：交通危險情境探討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4" name="矩形: 圓角 3">
            <a:extLst>
              <a:ext uri="{FF2B5EF4-FFF2-40B4-BE49-F238E27FC236}">
                <a16:creationId xmlns:a16="http://schemas.microsoft.com/office/drawing/2014/main" id="{A129589E-697F-D7C8-9EA6-2F99E16F2CE2}"/>
              </a:ext>
            </a:extLst>
          </p:cNvPr>
          <p:cNvSpPr/>
          <p:nvPr/>
        </p:nvSpPr>
        <p:spPr>
          <a:xfrm>
            <a:off x="1118934" y="539733"/>
            <a:ext cx="10001740" cy="1070810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3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你覺得在交通環境中，駕駛人都看得見行人嗎？</a:t>
            </a:r>
          </a:p>
        </p:txBody>
      </p:sp>
      <p:grpSp>
        <p:nvGrpSpPr>
          <p:cNvPr id="14" name="群組 13">
            <a:extLst>
              <a:ext uri="{FF2B5EF4-FFF2-40B4-BE49-F238E27FC236}">
                <a16:creationId xmlns:a16="http://schemas.microsoft.com/office/drawing/2014/main" id="{A768E8CF-2680-15D7-CCC9-FBDD2366DDED}"/>
              </a:ext>
            </a:extLst>
          </p:cNvPr>
          <p:cNvGrpSpPr/>
          <p:nvPr/>
        </p:nvGrpSpPr>
        <p:grpSpPr>
          <a:xfrm>
            <a:off x="2837296" y="3629909"/>
            <a:ext cx="1162178" cy="782691"/>
            <a:chOff x="3243094" y="5267994"/>
            <a:chExt cx="914400" cy="615820"/>
          </a:xfrm>
        </p:grpSpPr>
        <p:sp>
          <p:nvSpPr>
            <p:cNvPr id="15" name="Google Shape;94;p1">
              <a:hlinkClick r:id="rId4"/>
              <a:extLst>
                <a:ext uri="{FF2B5EF4-FFF2-40B4-BE49-F238E27FC236}">
                  <a16:creationId xmlns:a16="http://schemas.microsoft.com/office/drawing/2014/main" id="{29340C27-CC9A-E0AF-3E0E-5A042FF52626}"/>
                </a:ext>
              </a:extLst>
            </p:cNvPr>
            <p:cNvSpPr/>
            <p:nvPr/>
          </p:nvSpPr>
          <p:spPr>
            <a:xfrm>
              <a:off x="3243094" y="5267994"/>
              <a:ext cx="914400" cy="615820"/>
            </a:xfrm>
            <a:prstGeom prst="roundRect">
              <a:avLst>
                <a:gd name="adj" fmla="val 16667"/>
              </a:avLst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" name="Google Shape;95;p1">
              <a:hlinkClick r:id="rId4"/>
              <a:extLst>
                <a:ext uri="{FF2B5EF4-FFF2-40B4-BE49-F238E27FC236}">
                  <a16:creationId xmlns:a16="http://schemas.microsoft.com/office/drawing/2014/main" id="{B7A5280A-50E4-D481-4946-121CBE3755E7}"/>
                </a:ext>
              </a:extLst>
            </p:cNvPr>
            <p:cNvSpPr/>
            <p:nvPr/>
          </p:nvSpPr>
          <p:spPr>
            <a:xfrm rot="5400000">
              <a:off x="3561200" y="5342638"/>
              <a:ext cx="410547" cy="466531"/>
            </a:xfrm>
            <a:prstGeom prst="triangle">
              <a:avLst>
                <a:gd name="adj" fmla="val 50000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9" name="文字方塊 18">
            <a:extLst>
              <a:ext uri="{FF2B5EF4-FFF2-40B4-BE49-F238E27FC236}">
                <a16:creationId xmlns:a16="http://schemas.microsoft.com/office/drawing/2014/main" id="{7E0C6AAA-A826-AE71-1BC3-458D5E049FC1}"/>
              </a:ext>
            </a:extLst>
          </p:cNvPr>
          <p:cNvSpPr txBox="1"/>
          <p:nvPr/>
        </p:nvSpPr>
        <p:spPr>
          <a:xfrm>
            <a:off x="6904192" y="2388718"/>
            <a:ext cx="510929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 algn="l">
              <a:buFont typeface="+mj-lt"/>
              <a:buAutoNum type="arabicPeriod"/>
            </a:pPr>
            <a:r>
              <a:rPr lang="zh-TW" altLang="en-US" sz="2800" b="1" i="0" u="none" strike="noStrike" baseline="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看完影片後，影片中有哪些車輛特性容易造成他人危險？</a:t>
            </a:r>
          </a:p>
        </p:txBody>
      </p:sp>
      <p:sp>
        <p:nvSpPr>
          <p:cNvPr id="21" name="文字方塊 20">
            <a:extLst>
              <a:ext uri="{FF2B5EF4-FFF2-40B4-BE49-F238E27FC236}">
                <a16:creationId xmlns:a16="http://schemas.microsoft.com/office/drawing/2014/main" id="{FC2B4244-4D97-B7A6-26A2-22EBA3484274}"/>
              </a:ext>
            </a:extLst>
          </p:cNvPr>
          <p:cNvSpPr txBox="1"/>
          <p:nvPr/>
        </p:nvSpPr>
        <p:spPr>
          <a:xfrm>
            <a:off x="6904193" y="3410936"/>
            <a:ext cx="5109298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 algn="l">
              <a:buFont typeface="+mj-lt"/>
              <a:buAutoNum type="arabicPeriod" startAt="2"/>
            </a:pPr>
            <a:r>
              <a:rPr lang="zh-TW" altLang="en-US" sz="2800" b="1" i="0" u="none" strike="noStrike" baseline="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影片中呈現出車輛視野死角及內輪差的危險情境，觀看後的感受如何？</a:t>
            </a:r>
          </a:p>
        </p:txBody>
      </p:sp>
      <p:pic>
        <p:nvPicPr>
          <p:cNvPr id="17" name="圖片 16">
            <a:extLst>
              <a:ext uri="{FF2B5EF4-FFF2-40B4-BE49-F238E27FC236}">
                <a16:creationId xmlns:a16="http://schemas.microsoft.com/office/drawing/2014/main" id="{F246FD86-955A-A8CB-92E3-9A1F250A135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630698" y="4509444"/>
            <a:ext cx="2219786" cy="2432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2555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wdDnDiag">
          <a:fgClr>
            <a:srgbClr val="E6DDF4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2288394" y="3039346"/>
            <a:ext cx="1847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58F444E6-6DC8-BFD3-CC89-CB9910A407D1}"/>
              </a:ext>
            </a:extLst>
          </p:cNvPr>
          <p:cNvSpPr/>
          <p:nvPr/>
        </p:nvSpPr>
        <p:spPr>
          <a:xfrm>
            <a:off x="716280" y="1775636"/>
            <a:ext cx="10713720" cy="4564203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74F355D6-B2C5-15D8-056B-80F282254E5E}"/>
              </a:ext>
            </a:extLst>
          </p:cNvPr>
          <p:cNvSpPr/>
          <p:nvPr/>
        </p:nvSpPr>
        <p:spPr>
          <a:xfrm>
            <a:off x="4448589" y="1022465"/>
            <a:ext cx="3241815" cy="753171"/>
          </a:xfrm>
          <a:prstGeom prst="rect">
            <a:avLst/>
          </a:prstGeom>
          <a:solidFill>
            <a:srgbClr val="5A5484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小結</a:t>
            </a:r>
          </a:p>
        </p:txBody>
      </p:sp>
      <p:pic>
        <p:nvPicPr>
          <p:cNvPr id="10" name="圖片 9">
            <a:extLst>
              <a:ext uri="{FF2B5EF4-FFF2-40B4-BE49-F238E27FC236}">
                <a16:creationId xmlns:a16="http://schemas.microsoft.com/office/drawing/2014/main" id="{A3BFADEE-8215-D9FD-C13D-B8E1FD0C821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3125" y="129463"/>
            <a:ext cx="1905757" cy="1834735"/>
          </a:xfrm>
          <a:prstGeom prst="rect">
            <a:avLst/>
          </a:prstGeom>
        </p:spPr>
      </p:pic>
      <p:pic>
        <p:nvPicPr>
          <p:cNvPr id="12" name="圖片 11">
            <a:extLst>
              <a:ext uri="{FF2B5EF4-FFF2-40B4-BE49-F238E27FC236}">
                <a16:creationId xmlns:a16="http://schemas.microsoft.com/office/drawing/2014/main" id="{57776E24-04F9-47A9-C195-35D9E9479E6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3120" y="188648"/>
            <a:ext cx="1755821" cy="1775550"/>
          </a:xfrm>
          <a:prstGeom prst="rect">
            <a:avLst/>
          </a:prstGeom>
        </p:spPr>
      </p:pic>
      <p:grpSp>
        <p:nvGrpSpPr>
          <p:cNvPr id="17" name="群組 16">
            <a:extLst>
              <a:ext uri="{FF2B5EF4-FFF2-40B4-BE49-F238E27FC236}">
                <a16:creationId xmlns:a16="http://schemas.microsoft.com/office/drawing/2014/main" id="{8EBBDD84-416A-CC68-DAB0-2838575B6FFA}"/>
              </a:ext>
            </a:extLst>
          </p:cNvPr>
          <p:cNvGrpSpPr/>
          <p:nvPr/>
        </p:nvGrpSpPr>
        <p:grpSpPr>
          <a:xfrm>
            <a:off x="1122955" y="3502552"/>
            <a:ext cx="10090468" cy="1090615"/>
            <a:chOff x="1122955" y="3502552"/>
            <a:chExt cx="10090468" cy="1090615"/>
          </a:xfrm>
        </p:grpSpPr>
        <p:sp>
          <p:nvSpPr>
            <p:cNvPr id="3" name="矩形: 圓角 2">
              <a:extLst>
                <a:ext uri="{FF2B5EF4-FFF2-40B4-BE49-F238E27FC236}">
                  <a16:creationId xmlns:a16="http://schemas.microsoft.com/office/drawing/2014/main" id="{BC180490-6758-7C27-2BD5-D145022F6D8F}"/>
                </a:ext>
              </a:extLst>
            </p:cNvPr>
            <p:cNvSpPr/>
            <p:nvPr/>
          </p:nvSpPr>
          <p:spPr>
            <a:xfrm>
              <a:off x="1122955" y="3502552"/>
              <a:ext cx="2002365" cy="661737"/>
            </a:xfrm>
            <a:prstGeom prst="roundRect">
              <a:avLst/>
            </a:prstGeom>
            <a:solidFill>
              <a:srgbClr val="E8F664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3200" b="1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內輪差</a:t>
              </a:r>
            </a:p>
          </p:txBody>
        </p:sp>
        <p:sp>
          <p:nvSpPr>
            <p:cNvPr id="5" name="文字方塊 4">
              <a:extLst>
                <a:ext uri="{FF2B5EF4-FFF2-40B4-BE49-F238E27FC236}">
                  <a16:creationId xmlns:a16="http://schemas.microsoft.com/office/drawing/2014/main" id="{938650AB-B2DD-6631-DEAC-36F44528E08D}"/>
                </a:ext>
              </a:extLst>
            </p:cNvPr>
            <p:cNvSpPr txBox="1"/>
            <p:nvPr/>
          </p:nvSpPr>
          <p:spPr>
            <a:xfrm>
              <a:off x="3282976" y="3515949"/>
              <a:ext cx="7930447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32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車身愈長，前、後車輪的輪軸距離愈遠，</a:t>
              </a:r>
              <a:endParaRPr lang="en-US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r>
                <a:rPr lang="zh-TW" altLang="en-US" sz="32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車輛彎時產生的「內輪差」就愈大。</a:t>
              </a:r>
            </a:p>
          </p:txBody>
        </p:sp>
      </p:grpSp>
      <p:grpSp>
        <p:nvGrpSpPr>
          <p:cNvPr id="16" name="群組 15">
            <a:extLst>
              <a:ext uri="{FF2B5EF4-FFF2-40B4-BE49-F238E27FC236}">
                <a16:creationId xmlns:a16="http://schemas.microsoft.com/office/drawing/2014/main" id="{7797A51C-2FD6-3737-4D9B-D4384AB18BFC}"/>
              </a:ext>
            </a:extLst>
          </p:cNvPr>
          <p:cNvGrpSpPr/>
          <p:nvPr/>
        </p:nvGrpSpPr>
        <p:grpSpPr>
          <a:xfrm>
            <a:off x="1122955" y="2163869"/>
            <a:ext cx="10090468" cy="1077218"/>
            <a:chOff x="1122955" y="2163869"/>
            <a:chExt cx="10090468" cy="1077218"/>
          </a:xfrm>
        </p:grpSpPr>
        <p:sp>
          <p:nvSpPr>
            <p:cNvPr id="7" name="矩形: 圓角 6">
              <a:extLst>
                <a:ext uri="{FF2B5EF4-FFF2-40B4-BE49-F238E27FC236}">
                  <a16:creationId xmlns:a16="http://schemas.microsoft.com/office/drawing/2014/main" id="{457C5B8B-8052-FD55-021E-239F09CC86A2}"/>
                </a:ext>
              </a:extLst>
            </p:cNvPr>
            <p:cNvSpPr/>
            <p:nvPr/>
          </p:nvSpPr>
          <p:spPr>
            <a:xfrm>
              <a:off x="1122955" y="2189856"/>
              <a:ext cx="2002365" cy="661737"/>
            </a:xfrm>
            <a:prstGeom prst="roundRect">
              <a:avLst/>
            </a:prstGeom>
            <a:solidFill>
              <a:srgbClr val="E8F664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3200" b="1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視野死角</a:t>
              </a:r>
            </a:p>
          </p:txBody>
        </p:sp>
        <p:sp>
          <p:nvSpPr>
            <p:cNvPr id="8" name="文字方塊 7">
              <a:extLst>
                <a:ext uri="{FF2B5EF4-FFF2-40B4-BE49-F238E27FC236}">
                  <a16:creationId xmlns:a16="http://schemas.microsoft.com/office/drawing/2014/main" id="{1CC35E08-E566-D634-4084-50931E63BEBC}"/>
                </a:ext>
              </a:extLst>
            </p:cNvPr>
            <p:cNvSpPr txBox="1"/>
            <p:nvPr/>
          </p:nvSpPr>
          <p:spPr>
            <a:xfrm>
              <a:off x="3282976" y="2163869"/>
              <a:ext cx="7930447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32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大型車輛因車體高、車身長，駕駛座的位置也較高，視野死角範圍比小型車輛大。</a:t>
              </a:r>
            </a:p>
          </p:txBody>
        </p:sp>
      </p:grpSp>
      <p:sp>
        <p:nvSpPr>
          <p:cNvPr id="14" name="文字方塊 13">
            <a:extLst>
              <a:ext uri="{FF2B5EF4-FFF2-40B4-BE49-F238E27FC236}">
                <a16:creationId xmlns:a16="http://schemas.microsoft.com/office/drawing/2014/main" id="{5C34CAB2-717F-1675-A952-C3A76021DB87}"/>
              </a:ext>
            </a:extLst>
          </p:cNvPr>
          <p:cNvSpPr txBox="1"/>
          <p:nvPr/>
        </p:nvSpPr>
        <p:spPr>
          <a:xfrm>
            <a:off x="2288394" y="4804783"/>
            <a:ext cx="793044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TW" altLang="en-US" sz="4000" b="1" dirty="0">
                <a:solidFill>
                  <a:srgbClr val="5A5484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大型車輛駕駛必須仔細查看，</a:t>
            </a:r>
            <a:endParaRPr lang="en-US" altLang="zh-TW" sz="4000" b="1" dirty="0">
              <a:solidFill>
                <a:srgbClr val="5A5484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sz="4000" b="1" dirty="0">
                <a:solidFill>
                  <a:srgbClr val="5A5484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其他用路人也要當心！</a:t>
            </a:r>
            <a:endParaRPr lang="zh-TW" altLang="en-US" sz="4000" b="1" u="sng" dirty="0">
              <a:solidFill>
                <a:srgbClr val="5A5484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9" name="文字方塊 18">
            <a:extLst>
              <a:ext uri="{FF2B5EF4-FFF2-40B4-BE49-F238E27FC236}">
                <a16:creationId xmlns:a16="http://schemas.microsoft.com/office/drawing/2014/main" id="{6EA24677-6BED-A6E4-3003-5B9EC3069E94}"/>
              </a:ext>
            </a:extLst>
          </p:cNvPr>
          <p:cNvSpPr txBox="1"/>
          <p:nvPr/>
        </p:nvSpPr>
        <p:spPr>
          <a:xfrm>
            <a:off x="8661401" y="132287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引起動機│活動一：交通危險情境探討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38556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998084B2-E79E-2D18-D0DD-B398329C639A}"/>
              </a:ext>
            </a:extLst>
          </p:cNvPr>
          <p:cNvSpPr/>
          <p:nvPr/>
        </p:nvSpPr>
        <p:spPr>
          <a:xfrm>
            <a:off x="1491916" y="489730"/>
            <a:ext cx="9468853" cy="1446550"/>
          </a:xfrm>
          <a:prstGeom prst="rect">
            <a:avLst/>
          </a:prstGeom>
          <a:ln w="12700">
            <a:noFill/>
            <a:prstDash val="lgDash"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44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除了「視野死角」及「內輪差」，</a:t>
            </a:r>
            <a:endParaRPr lang="en-US" altLang="zh-TW" sz="4400" b="1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還有哪些車輛特性也存在風險呢？</a:t>
            </a:r>
          </a:p>
        </p:txBody>
      </p:sp>
      <p:grpSp>
        <p:nvGrpSpPr>
          <p:cNvPr id="22" name="群組 21">
            <a:extLst>
              <a:ext uri="{FF2B5EF4-FFF2-40B4-BE49-F238E27FC236}">
                <a16:creationId xmlns:a16="http://schemas.microsoft.com/office/drawing/2014/main" id="{60384523-B62D-9CF5-3302-1BD95CEE0A8E}"/>
              </a:ext>
            </a:extLst>
          </p:cNvPr>
          <p:cNvGrpSpPr/>
          <p:nvPr/>
        </p:nvGrpSpPr>
        <p:grpSpPr>
          <a:xfrm>
            <a:off x="88900" y="2540000"/>
            <a:ext cx="12014200" cy="2832100"/>
            <a:chOff x="88900" y="2540000"/>
            <a:chExt cx="12014200" cy="2832100"/>
          </a:xfrm>
        </p:grpSpPr>
        <p:sp>
          <p:nvSpPr>
            <p:cNvPr id="11" name="手繪多邊形: 圖案 10">
              <a:extLst>
                <a:ext uri="{FF2B5EF4-FFF2-40B4-BE49-F238E27FC236}">
                  <a16:creationId xmlns:a16="http://schemas.microsoft.com/office/drawing/2014/main" id="{6B69BCBE-9146-83A6-EAF0-476ABD53F921}"/>
                </a:ext>
              </a:extLst>
            </p:cNvPr>
            <p:cNvSpPr/>
            <p:nvPr/>
          </p:nvSpPr>
          <p:spPr>
            <a:xfrm>
              <a:off x="88900" y="2540000"/>
              <a:ext cx="4914900" cy="2832100"/>
            </a:xfrm>
            <a:custGeom>
              <a:avLst/>
              <a:gdLst>
                <a:gd name="connsiteX0" fmla="*/ 0 w 4914900"/>
                <a:gd name="connsiteY0" fmla="*/ 0 h 2832100"/>
                <a:gd name="connsiteX1" fmla="*/ 25400 w 4914900"/>
                <a:gd name="connsiteY1" fmla="*/ 101600 h 2832100"/>
                <a:gd name="connsiteX2" fmla="*/ 38100 w 4914900"/>
                <a:gd name="connsiteY2" fmla="*/ 139700 h 2832100"/>
                <a:gd name="connsiteX3" fmla="*/ 76200 w 4914900"/>
                <a:gd name="connsiteY3" fmla="*/ 177800 h 2832100"/>
                <a:gd name="connsiteX4" fmla="*/ 114300 w 4914900"/>
                <a:gd name="connsiteY4" fmla="*/ 241300 h 2832100"/>
                <a:gd name="connsiteX5" fmla="*/ 152400 w 4914900"/>
                <a:gd name="connsiteY5" fmla="*/ 266700 h 2832100"/>
                <a:gd name="connsiteX6" fmla="*/ 241300 w 4914900"/>
                <a:gd name="connsiteY6" fmla="*/ 330200 h 2832100"/>
                <a:gd name="connsiteX7" fmla="*/ 279400 w 4914900"/>
                <a:gd name="connsiteY7" fmla="*/ 342900 h 2832100"/>
                <a:gd name="connsiteX8" fmla="*/ 304800 w 4914900"/>
                <a:gd name="connsiteY8" fmla="*/ 381000 h 2832100"/>
                <a:gd name="connsiteX9" fmla="*/ 279400 w 4914900"/>
                <a:gd name="connsiteY9" fmla="*/ 419100 h 2832100"/>
                <a:gd name="connsiteX10" fmla="*/ 266700 w 4914900"/>
                <a:gd name="connsiteY10" fmla="*/ 457200 h 2832100"/>
                <a:gd name="connsiteX11" fmla="*/ 241300 w 4914900"/>
                <a:gd name="connsiteY11" fmla="*/ 584200 h 2832100"/>
                <a:gd name="connsiteX12" fmla="*/ 241300 w 4914900"/>
                <a:gd name="connsiteY12" fmla="*/ 965200 h 2832100"/>
                <a:gd name="connsiteX13" fmla="*/ 266700 w 4914900"/>
                <a:gd name="connsiteY13" fmla="*/ 1028700 h 2832100"/>
                <a:gd name="connsiteX14" fmla="*/ 330200 w 4914900"/>
                <a:gd name="connsiteY14" fmla="*/ 1155700 h 2832100"/>
                <a:gd name="connsiteX15" fmla="*/ 419100 w 4914900"/>
                <a:gd name="connsiteY15" fmla="*/ 1219200 h 2832100"/>
                <a:gd name="connsiteX16" fmla="*/ 457200 w 4914900"/>
                <a:gd name="connsiteY16" fmla="*/ 1270000 h 2832100"/>
                <a:gd name="connsiteX17" fmla="*/ 469900 w 4914900"/>
                <a:gd name="connsiteY17" fmla="*/ 1371600 h 2832100"/>
                <a:gd name="connsiteX18" fmla="*/ 635000 w 4914900"/>
                <a:gd name="connsiteY18" fmla="*/ 1676400 h 2832100"/>
                <a:gd name="connsiteX19" fmla="*/ 698500 w 4914900"/>
                <a:gd name="connsiteY19" fmla="*/ 1752600 h 2832100"/>
                <a:gd name="connsiteX20" fmla="*/ 901700 w 4914900"/>
                <a:gd name="connsiteY20" fmla="*/ 1917700 h 2832100"/>
                <a:gd name="connsiteX21" fmla="*/ 1003300 w 4914900"/>
                <a:gd name="connsiteY21" fmla="*/ 1968500 h 2832100"/>
                <a:gd name="connsiteX22" fmla="*/ 1092200 w 4914900"/>
                <a:gd name="connsiteY22" fmla="*/ 2019300 h 2832100"/>
                <a:gd name="connsiteX23" fmla="*/ 1409700 w 4914900"/>
                <a:gd name="connsiteY23" fmla="*/ 2082800 h 2832100"/>
                <a:gd name="connsiteX24" fmla="*/ 1714500 w 4914900"/>
                <a:gd name="connsiteY24" fmla="*/ 2070100 h 2832100"/>
                <a:gd name="connsiteX25" fmla="*/ 1752600 w 4914900"/>
                <a:gd name="connsiteY25" fmla="*/ 2057400 h 2832100"/>
                <a:gd name="connsiteX26" fmla="*/ 1790700 w 4914900"/>
                <a:gd name="connsiteY26" fmla="*/ 2120900 h 2832100"/>
                <a:gd name="connsiteX27" fmla="*/ 1866900 w 4914900"/>
                <a:gd name="connsiteY27" fmla="*/ 2222500 h 2832100"/>
                <a:gd name="connsiteX28" fmla="*/ 2273300 w 4914900"/>
                <a:gd name="connsiteY28" fmla="*/ 2552700 h 2832100"/>
                <a:gd name="connsiteX29" fmla="*/ 2438400 w 4914900"/>
                <a:gd name="connsiteY29" fmla="*/ 2641600 h 2832100"/>
                <a:gd name="connsiteX30" fmla="*/ 2590800 w 4914900"/>
                <a:gd name="connsiteY30" fmla="*/ 2679700 h 2832100"/>
                <a:gd name="connsiteX31" fmla="*/ 3162300 w 4914900"/>
                <a:gd name="connsiteY31" fmla="*/ 2730500 h 2832100"/>
                <a:gd name="connsiteX32" fmla="*/ 3873500 w 4914900"/>
                <a:gd name="connsiteY32" fmla="*/ 2603500 h 2832100"/>
                <a:gd name="connsiteX33" fmla="*/ 3937000 w 4914900"/>
                <a:gd name="connsiteY33" fmla="*/ 2565400 h 2832100"/>
                <a:gd name="connsiteX34" fmla="*/ 4025900 w 4914900"/>
                <a:gd name="connsiteY34" fmla="*/ 2476500 h 2832100"/>
                <a:gd name="connsiteX35" fmla="*/ 4064000 w 4914900"/>
                <a:gd name="connsiteY35" fmla="*/ 2540000 h 2832100"/>
                <a:gd name="connsiteX36" fmla="*/ 4114800 w 4914900"/>
                <a:gd name="connsiteY36" fmla="*/ 2590800 h 2832100"/>
                <a:gd name="connsiteX37" fmla="*/ 4165600 w 4914900"/>
                <a:gd name="connsiteY37" fmla="*/ 2654300 h 2832100"/>
                <a:gd name="connsiteX38" fmla="*/ 4203700 w 4914900"/>
                <a:gd name="connsiteY38" fmla="*/ 2679700 h 2832100"/>
                <a:gd name="connsiteX39" fmla="*/ 4292600 w 4914900"/>
                <a:gd name="connsiteY39" fmla="*/ 2730500 h 2832100"/>
                <a:gd name="connsiteX40" fmla="*/ 4368800 w 4914900"/>
                <a:gd name="connsiteY40" fmla="*/ 2768600 h 2832100"/>
                <a:gd name="connsiteX41" fmla="*/ 4610100 w 4914900"/>
                <a:gd name="connsiteY41" fmla="*/ 2832100 h 2832100"/>
                <a:gd name="connsiteX42" fmla="*/ 4826000 w 4914900"/>
                <a:gd name="connsiteY42" fmla="*/ 2806700 h 2832100"/>
                <a:gd name="connsiteX43" fmla="*/ 4914900 w 4914900"/>
                <a:gd name="connsiteY43" fmla="*/ 2768600 h 2832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4914900" h="2832100">
                  <a:moveTo>
                    <a:pt x="0" y="0"/>
                  </a:moveTo>
                  <a:cubicBezTo>
                    <a:pt x="8467" y="33867"/>
                    <a:pt x="16215" y="67921"/>
                    <a:pt x="25400" y="101600"/>
                  </a:cubicBezTo>
                  <a:cubicBezTo>
                    <a:pt x="28922" y="114515"/>
                    <a:pt x="30674" y="128561"/>
                    <a:pt x="38100" y="139700"/>
                  </a:cubicBezTo>
                  <a:cubicBezTo>
                    <a:pt x="48063" y="154644"/>
                    <a:pt x="65424" y="163432"/>
                    <a:pt x="76200" y="177800"/>
                  </a:cubicBezTo>
                  <a:cubicBezTo>
                    <a:pt x="91011" y="197547"/>
                    <a:pt x="98236" y="222558"/>
                    <a:pt x="114300" y="241300"/>
                  </a:cubicBezTo>
                  <a:cubicBezTo>
                    <a:pt x="124233" y="252889"/>
                    <a:pt x="139980" y="257828"/>
                    <a:pt x="152400" y="266700"/>
                  </a:cubicBezTo>
                  <a:cubicBezTo>
                    <a:pt x="165823" y="276288"/>
                    <a:pt x="221347" y="320223"/>
                    <a:pt x="241300" y="330200"/>
                  </a:cubicBezTo>
                  <a:cubicBezTo>
                    <a:pt x="253274" y="336187"/>
                    <a:pt x="266700" y="338667"/>
                    <a:pt x="279400" y="342900"/>
                  </a:cubicBezTo>
                  <a:cubicBezTo>
                    <a:pt x="287867" y="355600"/>
                    <a:pt x="304800" y="365736"/>
                    <a:pt x="304800" y="381000"/>
                  </a:cubicBezTo>
                  <a:cubicBezTo>
                    <a:pt x="304800" y="396264"/>
                    <a:pt x="286226" y="405448"/>
                    <a:pt x="279400" y="419100"/>
                  </a:cubicBezTo>
                  <a:cubicBezTo>
                    <a:pt x="273413" y="431074"/>
                    <a:pt x="269710" y="444156"/>
                    <a:pt x="266700" y="457200"/>
                  </a:cubicBezTo>
                  <a:cubicBezTo>
                    <a:pt x="256992" y="499266"/>
                    <a:pt x="249767" y="541867"/>
                    <a:pt x="241300" y="584200"/>
                  </a:cubicBezTo>
                  <a:cubicBezTo>
                    <a:pt x="231769" y="736696"/>
                    <a:pt x="217745" y="816020"/>
                    <a:pt x="241300" y="965200"/>
                  </a:cubicBezTo>
                  <a:cubicBezTo>
                    <a:pt x="244856" y="987718"/>
                    <a:pt x="257059" y="1008042"/>
                    <a:pt x="266700" y="1028700"/>
                  </a:cubicBezTo>
                  <a:cubicBezTo>
                    <a:pt x="286715" y="1071590"/>
                    <a:pt x="290819" y="1129446"/>
                    <a:pt x="330200" y="1155700"/>
                  </a:cubicBezTo>
                  <a:cubicBezTo>
                    <a:pt x="351833" y="1170122"/>
                    <a:pt x="403347" y="1203447"/>
                    <a:pt x="419100" y="1219200"/>
                  </a:cubicBezTo>
                  <a:cubicBezTo>
                    <a:pt x="434067" y="1234167"/>
                    <a:pt x="444500" y="1253067"/>
                    <a:pt x="457200" y="1270000"/>
                  </a:cubicBezTo>
                  <a:cubicBezTo>
                    <a:pt x="461433" y="1303867"/>
                    <a:pt x="460093" y="1338909"/>
                    <a:pt x="469900" y="1371600"/>
                  </a:cubicBezTo>
                  <a:cubicBezTo>
                    <a:pt x="502079" y="1478865"/>
                    <a:pt x="563671" y="1590806"/>
                    <a:pt x="635000" y="1676400"/>
                  </a:cubicBezTo>
                  <a:cubicBezTo>
                    <a:pt x="656167" y="1701800"/>
                    <a:pt x="673982" y="1730417"/>
                    <a:pt x="698500" y="1752600"/>
                  </a:cubicBezTo>
                  <a:cubicBezTo>
                    <a:pt x="763216" y="1811152"/>
                    <a:pt x="823641" y="1878671"/>
                    <a:pt x="901700" y="1917700"/>
                  </a:cubicBezTo>
                  <a:cubicBezTo>
                    <a:pt x="935567" y="1934633"/>
                    <a:pt x="969891" y="1950682"/>
                    <a:pt x="1003300" y="1968500"/>
                  </a:cubicBezTo>
                  <a:cubicBezTo>
                    <a:pt x="1033415" y="1984561"/>
                    <a:pt x="1059986" y="2008025"/>
                    <a:pt x="1092200" y="2019300"/>
                  </a:cubicBezTo>
                  <a:cubicBezTo>
                    <a:pt x="1167473" y="2045646"/>
                    <a:pt x="1329255" y="2069392"/>
                    <a:pt x="1409700" y="2082800"/>
                  </a:cubicBezTo>
                  <a:cubicBezTo>
                    <a:pt x="1511300" y="2078567"/>
                    <a:pt x="1613090" y="2077612"/>
                    <a:pt x="1714500" y="2070100"/>
                  </a:cubicBezTo>
                  <a:cubicBezTo>
                    <a:pt x="1727850" y="2069111"/>
                    <a:pt x="1741461" y="2049974"/>
                    <a:pt x="1752600" y="2057400"/>
                  </a:cubicBezTo>
                  <a:cubicBezTo>
                    <a:pt x="1773139" y="2071092"/>
                    <a:pt x="1777617" y="2099968"/>
                    <a:pt x="1790700" y="2120900"/>
                  </a:cubicBezTo>
                  <a:cubicBezTo>
                    <a:pt x="1812164" y="2155243"/>
                    <a:pt x="1840257" y="2193808"/>
                    <a:pt x="1866900" y="2222500"/>
                  </a:cubicBezTo>
                  <a:cubicBezTo>
                    <a:pt x="1982625" y="2347127"/>
                    <a:pt x="2127050" y="2473950"/>
                    <a:pt x="2273300" y="2552700"/>
                  </a:cubicBezTo>
                  <a:cubicBezTo>
                    <a:pt x="2328333" y="2582333"/>
                    <a:pt x="2380366" y="2618386"/>
                    <a:pt x="2438400" y="2641600"/>
                  </a:cubicBezTo>
                  <a:cubicBezTo>
                    <a:pt x="2487018" y="2661047"/>
                    <a:pt x="2539233" y="2670600"/>
                    <a:pt x="2590800" y="2679700"/>
                  </a:cubicBezTo>
                  <a:cubicBezTo>
                    <a:pt x="2853384" y="2726038"/>
                    <a:pt x="2893852" y="2718828"/>
                    <a:pt x="3162300" y="2730500"/>
                  </a:cubicBezTo>
                  <a:cubicBezTo>
                    <a:pt x="3695376" y="2672557"/>
                    <a:pt x="3595022" y="2752022"/>
                    <a:pt x="3873500" y="2603500"/>
                  </a:cubicBezTo>
                  <a:cubicBezTo>
                    <a:pt x="3895280" y="2591884"/>
                    <a:pt x="3915833" y="2578100"/>
                    <a:pt x="3937000" y="2565400"/>
                  </a:cubicBezTo>
                  <a:cubicBezTo>
                    <a:pt x="3942729" y="2555852"/>
                    <a:pt x="3985320" y="2459109"/>
                    <a:pt x="4025900" y="2476500"/>
                  </a:cubicBezTo>
                  <a:cubicBezTo>
                    <a:pt x="4048589" y="2486224"/>
                    <a:pt x="4048845" y="2520515"/>
                    <a:pt x="4064000" y="2540000"/>
                  </a:cubicBezTo>
                  <a:cubicBezTo>
                    <a:pt x="4078702" y="2558903"/>
                    <a:pt x="4098890" y="2572902"/>
                    <a:pt x="4114800" y="2590800"/>
                  </a:cubicBezTo>
                  <a:cubicBezTo>
                    <a:pt x="4132809" y="2611060"/>
                    <a:pt x="4146433" y="2635133"/>
                    <a:pt x="4165600" y="2654300"/>
                  </a:cubicBezTo>
                  <a:cubicBezTo>
                    <a:pt x="4176393" y="2665093"/>
                    <a:pt x="4190612" y="2671847"/>
                    <a:pt x="4203700" y="2679700"/>
                  </a:cubicBezTo>
                  <a:cubicBezTo>
                    <a:pt x="4232966" y="2697260"/>
                    <a:pt x="4262549" y="2714319"/>
                    <a:pt x="4292600" y="2730500"/>
                  </a:cubicBezTo>
                  <a:cubicBezTo>
                    <a:pt x="4317604" y="2743964"/>
                    <a:pt x="4341753" y="2759945"/>
                    <a:pt x="4368800" y="2768600"/>
                  </a:cubicBezTo>
                  <a:cubicBezTo>
                    <a:pt x="4448015" y="2793949"/>
                    <a:pt x="4610100" y="2832100"/>
                    <a:pt x="4610100" y="2832100"/>
                  </a:cubicBezTo>
                  <a:cubicBezTo>
                    <a:pt x="4682067" y="2823633"/>
                    <a:pt x="4755060" y="2821479"/>
                    <a:pt x="4826000" y="2806700"/>
                  </a:cubicBezTo>
                  <a:cubicBezTo>
                    <a:pt x="4857562" y="2800124"/>
                    <a:pt x="4914900" y="2768600"/>
                    <a:pt x="4914900" y="2768600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endParaRPr>
            </a:p>
          </p:txBody>
        </p:sp>
        <p:sp>
          <p:nvSpPr>
            <p:cNvPr id="13" name="手繪多邊形: 圖案 12">
              <a:extLst>
                <a:ext uri="{FF2B5EF4-FFF2-40B4-BE49-F238E27FC236}">
                  <a16:creationId xmlns:a16="http://schemas.microsoft.com/office/drawing/2014/main" id="{DAE35FA5-8A3C-CA81-624B-4CEF019AEB2E}"/>
                </a:ext>
              </a:extLst>
            </p:cNvPr>
            <p:cNvSpPr/>
            <p:nvPr/>
          </p:nvSpPr>
          <p:spPr>
            <a:xfrm flipH="1">
              <a:off x="6997702" y="2540000"/>
              <a:ext cx="5105398" cy="2832100"/>
            </a:xfrm>
            <a:custGeom>
              <a:avLst/>
              <a:gdLst>
                <a:gd name="connsiteX0" fmla="*/ 0 w 4914900"/>
                <a:gd name="connsiteY0" fmla="*/ 0 h 2832100"/>
                <a:gd name="connsiteX1" fmla="*/ 25400 w 4914900"/>
                <a:gd name="connsiteY1" fmla="*/ 101600 h 2832100"/>
                <a:gd name="connsiteX2" fmla="*/ 38100 w 4914900"/>
                <a:gd name="connsiteY2" fmla="*/ 139700 h 2832100"/>
                <a:gd name="connsiteX3" fmla="*/ 76200 w 4914900"/>
                <a:gd name="connsiteY3" fmla="*/ 177800 h 2832100"/>
                <a:gd name="connsiteX4" fmla="*/ 114300 w 4914900"/>
                <a:gd name="connsiteY4" fmla="*/ 241300 h 2832100"/>
                <a:gd name="connsiteX5" fmla="*/ 152400 w 4914900"/>
                <a:gd name="connsiteY5" fmla="*/ 266700 h 2832100"/>
                <a:gd name="connsiteX6" fmla="*/ 241300 w 4914900"/>
                <a:gd name="connsiteY6" fmla="*/ 330200 h 2832100"/>
                <a:gd name="connsiteX7" fmla="*/ 279400 w 4914900"/>
                <a:gd name="connsiteY7" fmla="*/ 342900 h 2832100"/>
                <a:gd name="connsiteX8" fmla="*/ 304800 w 4914900"/>
                <a:gd name="connsiteY8" fmla="*/ 381000 h 2832100"/>
                <a:gd name="connsiteX9" fmla="*/ 279400 w 4914900"/>
                <a:gd name="connsiteY9" fmla="*/ 419100 h 2832100"/>
                <a:gd name="connsiteX10" fmla="*/ 266700 w 4914900"/>
                <a:gd name="connsiteY10" fmla="*/ 457200 h 2832100"/>
                <a:gd name="connsiteX11" fmla="*/ 241300 w 4914900"/>
                <a:gd name="connsiteY11" fmla="*/ 584200 h 2832100"/>
                <a:gd name="connsiteX12" fmla="*/ 241300 w 4914900"/>
                <a:gd name="connsiteY12" fmla="*/ 965200 h 2832100"/>
                <a:gd name="connsiteX13" fmla="*/ 266700 w 4914900"/>
                <a:gd name="connsiteY13" fmla="*/ 1028700 h 2832100"/>
                <a:gd name="connsiteX14" fmla="*/ 330200 w 4914900"/>
                <a:gd name="connsiteY14" fmla="*/ 1155700 h 2832100"/>
                <a:gd name="connsiteX15" fmla="*/ 419100 w 4914900"/>
                <a:gd name="connsiteY15" fmla="*/ 1219200 h 2832100"/>
                <a:gd name="connsiteX16" fmla="*/ 457200 w 4914900"/>
                <a:gd name="connsiteY16" fmla="*/ 1270000 h 2832100"/>
                <a:gd name="connsiteX17" fmla="*/ 469900 w 4914900"/>
                <a:gd name="connsiteY17" fmla="*/ 1371600 h 2832100"/>
                <a:gd name="connsiteX18" fmla="*/ 635000 w 4914900"/>
                <a:gd name="connsiteY18" fmla="*/ 1676400 h 2832100"/>
                <a:gd name="connsiteX19" fmla="*/ 698500 w 4914900"/>
                <a:gd name="connsiteY19" fmla="*/ 1752600 h 2832100"/>
                <a:gd name="connsiteX20" fmla="*/ 901700 w 4914900"/>
                <a:gd name="connsiteY20" fmla="*/ 1917700 h 2832100"/>
                <a:gd name="connsiteX21" fmla="*/ 1003300 w 4914900"/>
                <a:gd name="connsiteY21" fmla="*/ 1968500 h 2832100"/>
                <a:gd name="connsiteX22" fmla="*/ 1092200 w 4914900"/>
                <a:gd name="connsiteY22" fmla="*/ 2019300 h 2832100"/>
                <a:gd name="connsiteX23" fmla="*/ 1409700 w 4914900"/>
                <a:gd name="connsiteY23" fmla="*/ 2082800 h 2832100"/>
                <a:gd name="connsiteX24" fmla="*/ 1714500 w 4914900"/>
                <a:gd name="connsiteY24" fmla="*/ 2070100 h 2832100"/>
                <a:gd name="connsiteX25" fmla="*/ 1752600 w 4914900"/>
                <a:gd name="connsiteY25" fmla="*/ 2057400 h 2832100"/>
                <a:gd name="connsiteX26" fmla="*/ 1790700 w 4914900"/>
                <a:gd name="connsiteY26" fmla="*/ 2120900 h 2832100"/>
                <a:gd name="connsiteX27" fmla="*/ 1866900 w 4914900"/>
                <a:gd name="connsiteY27" fmla="*/ 2222500 h 2832100"/>
                <a:gd name="connsiteX28" fmla="*/ 2273300 w 4914900"/>
                <a:gd name="connsiteY28" fmla="*/ 2552700 h 2832100"/>
                <a:gd name="connsiteX29" fmla="*/ 2438400 w 4914900"/>
                <a:gd name="connsiteY29" fmla="*/ 2641600 h 2832100"/>
                <a:gd name="connsiteX30" fmla="*/ 2590800 w 4914900"/>
                <a:gd name="connsiteY30" fmla="*/ 2679700 h 2832100"/>
                <a:gd name="connsiteX31" fmla="*/ 3162300 w 4914900"/>
                <a:gd name="connsiteY31" fmla="*/ 2730500 h 2832100"/>
                <a:gd name="connsiteX32" fmla="*/ 3873500 w 4914900"/>
                <a:gd name="connsiteY32" fmla="*/ 2603500 h 2832100"/>
                <a:gd name="connsiteX33" fmla="*/ 3937000 w 4914900"/>
                <a:gd name="connsiteY33" fmla="*/ 2565400 h 2832100"/>
                <a:gd name="connsiteX34" fmla="*/ 4025900 w 4914900"/>
                <a:gd name="connsiteY34" fmla="*/ 2476500 h 2832100"/>
                <a:gd name="connsiteX35" fmla="*/ 4064000 w 4914900"/>
                <a:gd name="connsiteY35" fmla="*/ 2540000 h 2832100"/>
                <a:gd name="connsiteX36" fmla="*/ 4114800 w 4914900"/>
                <a:gd name="connsiteY36" fmla="*/ 2590800 h 2832100"/>
                <a:gd name="connsiteX37" fmla="*/ 4165600 w 4914900"/>
                <a:gd name="connsiteY37" fmla="*/ 2654300 h 2832100"/>
                <a:gd name="connsiteX38" fmla="*/ 4203700 w 4914900"/>
                <a:gd name="connsiteY38" fmla="*/ 2679700 h 2832100"/>
                <a:gd name="connsiteX39" fmla="*/ 4292600 w 4914900"/>
                <a:gd name="connsiteY39" fmla="*/ 2730500 h 2832100"/>
                <a:gd name="connsiteX40" fmla="*/ 4368800 w 4914900"/>
                <a:gd name="connsiteY40" fmla="*/ 2768600 h 2832100"/>
                <a:gd name="connsiteX41" fmla="*/ 4610100 w 4914900"/>
                <a:gd name="connsiteY41" fmla="*/ 2832100 h 2832100"/>
                <a:gd name="connsiteX42" fmla="*/ 4826000 w 4914900"/>
                <a:gd name="connsiteY42" fmla="*/ 2806700 h 2832100"/>
                <a:gd name="connsiteX43" fmla="*/ 4914900 w 4914900"/>
                <a:gd name="connsiteY43" fmla="*/ 2768600 h 2832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4914900" h="2832100">
                  <a:moveTo>
                    <a:pt x="0" y="0"/>
                  </a:moveTo>
                  <a:cubicBezTo>
                    <a:pt x="8467" y="33867"/>
                    <a:pt x="16215" y="67921"/>
                    <a:pt x="25400" y="101600"/>
                  </a:cubicBezTo>
                  <a:cubicBezTo>
                    <a:pt x="28922" y="114515"/>
                    <a:pt x="30674" y="128561"/>
                    <a:pt x="38100" y="139700"/>
                  </a:cubicBezTo>
                  <a:cubicBezTo>
                    <a:pt x="48063" y="154644"/>
                    <a:pt x="65424" y="163432"/>
                    <a:pt x="76200" y="177800"/>
                  </a:cubicBezTo>
                  <a:cubicBezTo>
                    <a:pt x="91011" y="197547"/>
                    <a:pt x="98236" y="222558"/>
                    <a:pt x="114300" y="241300"/>
                  </a:cubicBezTo>
                  <a:cubicBezTo>
                    <a:pt x="124233" y="252889"/>
                    <a:pt x="139980" y="257828"/>
                    <a:pt x="152400" y="266700"/>
                  </a:cubicBezTo>
                  <a:cubicBezTo>
                    <a:pt x="165823" y="276288"/>
                    <a:pt x="221347" y="320223"/>
                    <a:pt x="241300" y="330200"/>
                  </a:cubicBezTo>
                  <a:cubicBezTo>
                    <a:pt x="253274" y="336187"/>
                    <a:pt x="266700" y="338667"/>
                    <a:pt x="279400" y="342900"/>
                  </a:cubicBezTo>
                  <a:cubicBezTo>
                    <a:pt x="287867" y="355600"/>
                    <a:pt x="304800" y="365736"/>
                    <a:pt x="304800" y="381000"/>
                  </a:cubicBezTo>
                  <a:cubicBezTo>
                    <a:pt x="304800" y="396264"/>
                    <a:pt x="286226" y="405448"/>
                    <a:pt x="279400" y="419100"/>
                  </a:cubicBezTo>
                  <a:cubicBezTo>
                    <a:pt x="273413" y="431074"/>
                    <a:pt x="269710" y="444156"/>
                    <a:pt x="266700" y="457200"/>
                  </a:cubicBezTo>
                  <a:cubicBezTo>
                    <a:pt x="256992" y="499266"/>
                    <a:pt x="249767" y="541867"/>
                    <a:pt x="241300" y="584200"/>
                  </a:cubicBezTo>
                  <a:cubicBezTo>
                    <a:pt x="231769" y="736696"/>
                    <a:pt x="217745" y="816020"/>
                    <a:pt x="241300" y="965200"/>
                  </a:cubicBezTo>
                  <a:cubicBezTo>
                    <a:pt x="244856" y="987718"/>
                    <a:pt x="257059" y="1008042"/>
                    <a:pt x="266700" y="1028700"/>
                  </a:cubicBezTo>
                  <a:cubicBezTo>
                    <a:pt x="286715" y="1071590"/>
                    <a:pt x="290819" y="1129446"/>
                    <a:pt x="330200" y="1155700"/>
                  </a:cubicBezTo>
                  <a:cubicBezTo>
                    <a:pt x="351833" y="1170122"/>
                    <a:pt x="403347" y="1203447"/>
                    <a:pt x="419100" y="1219200"/>
                  </a:cubicBezTo>
                  <a:cubicBezTo>
                    <a:pt x="434067" y="1234167"/>
                    <a:pt x="444500" y="1253067"/>
                    <a:pt x="457200" y="1270000"/>
                  </a:cubicBezTo>
                  <a:cubicBezTo>
                    <a:pt x="461433" y="1303867"/>
                    <a:pt x="460093" y="1338909"/>
                    <a:pt x="469900" y="1371600"/>
                  </a:cubicBezTo>
                  <a:cubicBezTo>
                    <a:pt x="502079" y="1478865"/>
                    <a:pt x="563671" y="1590806"/>
                    <a:pt x="635000" y="1676400"/>
                  </a:cubicBezTo>
                  <a:cubicBezTo>
                    <a:pt x="656167" y="1701800"/>
                    <a:pt x="673982" y="1730417"/>
                    <a:pt x="698500" y="1752600"/>
                  </a:cubicBezTo>
                  <a:cubicBezTo>
                    <a:pt x="763216" y="1811152"/>
                    <a:pt x="823641" y="1878671"/>
                    <a:pt x="901700" y="1917700"/>
                  </a:cubicBezTo>
                  <a:cubicBezTo>
                    <a:pt x="935567" y="1934633"/>
                    <a:pt x="969891" y="1950682"/>
                    <a:pt x="1003300" y="1968500"/>
                  </a:cubicBezTo>
                  <a:cubicBezTo>
                    <a:pt x="1033415" y="1984561"/>
                    <a:pt x="1059986" y="2008025"/>
                    <a:pt x="1092200" y="2019300"/>
                  </a:cubicBezTo>
                  <a:cubicBezTo>
                    <a:pt x="1167473" y="2045646"/>
                    <a:pt x="1329255" y="2069392"/>
                    <a:pt x="1409700" y="2082800"/>
                  </a:cubicBezTo>
                  <a:cubicBezTo>
                    <a:pt x="1511300" y="2078567"/>
                    <a:pt x="1613090" y="2077612"/>
                    <a:pt x="1714500" y="2070100"/>
                  </a:cubicBezTo>
                  <a:cubicBezTo>
                    <a:pt x="1727850" y="2069111"/>
                    <a:pt x="1741461" y="2049974"/>
                    <a:pt x="1752600" y="2057400"/>
                  </a:cubicBezTo>
                  <a:cubicBezTo>
                    <a:pt x="1773139" y="2071092"/>
                    <a:pt x="1777617" y="2099968"/>
                    <a:pt x="1790700" y="2120900"/>
                  </a:cubicBezTo>
                  <a:cubicBezTo>
                    <a:pt x="1812164" y="2155243"/>
                    <a:pt x="1840257" y="2193808"/>
                    <a:pt x="1866900" y="2222500"/>
                  </a:cubicBezTo>
                  <a:cubicBezTo>
                    <a:pt x="1982625" y="2347127"/>
                    <a:pt x="2127050" y="2473950"/>
                    <a:pt x="2273300" y="2552700"/>
                  </a:cubicBezTo>
                  <a:cubicBezTo>
                    <a:pt x="2328333" y="2582333"/>
                    <a:pt x="2380366" y="2618386"/>
                    <a:pt x="2438400" y="2641600"/>
                  </a:cubicBezTo>
                  <a:cubicBezTo>
                    <a:pt x="2487018" y="2661047"/>
                    <a:pt x="2539233" y="2670600"/>
                    <a:pt x="2590800" y="2679700"/>
                  </a:cubicBezTo>
                  <a:cubicBezTo>
                    <a:pt x="2853384" y="2726038"/>
                    <a:pt x="2893852" y="2718828"/>
                    <a:pt x="3162300" y="2730500"/>
                  </a:cubicBezTo>
                  <a:cubicBezTo>
                    <a:pt x="3695376" y="2672557"/>
                    <a:pt x="3595022" y="2752022"/>
                    <a:pt x="3873500" y="2603500"/>
                  </a:cubicBezTo>
                  <a:cubicBezTo>
                    <a:pt x="3895280" y="2591884"/>
                    <a:pt x="3915833" y="2578100"/>
                    <a:pt x="3937000" y="2565400"/>
                  </a:cubicBezTo>
                  <a:cubicBezTo>
                    <a:pt x="3942729" y="2555852"/>
                    <a:pt x="3985320" y="2459109"/>
                    <a:pt x="4025900" y="2476500"/>
                  </a:cubicBezTo>
                  <a:cubicBezTo>
                    <a:pt x="4048589" y="2486224"/>
                    <a:pt x="4048845" y="2520515"/>
                    <a:pt x="4064000" y="2540000"/>
                  </a:cubicBezTo>
                  <a:cubicBezTo>
                    <a:pt x="4078702" y="2558903"/>
                    <a:pt x="4098890" y="2572902"/>
                    <a:pt x="4114800" y="2590800"/>
                  </a:cubicBezTo>
                  <a:cubicBezTo>
                    <a:pt x="4132809" y="2611060"/>
                    <a:pt x="4146433" y="2635133"/>
                    <a:pt x="4165600" y="2654300"/>
                  </a:cubicBezTo>
                  <a:cubicBezTo>
                    <a:pt x="4176393" y="2665093"/>
                    <a:pt x="4190612" y="2671847"/>
                    <a:pt x="4203700" y="2679700"/>
                  </a:cubicBezTo>
                  <a:cubicBezTo>
                    <a:pt x="4232966" y="2697260"/>
                    <a:pt x="4262549" y="2714319"/>
                    <a:pt x="4292600" y="2730500"/>
                  </a:cubicBezTo>
                  <a:cubicBezTo>
                    <a:pt x="4317604" y="2743964"/>
                    <a:pt x="4341753" y="2759945"/>
                    <a:pt x="4368800" y="2768600"/>
                  </a:cubicBezTo>
                  <a:cubicBezTo>
                    <a:pt x="4448015" y="2793949"/>
                    <a:pt x="4610100" y="2832100"/>
                    <a:pt x="4610100" y="2832100"/>
                  </a:cubicBezTo>
                  <a:cubicBezTo>
                    <a:pt x="4682067" y="2823633"/>
                    <a:pt x="4755060" y="2821479"/>
                    <a:pt x="4826000" y="2806700"/>
                  </a:cubicBezTo>
                  <a:cubicBezTo>
                    <a:pt x="4857562" y="2800124"/>
                    <a:pt x="4914900" y="2768600"/>
                    <a:pt x="4914900" y="2768600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endParaRPr>
            </a:p>
          </p:txBody>
        </p:sp>
      </p:grpSp>
      <p:pic>
        <p:nvPicPr>
          <p:cNvPr id="10" name="圖片 9">
            <a:extLst>
              <a:ext uri="{FF2B5EF4-FFF2-40B4-BE49-F238E27FC236}">
                <a16:creationId xmlns:a16="http://schemas.microsoft.com/office/drawing/2014/main" id="{72FAC7C6-7EBF-025F-D933-6FD57EC1B2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8374" y="4376321"/>
            <a:ext cx="2542252" cy="2603218"/>
          </a:xfrm>
          <a:prstGeom prst="rect">
            <a:avLst/>
          </a:prstGeom>
        </p:spPr>
      </p:pic>
      <p:sp>
        <p:nvSpPr>
          <p:cNvPr id="2" name="文字方塊 1">
            <a:extLst>
              <a:ext uri="{FF2B5EF4-FFF2-40B4-BE49-F238E27FC236}">
                <a16:creationId xmlns:a16="http://schemas.microsoft.com/office/drawing/2014/main" id="{0CF712CF-4FCE-264C-9558-CA8F7D5CAB43}"/>
              </a:ext>
            </a:extLst>
          </p:cNvPr>
          <p:cNvSpPr txBox="1"/>
          <p:nvPr/>
        </p:nvSpPr>
        <p:spPr>
          <a:xfrm>
            <a:off x="8661401" y="132287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引起動機│活動一：交通危險情境探討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1D926D2F-6490-70B2-55BA-FACEA2BCFE0A}"/>
              </a:ext>
            </a:extLst>
          </p:cNvPr>
          <p:cNvSpPr/>
          <p:nvPr/>
        </p:nvSpPr>
        <p:spPr>
          <a:xfrm>
            <a:off x="4283242" y="2433025"/>
            <a:ext cx="2997384" cy="1323439"/>
          </a:xfrm>
          <a:prstGeom prst="rect">
            <a:avLst/>
          </a:prstGeom>
          <a:ln w="12700">
            <a:noFill/>
            <a:prstDash val="lgDash"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8000" b="1" dirty="0">
                <a:solidFill>
                  <a:prstClr val="black"/>
                </a:solidFill>
                <a:effectLst>
                  <a:glow rad="101600">
                    <a:srgbClr val="E8F664">
                      <a:alpha val="60000"/>
                    </a:srgbClr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煞車</a:t>
            </a:r>
            <a:endParaRPr kumimoji="0" lang="zh-TW" altLang="en-US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glow rad="101600">
                  <a:srgbClr val="E8F664">
                    <a:alpha val="60000"/>
                  </a:srgbClr>
                </a:glow>
              </a:effectLst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20618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wdDnDiag">
          <a:fgClr>
            <a:srgbClr val="E6DDF4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: 圓角 10">
            <a:extLst>
              <a:ext uri="{FF2B5EF4-FFF2-40B4-BE49-F238E27FC236}">
                <a16:creationId xmlns:a16="http://schemas.microsoft.com/office/drawing/2014/main" id="{8521A131-90BD-A683-F0D7-5483522C8011}"/>
              </a:ext>
            </a:extLst>
          </p:cNvPr>
          <p:cNvSpPr/>
          <p:nvPr/>
        </p:nvSpPr>
        <p:spPr>
          <a:xfrm>
            <a:off x="850900" y="1016000"/>
            <a:ext cx="10414000" cy="499110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pic>
        <p:nvPicPr>
          <p:cNvPr id="12" name="圖片 11">
            <a:extLst>
              <a:ext uri="{FF2B5EF4-FFF2-40B4-BE49-F238E27FC236}">
                <a16:creationId xmlns:a16="http://schemas.microsoft.com/office/drawing/2014/main" id="{2803663F-EDB6-D921-2475-2FCA4FF2E0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88743" y="3337499"/>
            <a:ext cx="3590855" cy="3627434"/>
          </a:xfrm>
          <a:prstGeom prst="rect">
            <a:avLst/>
          </a:prstGeom>
        </p:spPr>
      </p:pic>
      <p:sp>
        <p:nvSpPr>
          <p:cNvPr id="22" name="文字方塊 21">
            <a:extLst>
              <a:ext uri="{FF2B5EF4-FFF2-40B4-BE49-F238E27FC236}">
                <a16:creationId xmlns:a16="http://schemas.microsoft.com/office/drawing/2014/main" id="{03883596-8DF4-239E-1564-ACAEC0E20BC2}"/>
              </a:ext>
            </a:extLst>
          </p:cNvPr>
          <p:cNvSpPr txBox="1"/>
          <p:nvPr/>
        </p:nvSpPr>
        <p:spPr>
          <a:xfrm>
            <a:off x="894949" y="1444169"/>
            <a:ext cx="1040210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40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想一想，駕駛人是怎麼做出煞車的動作呢？</a:t>
            </a: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14" name="文字方塊 13">
            <a:extLst>
              <a:ext uri="{FF2B5EF4-FFF2-40B4-BE49-F238E27FC236}">
                <a16:creationId xmlns:a16="http://schemas.microsoft.com/office/drawing/2014/main" id="{ACC59233-E3F1-4BB2-A819-FAFC9268CF15}"/>
              </a:ext>
            </a:extLst>
          </p:cNvPr>
          <p:cNvSpPr txBox="1"/>
          <p:nvPr/>
        </p:nvSpPr>
        <p:spPr>
          <a:xfrm>
            <a:off x="1642310" y="2637180"/>
            <a:ext cx="8831179" cy="15836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6000"/>
              </a:lnSpc>
            </a:pPr>
            <a:r>
              <a:rPr lang="zh-TW" altLang="en-US" sz="4400" b="1" dirty="0">
                <a:solidFill>
                  <a:schemeClr val="tx1"/>
                </a:solidFill>
                <a:effectLst>
                  <a:glow rad="101600">
                    <a:srgbClr val="E8F664">
                      <a:alpha val="60000"/>
                    </a:srgbClr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人從「看見訊息」到「做出決策」，</a:t>
            </a:r>
            <a:endParaRPr lang="en-US" altLang="zh-TW" sz="4400" b="1" dirty="0">
              <a:solidFill>
                <a:schemeClr val="tx1"/>
              </a:solidFill>
              <a:effectLst>
                <a:glow rad="101600">
                  <a:srgbClr val="E8F664">
                    <a:alpha val="60000"/>
                  </a:srgbClr>
                </a:glo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>
              <a:lnSpc>
                <a:spcPts val="6000"/>
              </a:lnSpc>
            </a:pPr>
            <a:r>
              <a:rPr lang="zh-TW" altLang="en-US" sz="4400" b="1" dirty="0">
                <a:solidFill>
                  <a:schemeClr val="tx1"/>
                </a:solidFill>
                <a:effectLst>
                  <a:glow rad="101600">
                    <a:srgbClr val="E8F664">
                      <a:alpha val="60000"/>
                    </a:srgbClr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是複雜且精密的過程！</a:t>
            </a:r>
            <a:endParaRPr lang="zh-TW" altLang="en-US" sz="4400" b="1" dirty="0">
              <a:effectLst>
                <a:glow rad="101600">
                  <a:srgbClr val="E8F664">
                    <a:alpha val="60000"/>
                  </a:srgbClr>
                </a:glow>
              </a:effectLst>
            </a:endParaRPr>
          </a:p>
        </p:txBody>
      </p:sp>
      <p:sp>
        <p:nvSpPr>
          <p:cNvPr id="16" name="文字方塊 15">
            <a:extLst>
              <a:ext uri="{FF2B5EF4-FFF2-40B4-BE49-F238E27FC236}">
                <a16:creationId xmlns:a16="http://schemas.microsoft.com/office/drawing/2014/main" id="{CB23ECCF-5894-FA65-A834-53C17F075E66}"/>
              </a:ext>
            </a:extLst>
          </p:cNvPr>
          <p:cNvSpPr txBox="1"/>
          <p:nvPr/>
        </p:nvSpPr>
        <p:spPr>
          <a:xfrm>
            <a:off x="8661401" y="132287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lang="zh-TW" altLang="en-US" sz="12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發展活動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│活動二：反應時間小遊戲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71521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2000536" y="3430015"/>
            <a:ext cx="1847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pSp>
        <p:nvGrpSpPr>
          <p:cNvPr id="5" name="群組 4">
            <a:extLst>
              <a:ext uri="{FF2B5EF4-FFF2-40B4-BE49-F238E27FC236}">
                <a16:creationId xmlns:a16="http://schemas.microsoft.com/office/drawing/2014/main" id="{A6BFE073-B276-5574-1919-15A4373B6919}"/>
              </a:ext>
            </a:extLst>
          </p:cNvPr>
          <p:cNvGrpSpPr/>
          <p:nvPr/>
        </p:nvGrpSpPr>
        <p:grpSpPr>
          <a:xfrm>
            <a:off x="3371226" y="513517"/>
            <a:ext cx="5387764" cy="1083725"/>
            <a:chOff x="2252289" y="513517"/>
            <a:chExt cx="5387764" cy="1083725"/>
          </a:xfrm>
        </p:grpSpPr>
        <p:sp>
          <p:nvSpPr>
            <p:cNvPr id="34" name="Freeform 11">
              <a:extLst>
                <a:ext uri="{FF2B5EF4-FFF2-40B4-BE49-F238E27FC236}">
                  <a16:creationId xmlns:a16="http://schemas.microsoft.com/office/drawing/2014/main" id="{DB64D22E-AAA0-2753-D2C1-D327D9A0F9EB}"/>
                </a:ext>
              </a:extLst>
            </p:cNvPr>
            <p:cNvSpPr/>
            <p:nvPr/>
          </p:nvSpPr>
          <p:spPr>
            <a:xfrm>
              <a:off x="2452236" y="637694"/>
              <a:ext cx="5187817" cy="959548"/>
            </a:xfrm>
            <a:custGeom>
              <a:avLst/>
              <a:gdLst/>
              <a:ahLst/>
              <a:cxnLst/>
              <a:rect l="l" t="t" r="r" b="b"/>
              <a:pathLst>
                <a:path w="1045796" h="213235">
                  <a:moveTo>
                    <a:pt x="0" y="0"/>
                  </a:moveTo>
                  <a:lnTo>
                    <a:pt x="1045796" y="0"/>
                  </a:lnTo>
                  <a:lnTo>
                    <a:pt x="1045796" y="213235"/>
                  </a:lnTo>
                  <a:lnTo>
                    <a:pt x="0" y="213235"/>
                  </a:lnTo>
                  <a:close/>
                </a:path>
              </a:pathLst>
            </a:custGeom>
            <a:solidFill>
              <a:srgbClr val="E8F664"/>
            </a:solidFill>
            <a:ln w="38100" cap="sq">
              <a:solidFill>
                <a:srgbClr val="191919"/>
              </a:solidFill>
              <a:prstDash val="solid"/>
              <a:miter/>
            </a:ln>
          </p:spPr>
        </p:sp>
        <p:sp>
          <p:nvSpPr>
            <p:cNvPr id="32" name="Freeform 14">
              <a:extLst>
                <a:ext uri="{FF2B5EF4-FFF2-40B4-BE49-F238E27FC236}">
                  <a16:creationId xmlns:a16="http://schemas.microsoft.com/office/drawing/2014/main" id="{52D4B7CC-3B31-5AF7-68D5-CD63E515BD50}"/>
                </a:ext>
              </a:extLst>
            </p:cNvPr>
            <p:cNvSpPr/>
            <p:nvPr/>
          </p:nvSpPr>
          <p:spPr>
            <a:xfrm>
              <a:off x="2252289" y="513517"/>
              <a:ext cx="5254722" cy="959548"/>
            </a:xfrm>
            <a:custGeom>
              <a:avLst/>
              <a:gdLst/>
              <a:ahLst/>
              <a:cxnLst/>
              <a:rect l="l" t="t" r="r" b="b"/>
              <a:pathLst>
                <a:path w="1045796" h="213235">
                  <a:moveTo>
                    <a:pt x="0" y="0"/>
                  </a:moveTo>
                  <a:lnTo>
                    <a:pt x="1045796" y="0"/>
                  </a:lnTo>
                  <a:lnTo>
                    <a:pt x="1045796" y="213235"/>
                  </a:lnTo>
                  <a:lnTo>
                    <a:pt x="0" y="213235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191919"/>
              </a:solidFill>
              <a:prstDash val="solid"/>
              <a:miter/>
            </a:ln>
          </p:spPr>
        </p:sp>
        <p:sp>
          <p:nvSpPr>
            <p:cNvPr id="36" name="文字方塊 35">
              <a:extLst>
                <a:ext uri="{FF2B5EF4-FFF2-40B4-BE49-F238E27FC236}">
                  <a16:creationId xmlns:a16="http://schemas.microsoft.com/office/drawing/2014/main" id="{4A82AED4-A073-E6B5-AB56-6FBB056ED716}"/>
                </a:ext>
              </a:extLst>
            </p:cNvPr>
            <p:cNvSpPr txBox="1"/>
            <p:nvPr/>
          </p:nvSpPr>
          <p:spPr>
            <a:xfrm>
              <a:off x="2252290" y="637694"/>
              <a:ext cx="4978689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defRPr/>
              </a:pPr>
              <a:r>
                <a:rPr kumimoji="0" lang="zh-TW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「反應時間」</a:t>
              </a:r>
              <a:r>
                <a:rPr lang="zh-TW" altLang="en-US" sz="4000" b="1" dirty="0">
                  <a:solidFill>
                    <a:prstClr val="black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小遊戲</a:t>
              </a:r>
              <a:endPara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</p:grpSp>
      <p:sp>
        <p:nvSpPr>
          <p:cNvPr id="16" name="矩形 15">
            <a:extLst>
              <a:ext uri="{FF2B5EF4-FFF2-40B4-BE49-F238E27FC236}">
                <a16:creationId xmlns:a16="http://schemas.microsoft.com/office/drawing/2014/main" id="{A42115CE-B9D5-7AFC-DA48-8F17673D5FC8}"/>
              </a:ext>
            </a:extLst>
          </p:cNvPr>
          <p:cNvSpPr/>
          <p:nvPr/>
        </p:nvSpPr>
        <p:spPr>
          <a:xfrm>
            <a:off x="902758" y="2762091"/>
            <a:ext cx="1077990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邀請兩位同學挑戰。</a:t>
            </a: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zh-TW" altLang="en-US" sz="32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看到字卡後，最快且正確回答出「文字顯示的顏色」者，即得一分，分數最高者獲勝。</a:t>
            </a: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19" name="文字方塊 18">
            <a:extLst>
              <a:ext uri="{FF2B5EF4-FFF2-40B4-BE49-F238E27FC236}">
                <a16:creationId xmlns:a16="http://schemas.microsoft.com/office/drawing/2014/main" id="{E2F839D4-702D-CDC3-CAB0-60B4FCEACB94}"/>
              </a:ext>
            </a:extLst>
          </p:cNvPr>
          <p:cNvSpPr txBox="1"/>
          <p:nvPr/>
        </p:nvSpPr>
        <p:spPr>
          <a:xfrm>
            <a:off x="8661401" y="132287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lang="zh-TW" altLang="en-US" sz="12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發展活動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│活動二：反應時間小遊戲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7" name="矩形: 圓角 6">
            <a:extLst>
              <a:ext uri="{FF2B5EF4-FFF2-40B4-BE49-F238E27FC236}">
                <a16:creationId xmlns:a16="http://schemas.microsoft.com/office/drawing/2014/main" id="{C621FF27-6D26-B84F-BE6D-3DAE88F70465}"/>
              </a:ext>
            </a:extLst>
          </p:cNvPr>
          <p:cNvSpPr/>
          <p:nvPr/>
        </p:nvSpPr>
        <p:spPr>
          <a:xfrm>
            <a:off x="801896" y="1862159"/>
            <a:ext cx="2119104" cy="707886"/>
          </a:xfrm>
          <a:prstGeom prst="roundRect">
            <a:avLst/>
          </a:prstGeom>
          <a:solidFill>
            <a:srgbClr val="E8F664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遊戲方式</a:t>
            </a:r>
          </a:p>
        </p:txBody>
      </p:sp>
      <p:grpSp>
        <p:nvGrpSpPr>
          <p:cNvPr id="15" name="群組 14">
            <a:extLst>
              <a:ext uri="{FF2B5EF4-FFF2-40B4-BE49-F238E27FC236}">
                <a16:creationId xmlns:a16="http://schemas.microsoft.com/office/drawing/2014/main" id="{9B6C3639-CD72-80C5-D4DF-8AF2DAFA0B7E}"/>
              </a:ext>
            </a:extLst>
          </p:cNvPr>
          <p:cNvGrpSpPr/>
          <p:nvPr/>
        </p:nvGrpSpPr>
        <p:grpSpPr>
          <a:xfrm>
            <a:off x="2247809" y="4479992"/>
            <a:ext cx="8918277" cy="1405167"/>
            <a:chOff x="1513101" y="4666028"/>
            <a:chExt cx="8918277" cy="1405167"/>
          </a:xfrm>
        </p:grpSpPr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84AE305D-98C1-DE36-354F-B40487F134B8}"/>
                </a:ext>
              </a:extLst>
            </p:cNvPr>
            <p:cNvSpPr/>
            <p:nvPr/>
          </p:nvSpPr>
          <p:spPr>
            <a:xfrm>
              <a:off x="1513101" y="4682714"/>
              <a:ext cx="1344331" cy="1388481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6000" b="1" dirty="0">
                  <a:solidFill>
                    <a:srgbClr val="C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藍</a:t>
              </a:r>
            </a:p>
          </p:txBody>
        </p:sp>
        <p:sp>
          <p:nvSpPr>
            <p:cNvPr id="12" name="箭號: 向右 11">
              <a:extLst>
                <a:ext uri="{FF2B5EF4-FFF2-40B4-BE49-F238E27FC236}">
                  <a16:creationId xmlns:a16="http://schemas.microsoft.com/office/drawing/2014/main" id="{686C91DD-FE0E-6CD3-0FED-3062083C865F}"/>
                </a:ext>
              </a:extLst>
            </p:cNvPr>
            <p:cNvSpPr/>
            <p:nvPr/>
          </p:nvSpPr>
          <p:spPr>
            <a:xfrm>
              <a:off x="3104705" y="5058465"/>
              <a:ext cx="1128585" cy="603609"/>
            </a:xfrm>
            <a:prstGeom prst="rightArrow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984268F2-7049-C376-453F-93D91067F4FB}"/>
                </a:ext>
              </a:extLst>
            </p:cNvPr>
            <p:cNvSpPr/>
            <p:nvPr/>
          </p:nvSpPr>
          <p:spPr>
            <a:xfrm>
              <a:off x="4583227" y="4666028"/>
              <a:ext cx="5848151" cy="1388481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6000" b="1" dirty="0">
                  <a:solidFill>
                    <a:srgbClr val="C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正確答案：紅色</a:t>
              </a:r>
            </a:p>
          </p:txBody>
        </p:sp>
      </p:grpSp>
      <p:sp>
        <p:nvSpPr>
          <p:cNvPr id="17" name="矩形: 圓角 16">
            <a:extLst>
              <a:ext uri="{FF2B5EF4-FFF2-40B4-BE49-F238E27FC236}">
                <a16:creationId xmlns:a16="http://schemas.microsoft.com/office/drawing/2014/main" id="{990627D1-2F2F-1E06-7CB5-A5D33E806AAF}"/>
              </a:ext>
            </a:extLst>
          </p:cNvPr>
          <p:cNvSpPr/>
          <p:nvPr/>
        </p:nvSpPr>
        <p:spPr>
          <a:xfrm>
            <a:off x="801896" y="4541384"/>
            <a:ext cx="1198640" cy="707886"/>
          </a:xfrm>
          <a:prstGeom prst="roundRect">
            <a:avLst/>
          </a:prstGeom>
          <a:solidFill>
            <a:schemeClr val="tx1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範例</a:t>
            </a:r>
          </a:p>
        </p:txBody>
      </p:sp>
    </p:spTree>
    <p:extLst>
      <p:ext uri="{BB962C8B-B14F-4D97-AF65-F5344CB8AC3E}">
        <p14:creationId xmlns:p14="http://schemas.microsoft.com/office/powerpoint/2010/main" val="3223148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wdDnDiag">
          <a:fgClr>
            <a:srgbClr val="E6DDF4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: 圓角 18">
            <a:extLst>
              <a:ext uri="{FF2B5EF4-FFF2-40B4-BE49-F238E27FC236}">
                <a16:creationId xmlns:a16="http://schemas.microsoft.com/office/drawing/2014/main" id="{098CF4CF-0B3D-47DD-0EC3-34E960B14473}"/>
              </a:ext>
            </a:extLst>
          </p:cNvPr>
          <p:cNvSpPr/>
          <p:nvPr/>
        </p:nvSpPr>
        <p:spPr>
          <a:xfrm>
            <a:off x="1435100" y="1016000"/>
            <a:ext cx="9461500" cy="499110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000536" y="3430015"/>
            <a:ext cx="1847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C59862A3-831D-86BB-60B2-CBB2C9EF8C4B}"/>
              </a:ext>
            </a:extLst>
          </p:cNvPr>
          <p:cNvSpPr/>
          <p:nvPr/>
        </p:nvSpPr>
        <p:spPr>
          <a:xfrm>
            <a:off x="2260807" y="2406529"/>
            <a:ext cx="7808548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9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10</a:t>
            </a:r>
            <a:r>
              <a:rPr kumimoji="0" lang="zh-TW" altLang="en-US" sz="9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題挑戰開始</a:t>
            </a:r>
            <a:endParaRPr kumimoji="0" lang="zh-TW" altLang="en-US" sz="7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pSp>
        <p:nvGrpSpPr>
          <p:cNvPr id="3" name="群組 2">
            <a:extLst>
              <a:ext uri="{FF2B5EF4-FFF2-40B4-BE49-F238E27FC236}">
                <a16:creationId xmlns:a16="http://schemas.microsoft.com/office/drawing/2014/main" id="{0CED7B65-D9B0-4392-6B3E-FA7EC0109FBA}"/>
              </a:ext>
            </a:extLst>
          </p:cNvPr>
          <p:cNvGrpSpPr/>
          <p:nvPr/>
        </p:nvGrpSpPr>
        <p:grpSpPr>
          <a:xfrm>
            <a:off x="3371226" y="513517"/>
            <a:ext cx="5387764" cy="1083725"/>
            <a:chOff x="2252289" y="513517"/>
            <a:chExt cx="5387764" cy="1083725"/>
          </a:xfrm>
        </p:grpSpPr>
        <p:sp>
          <p:nvSpPr>
            <p:cNvPr id="4" name="Freeform 11">
              <a:extLst>
                <a:ext uri="{FF2B5EF4-FFF2-40B4-BE49-F238E27FC236}">
                  <a16:creationId xmlns:a16="http://schemas.microsoft.com/office/drawing/2014/main" id="{026AD505-27D0-BB2B-4339-F6F56CA51C27}"/>
                </a:ext>
              </a:extLst>
            </p:cNvPr>
            <p:cNvSpPr/>
            <p:nvPr/>
          </p:nvSpPr>
          <p:spPr>
            <a:xfrm>
              <a:off x="2452236" y="637694"/>
              <a:ext cx="5187817" cy="959548"/>
            </a:xfrm>
            <a:custGeom>
              <a:avLst/>
              <a:gdLst/>
              <a:ahLst/>
              <a:cxnLst/>
              <a:rect l="l" t="t" r="r" b="b"/>
              <a:pathLst>
                <a:path w="1045796" h="213235">
                  <a:moveTo>
                    <a:pt x="0" y="0"/>
                  </a:moveTo>
                  <a:lnTo>
                    <a:pt x="1045796" y="0"/>
                  </a:lnTo>
                  <a:lnTo>
                    <a:pt x="1045796" y="213235"/>
                  </a:lnTo>
                  <a:lnTo>
                    <a:pt x="0" y="213235"/>
                  </a:lnTo>
                  <a:close/>
                </a:path>
              </a:pathLst>
            </a:custGeom>
            <a:solidFill>
              <a:srgbClr val="E8F664"/>
            </a:solidFill>
            <a:ln w="38100" cap="sq">
              <a:solidFill>
                <a:srgbClr val="191919"/>
              </a:solidFill>
              <a:prstDash val="solid"/>
              <a:miter/>
            </a:ln>
          </p:spPr>
        </p:sp>
        <p:sp>
          <p:nvSpPr>
            <p:cNvPr id="7" name="Freeform 14">
              <a:extLst>
                <a:ext uri="{FF2B5EF4-FFF2-40B4-BE49-F238E27FC236}">
                  <a16:creationId xmlns:a16="http://schemas.microsoft.com/office/drawing/2014/main" id="{5A00916D-6B28-0993-DAB9-43F1BAB87BBA}"/>
                </a:ext>
              </a:extLst>
            </p:cNvPr>
            <p:cNvSpPr/>
            <p:nvPr/>
          </p:nvSpPr>
          <p:spPr>
            <a:xfrm>
              <a:off x="2252289" y="513517"/>
              <a:ext cx="5254722" cy="959548"/>
            </a:xfrm>
            <a:custGeom>
              <a:avLst/>
              <a:gdLst/>
              <a:ahLst/>
              <a:cxnLst/>
              <a:rect l="l" t="t" r="r" b="b"/>
              <a:pathLst>
                <a:path w="1045796" h="213235">
                  <a:moveTo>
                    <a:pt x="0" y="0"/>
                  </a:moveTo>
                  <a:lnTo>
                    <a:pt x="1045796" y="0"/>
                  </a:lnTo>
                  <a:lnTo>
                    <a:pt x="1045796" y="213235"/>
                  </a:lnTo>
                  <a:lnTo>
                    <a:pt x="0" y="213235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191919"/>
              </a:solidFill>
              <a:prstDash val="solid"/>
              <a:miter/>
            </a:ln>
          </p:spPr>
        </p:sp>
        <p:sp>
          <p:nvSpPr>
            <p:cNvPr id="9" name="文字方塊 8">
              <a:extLst>
                <a:ext uri="{FF2B5EF4-FFF2-40B4-BE49-F238E27FC236}">
                  <a16:creationId xmlns:a16="http://schemas.microsoft.com/office/drawing/2014/main" id="{2F0CCE54-5B47-1558-DC32-C313F137B9FF}"/>
                </a:ext>
              </a:extLst>
            </p:cNvPr>
            <p:cNvSpPr txBox="1"/>
            <p:nvPr/>
          </p:nvSpPr>
          <p:spPr>
            <a:xfrm>
              <a:off x="2252290" y="637694"/>
              <a:ext cx="4978689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defRPr/>
              </a:pPr>
              <a:r>
                <a:rPr kumimoji="0" lang="zh-TW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「反應時間」</a:t>
              </a:r>
              <a:r>
                <a:rPr lang="zh-TW" altLang="en-US" sz="4000" b="1" dirty="0">
                  <a:solidFill>
                    <a:prstClr val="black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小遊戲</a:t>
              </a:r>
              <a:endPara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</p:grpSp>
      <p:sp>
        <p:nvSpPr>
          <p:cNvPr id="10" name="文字方塊 9">
            <a:extLst>
              <a:ext uri="{FF2B5EF4-FFF2-40B4-BE49-F238E27FC236}">
                <a16:creationId xmlns:a16="http://schemas.microsoft.com/office/drawing/2014/main" id="{386D5CAB-0325-DCD5-29E8-F62089BDA5D4}"/>
              </a:ext>
            </a:extLst>
          </p:cNvPr>
          <p:cNvSpPr txBox="1"/>
          <p:nvPr/>
        </p:nvSpPr>
        <p:spPr>
          <a:xfrm>
            <a:off x="8661401" y="132287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lang="zh-TW" altLang="en-US" sz="12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發展活動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│活動二：反應時間小遊戲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pic>
        <p:nvPicPr>
          <p:cNvPr id="12" name="圖片 11">
            <a:extLst>
              <a:ext uri="{FF2B5EF4-FFF2-40B4-BE49-F238E27FC236}">
                <a16:creationId xmlns:a16="http://schemas.microsoft.com/office/drawing/2014/main" id="{0EEAA13A-2C12-ECAA-29C9-F905752FA85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925" y="4127653"/>
            <a:ext cx="4250714" cy="2875602"/>
          </a:xfrm>
          <a:prstGeom prst="rect">
            <a:avLst/>
          </a:prstGeom>
        </p:spPr>
      </p:pic>
      <p:pic>
        <p:nvPicPr>
          <p:cNvPr id="14" name="圖片 13">
            <a:extLst>
              <a:ext uri="{FF2B5EF4-FFF2-40B4-BE49-F238E27FC236}">
                <a16:creationId xmlns:a16="http://schemas.microsoft.com/office/drawing/2014/main" id="{F9D5D6F8-CF1C-955C-9587-5049A3287DB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0565" y="4127653"/>
            <a:ext cx="4581435" cy="2923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13052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wdDnDiag">
          <a:fgClr>
            <a:srgbClr val="E6DDF4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: 圓角 18">
            <a:extLst>
              <a:ext uri="{FF2B5EF4-FFF2-40B4-BE49-F238E27FC236}">
                <a16:creationId xmlns:a16="http://schemas.microsoft.com/office/drawing/2014/main" id="{098CF4CF-0B3D-47DD-0EC3-34E960B14473}"/>
              </a:ext>
            </a:extLst>
          </p:cNvPr>
          <p:cNvSpPr/>
          <p:nvPr/>
        </p:nvSpPr>
        <p:spPr>
          <a:xfrm>
            <a:off x="910360" y="1226852"/>
            <a:ext cx="4797258" cy="499110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zh-TW" altLang="en-US" sz="25000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藍</a:t>
            </a:r>
          </a:p>
        </p:txBody>
      </p:sp>
      <p:sp>
        <p:nvSpPr>
          <p:cNvPr id="6" name="矩形 5"/>
          <p:cNvSpPr/>
          <p:nvPr/>
        </p:nvSpPr>
        <p:spPr>
          <a:xfrm>
            <a:off x="2000536" y="3430015"/>
            <a:ext cx="1847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386D5CAB-0325-DCD5-29E8-F62089BDA5D4}"/>
              </a:ext>
            </a:extLst>
          </p:cNvPr>
          <p:cNvSpPr txBox="1"/>
          <p:nvPr/>
        </p:nvSpPr>
        <p:spPr>
          <a:xfrm>
            <a:off x="8661401" y="132287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發展活動│活動二：反應時間小遊戲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2" name="矩形: 圓角 1">
            <a:extLst>
              <a:ext uri="{FF2B5EF4-FFF2-40B4-BE49-F238E27FC236}">
                <a16:creationId xmlns:a16="http://schemas.microsoft.com/office/drawing/2014/main" id="{F458ED6A-0BC0-F336-BF46-89E5F6A49F86}"/>
              </a:ext>
            </a:extLst>
          </p:cNvPr>
          <p:cNvSpPr/>
          <p:nvPr/>
        </p:nvSpPr>
        <p:spPr>
          <a:xfrm>
            <a:off x="6484382" y="1226852"/>
            <a:ext cx="4797258" cy="499110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zh-TW" altLang="en-US" sz="25000" b="1" dirty="0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黃</a:t>
            </a:r>
          </a:p>
        </p:txBody>
      </p:sp>
      <p:sp>
        <p:nvSpPr>
          <p:cNvPr id="5" name="矩形: 圓角 4">
            <a:extLst>
              <a:ext uri="{FF2B5EF4-FFF2-40B4-BE49-F238E27FC236}">
                <a16:creationId xmlns:a16="http://schemas.microsoft.com/office/drawing/2014/main" id="{4B6DD263-11B8-448D-763C-33B7BF9C0155}"/>
              </a:ext>
            </a:extLst>
          </p:cNvPr>
          <p:cNvSpPr/>
          <p:nvPr/>
        </p:nvSpPr>
        <p:spPr>
          <a:xfrm>
            <a:off x="2833741" y="895983"/>
            <a:ext cx="950495" cy="661737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endParaRPr lang="zh-TW" altLang="en-US" sz="3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" name="矩形: 圓角 7">
            <a:extLst>
              <a:ext uri="{FF2B5EF4-FFF2-40B4-BE49-F238E27FC236}">
                <a16:creationId xmlns:a16="http://schemas.microsoft.com/office/drawing/2014/main" id="{CA9CA9BE-7D87-EC8C-490D-77D843723A79}"/>
              </a:ext>
            </a:extLst>
          </p:cNvPr>
          <p:cNvSpPr/>
          <p:nvPr/>
        </p:nvSpPr>
        <p:spPr>
          <a:xfrm>
            <a:off x="8407766" y="925692"/>
            <a:ext cx="950495" cy="661737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</a:t>
            </a:r>
            <a:endParaRPr lang="zh-TW" altLang="en-US" sz="3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601591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wdDnDiag">
          <a:fgClr>
            <a:srgbClr val="E6DDF4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: 圓角 18">
            <a:extLst>
              <a:ext uri="{FF2B5EF4-FFF2-40B4-BE49-F238E27FC236}">
                <a16:creationId xmlns:a16="http://schemas.microsoft.com/office/drawing/2014/main" id="{098CF4CF-0B3D-47DD-0EC3-34E960B14473}"/>
              </a:ext>
            </a:extLst>
          </p:cNvPr>
          <p:cNvSpPr/>
          <p:nvPr/>
        </p:nvSpPr>
        <p:spPr>
          <a:xfrm>
            <a:off x="910360" y="1226852"/>
            <a:ext cx="4797258" cy="499110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5000" b="1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紫</a:t>
            </a:r>
          </a:p>
        </p:txBody>
      </p:sp>
      <p:sp>
        <p:nvSpPr>
          <p:cNvPr id="6" name="矩形 5"/>
          <p:cNvSpPr/>
          <p:nvPr/>
        </p:nvSpPr>
        <p:spPr>
          <a:xfrm>
            <a:off x="2000536" y="3430015"/>
            <a:ext cx="1847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386D5CAB-0325-DCD5-29E8-F62089BDA5D4}"/>
              </a:ext>
            </a:extLst>
          </p:cNvPr>
          <p:cNvSpPr txBox="1"/>
          <p:nvPr/>
        </p:nvSpPr>
        <p:spPr>
          <a:xfrm>
            <a:off x="8661401" y="132287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發展活動│活動二：反應時間小遊戲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2" name="矩形: 圓角 1">
            <a:extLst>
              <a:ext uri="{FF2B5EF4-FFF2-40B4-BE49-F238E27FC236}">
                <a16:creationId xmlns:a16="http://schemas.microsoft.com/office/drawing/2014/main" id="{F458ED6A-0BC0-F336-BF46-89E5F6A49F86}"/>
              </a:ext>
            </a:extLst>
          </p:cNvPr>
          <p:cNvSpPr/>
          <p:nvPr/>
        </p:nvSpPr>
        <p:spPr>
          <a:xfrm>
            <a:off x="6484382" y="1226852"/>
            <a:ext cx="4797258" cy="499110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5000" b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綠</a:t>
            </a:r>
          </a:p>
        </p:txBody>
      </p:sp>
      <p:sp>
        <p:nvSpPr>
          <p:cNvPr id="5" name="矩形: 圓角 4">
            <a:extLst>
              <a:ext uri="{FF2B5EF4-FFF2-40B4-BE49-F238E27FC236}">
                <a16:creationId xmlns:a16="http://schemas.microsoft.com/office/drawing/2014/main" id="{4B6DD263-11B8-448D-763C-33B7BF9C0155}"/>
              </a:ext>
            </a:extLst>
          </p:cNvPr>
          <p:cNvSpPr/>
          <p:nvPr/>
        </p:nvSpPr>
        <p:spPr>
          <a:xfrm>
            <a:off x="2833741" y="895983"/>
            <a:ext cx="950495" cy="661737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3</a:t>
            </a:r>
            <a:endParaRPr kumimoji="0" lang="zh-TW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8" name="矩形: 圓角 7">
            <a:extLst>
              <a:ext uri="{FF2B5EF4-FFF2-40B4-BE49-F238E27FC236}">
                <a16:creationId xmlns:a16="http://schemas.microsoft.com/office/drawing/2014/main" id="{CA9CA9BE-7D87-EC8C-490D-77D843723A79}"/>
              </a:ext>
            </a:extLst>
          </p:cNvPr>
          <p:cNvSpPr/>
          <p:nvPr/>
        </p:nvSpPr>
        <p:spPr>
          <a:xfrm>
            <a:off x="8407766" y="925692"/>
            <a:ext cx="950495" cy="661737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4</a:t>
            </a:r>
            <a:endParaRPr kumimoji="0" lang="zh-TW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9046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wdDnDiag">
          <a:fgClr>
            <a:srgbClr val="E6DDF4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: 圓角 18">
            <a:extLst>
              <a:ext uri="{FF2B5EF4-FFF2-40B4-BE49-F238E27FC236}">
                <a16:creationId xmlns:a16="http://schemas.microsoft.com/office/drawing/2014/main" id="{098CF4CF-0B3D-47DD-0EC3-34E960B14473}"/>
              </a:ext>
            </a:extLst>
          </p:cNvPr>
          <p:cNvSpPr/>
          <p:nvPr/>
        </p:nvSpPr>
        <p:spPr>
          <a:xfrm>
            <a:off x="910360" y="1226852"/>
            <a:ext cx="4797258" cy="499110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50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灰</a:t>
            </a:r>
          </a:p>
        </p:txBody>
      </p:sp>
      <p:sp>
        <p:nvSpPr>
          <p:cNvPr id="6" name="矩形 5"/>
          <p:cNvSpPr/>
          <p:nvPr/>
        </p:nvSpPr>
        <p:spPr>
          <a:xfrm>
            <a:off x="2000536" y="3430015"/>
            <a:ext cx="1847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386D5CAB-0325-DCD5-29E8-F62089BDA5D4}"/>
              </a:ext>
            </a:extLst>
          </p:cNvPr>
          <p:cNvSpPr txBox="1"/>
          <p:nvPr/>
        </p:nvSpPr>
        <p:spPr>
          <a:xfrm>
            <a:off x="8661401" y="132287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發展活動│活動二：反應時間小遊戲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2" name="矩形: 圓角 1">
            <a:extLst>
              <a:ext uri="{FF2B5EF4-FFF2-40B4-BE49-F238E27FC236}">
                <a16:creationId xmlns:a16="http://schemas.microsoft.com/office/drawing/2014/main" id="{F458ED6A-0BC0-F336-BF46-89E5F6A49F86}"/>
              </a:ext>
            </a:extLst>
          </p:cNvPr>
          <p:cNvSpPr/>
          <p:nvPr/>
        </p:nvSpPr>
        <p:spPr>
          <a:xfrm>
            <a:off x="6484382" y="1226852"/>
            <a:ext cx="4797258" cy="499110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5000" b="1" dirty="0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橘</a:t>
            </a:r>
          </a:p>
        </p:txBody>
      </p:sp>
      <p:sp>
        <p:nvSpPr>
          <p:cNvPr id="5" name="矩形: 圓角 4">
            <a:extLst>
              <a:ext uri="{FF2B5EF4-FFF2-40B4-BE49-F238E27FC236}">
                <a16:creationId xmlns:a16="http://schemas.microsoft.com/office/drawing/2014/main" id="{4B6DD263-11B8-448D-763C-33B7BF9C0155}"/>
              </a:ext>
            </a:extLst>
          </p:cNvPr>
          <p:cNvSpPr/>
          <p:nvPr/>
        </p:nvSpPr>
        <p:spPr>
          <a:xfrm>
            <a:off x="2833741" y="895983"/>
            <a:ext cx="950495" cy="661737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5</a:t>
            </a:r>
            <a:endParaRPr kumimoji="0" lang="zh-TW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8" name="矩形: 圓角 7">
            <a:extLst>
              <a:ext uri="{FF2B5EF4-FFF2-40B4-BE49-F238E27FC236}">
                <a16:creationId xmlns:a16="http://schemas.microsoft.com/office/drawing/2014/main" id="{CA9CA9BE-7D87-EC8C-490D-77D843723A79}"/>
              </a:ext>
            </a:extLst>
          </p:cNvPr>
          <p:cNvSpPr/>
          <p:nvPr/>
        </p:nvSpPr>
        <p:spPr>
          <a:xfrm>
            <a:off x="8407766" y="925692"/>
            <a:ext cx="950495" cy="661737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6</a:t>
            </a:r>
            <a:endParaRPr kumimoji="0" lang="zh-TW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3531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wdDnDiag">
          <a:fgClr>
            <a:srgbClr val="E6DDF4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: 圓角 18">
            <a:extLst>
              <a:ext uri="{FF2B5EF4-FFF2-40B4-BE49-F238E27FC236}">
                <a16:creationId xmlns:a16="http://schemas.microsoft.com/office/drawing/2014/main" id="{098CF4CF-0B3D-47DD-0EC3-34E960B14473}"/>
              </a:ext>
            </a:extLst>
          </p:cNvPr>
          <p:cNvSpPr/>
          <p:nvPr/>
        </p:nvSpPr>
        <p:spPr>
          <a:xfrm>
            <a:off x="910360" y="1226852"/>
            <a:ext cx="4797258" cy="499110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25000" b="1" dirty="0">
                <a:solidFill>
                  <a:srgbClr val="F8F2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黑</a:t>
            </a:r>
            <a:endParaRPr kumimoji="0" lang="zh-TW" altLang="en-US" sz="25000" b="1" i="0" u="none" strike="noStrike" kern="1200" cap="none" spc="0" normalizeH="0" baseline="0" noProof="0" dirty="0">
              <a:ln>
                <a:noFill/>
              </a:ln>
              <a:solidFill>
                <a:srgbClr val="F8F2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000536" y="3430015"/>
            <a:ext cx="1847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386D5CAB-0325-DCD5-29E8-F62089BDA5D4}"/>
              </a:ext>
            </a:extLst>
          </p:cNvPr>
          <p:cNvSpPr txBox="1"/>
          <p:nvPr/>
        </p:nvSpPr>
        <p:spPr>
          <a:xfrm>
            <a:off x="8661401" y="132287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發展活動│活動二：反應時間小遊戲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2" name="矩形: 圓角 1">
            <a:extLst>
              <a:ext uri="{FF2B5EF4-FFF2-40B4-BE49-F238E27FC236}">
                <a16:creationId xmlns:a16="http://schemas.microsoft.com/office/drawing/2014/main" id="{F458ED6A-0BC0-F336-BF46-89E5F6A49F86}"/>
              </a:ext>
            </a:extLst>
          </p:cNvPr>
          <p:cNvSpPr/>
          <p:nvPr/>
        </p:nvSpPr>
        <p:spPr>
          <a:xfrm>
            <a:off x="6484382" y="1226852"/>
            <a:ext cx="4797258" cy="499110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5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白</a:t>
            </a:r>
          </a:p>
        </p:txBody>
      </p:sp>
      <p:sp>
        <p:nvSpPr>
          <p:cNvPr id="5" name="矩形: 圓角 4">
            <a:extLst>
              <a:ext uri="{FF2B5EF4-FFF2-40B4-BE49-F238E27FC236}">
                <a16:creationId xmlns:a16="http://schemas.microsoft.com/office/drawing/2014/main" id="{4B6DD263-11B8-448D-763C-33B7BF9C0155}"/>
              </a:ext>
            </a:extLst>
          </p:cNvPr>
          <p:cNvSpPr/>
          <p:nvPr/>
        </p:nvSpPr>
        <p:spPr>
          <a:xfrm>
            <a:off x="2833741" y="895983"/>
            <a:ext cx="950495" cy="661737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7</a:t>
            </a:r>
            <a:endParaRPr kumimoji="0" lang="zh-TW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8" name="矩形: 圓角 7">
            <a:extLst>
              <a:ext uri="{FF2B5EF4-FFF2-40B4-BE49-F238E27FC236}">
                <a16:creationId xmlns:a16="http://schemas.microsoft.com/office/drawing/2014/main" id="{CA9CA9BE-7D87-EC8C-490D-77D843723A79}"/>
              </a:ext>
            </a:extLst>
          </p:cNvPr>
          <p:cNvSpPr/>
          <p:nvPr/>
        </p:nvSpPr>
        <p:spPr>
          <a:xfrm>
            <a:off x="8407766" y="925692"/>
            <a:ext cx="950495" cy="661737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8</a:t>
            </a:r>
            <a:endParaRPr kumimoji="0" lang="zh-TW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45184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wdDnDiag">
          <a:fgClr>
            <a:srgbClr val="E6DDF4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: 圓角 18">
            <a:extLst>
              <a:ext uri="{FF2B5EF4-FFF2-40B4-BE49-F238E27FC236}">
                <a16:creationId xmlns:a16="http://schemas.microsoft.com/office/drawing/2014/main" id="{098CF4CF-0B3D-47DD-0EC3-34E960B14473}"/>
              </a:ext>
            </a:extLst>
          </p:cNvPr>
          <p:cNvSpPr/>
          <p:nvPr/>
        </p:nvSpPr>
        <p:spPr>
          <a:xfrm>
            <a:off x="910360" y="1226852"/>
            <a:ext cx="4797258" cy="499110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25000" b="1" dirty="0">
                <a:solidFill>
                  <a:schemeClr val="bg1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金</a:t>
            </a:r>
            <a:endParaRPr kumimoji="0" lang="zh-TW" altLang="en-US" sz="25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000536" y="3430015"/>
            <a:ext cx="1847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386D5CAB-0325-DCD5-29E8-F62089BDA5D4}"/>
              </a:ext>
            </a:extLst>
          </p:cNvPr>
          <p:cNvSpPr txBox="1"/>
          <p:nvPr/>
        </p:nvSpPr>
        <p:spPr>
          <a:xfrm>
            <a:off x="8661401" y="132287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發展活動│活動二：反應時間小遊戲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2" name="矩形: 圓角 1">
            <a:extLst>
              <a:ext uri="{FF2B5EF4-FFF2-40B4-BE49-F238E27FC236}">
                <a16:creationId xmlns:a16="http://schemas.microsoft.com/office/drawing/2014/main" id="{F458ED6A-0BC0-F336-BF46-89E5F6A49F86}"/>
              </a:ext>
            </a:extLst>
          </p:cNvPr>
          <p:cNvSpPr/>
          <p:nvPr/>
        </p:nvSpPr>
        <p:spPr>
          <a:xfrm>
            <a:off x="6484382" y="1226852"/>
            <a:ext cx="4797258" cy="499110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25000" b="1" noProof="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紅</a:t>
            </a:r>
            <a:endParaRPr kumimoji="0" lang="zh-TW" altLang="en-US" sz="25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矩形: 圓角 4">
            <a:extLst>
              <a:ext uri="{FF2B5EF4-FFF2-40B4-BE49-F238E27FC236}">
                <a16:creationId xmlns:a16="http://schemas.microsoft.com/office/drawing/2014/main" id="{4B6DD263-11B8-448D-763C-33B7BF9C0155}"/>
              </a:ext>
            </a:extLst>
          </p:cNvPr>
          <p:cNvSpPr/>
          <p:nvPr/>
        </p:nvSpPr>
        <p:spPr>
          <a:xfrm>
            <a:off x="2833741" y="895983"/>
            <a:ext cx="950495" cy="661737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9</a:t>
            </a:r>
            <a:endParaRPr kumimoji="0" lang="zh-TW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8" name="矩形: 圓角 7">
            <a:extLst>
              <a:ext uri="{FF2B5EF4-FFF2-40B4-BE49-F238E27FC236}">
                <a16:creationId xmlns:a16="http://schemas.microsoft.com/office/drawing/2014/main" id="{CA9CA9BE-7D87-EC8C-490D-77D843723A79}"/>
              </a:ext>
            </a:extLst>
          </p:cNvPr>
          <p:cNvSpPr/>
          <p:nvPr/>
        </p:nvSpPr>
        <p:spPr>
          <a:xfrm>
            <a:off x="8407766" y="925692"/>
            <a:ext cx="950495" cy="661737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10</a:t>
            </a:r>
            <a:endParaRPr kumimoji="0" lang="zh-TW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76453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wdDnDiag">
          <a:fgClr>
            <a:srgbClr val="E6DDF4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2288394" y="3039346"/>
            <a:ext cx="1847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15" name="矩形: 圓角 14">
            <a:extLst>
              <a:ext uri="{FF2B5EF4-FFF2-40B4-BE49-F238E27FC236}">
                <a16:creationId xmlns:a16="http://schemas.microsoft.com/office/drawing/2014/main" id="{E7A44054-E6C1-05BB-9FAF-E3E6A900329E}"/>
              </a:ext>
            </a:extLst>
          </p:cNvPr>
          <p:cNvSpPr/>
          <p:nvPr/>
        </p:nvSpPr>
        <p:spPr>
          <a:xfrm>
            <a:off x="754380" y="731520"/>
            <a:ext cx="10683240" cy="5394960"/>
          </a:xfrm>
          <a:prstGeom prst="round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7" name="文字方塊 16">
            <a:extLst>
              <a:ext uri="{FF2B5EF4-FFF2-40B4-BE49-F238E27FC236}">
                <a16:creationId xmlns:a16="http://schemas.microsoft.com/office/drawing/2014/main" id="{D31180DD-6850-154D-949C-AD9557BF2514}"/>
              </a:ext>
            </a:extLst>
          </p:cNvPr>
          <p:cNvSpPr txBox="1"/>
          <p:nvPr/>
        </p:nvSpPr>
        <p:spPr>
          <a:xfrm>
            <a:off x="2078600" y="1020698"/>
            <a:ext cx="8846077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想一想，在這個活動中，</a:t>
            </a:r>
            <a:endParaRPr kumimoji="0" lang="en-US" altLang="zh-TW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ts val="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從看到字卡到說出字的顏色時，</a:t>
            </a:r>
            <a:endParaRPr kumimoji="0" lang="en-US" altLang="zh-TW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ts val="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會經過哪些過程呢？</a:t>
            </a: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401DF139-B180-B034-FB3A-4BCFA6EE0C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41" y="4364931"/>
            <a:ext cx="4557035" cy="2707571"/>
          </a:xfrm>
          <a:prstGeom prst="rect">
            <a:avLst/>
          </a:prstGeom>
        </p:spPr>
      </p:pic>
      <p:grpSp>
        <p:nvGrpSpPr>
          <p:cNvPr id="2" name="群組 1">
            <a:extLst>
              <a:ext uri="{FF2B5EF4-FFF2-40B4-BE49-F238E27FC236}">
                <a16:creationId xmlns:a16="http://schemas.microsoft.com/office/drawing/2014/main" id="{80697DC3-B6C8-B046-04AC-4992C4F3C2C6}"/>
              </a:ext>
            </a:extLst>
          </p:cNvPr>
          <p:cNvGrpSpPr/>
          <p:nvPr/>
        </p:nvGrpSpPr>
        <p:grpSpPr>
          <a:xfrm>
            <a:off x="2177717" y="3214501"/>
            <a:ext cx="3779651" cy="925041"/>
            <a:chOff x="417092" y="4018098"/>
            <a:chExt cx="3779651" cy="925041"/>
          </a:xfrm>
        </p:grpSpPr>
        <p:sp>
          <p:nvSpPr>
            <p:cNvPr id="4" name="圓角矩形 38">
              <a:extLst>
                <a:ext uri="{FF2B5EF4-FFF2-40B4-BE49-F238E27FC236}">
                  <a16:creationId xmlns:a16="http://schemas.microsoft.com/office/drawing/2014/main" id="{D2E30416-C506-A7A4-7F03-01910BEAFE07}"/>
                </a:ext>
              </a:extLst>
            </p:cNvPr>
            <p:cNvSpPr/>
            <p:nvPr/>
          </p:nvSpPr>
          <p:spPr>
            <a:xfrm>
              <a:off x="417092" y="4018098"/>
              <a:ext cx="2856573" cy="925041"/>
            </a:xfrm>
            <a:prstGeom prst="roundRect">
              <a:avLst/>
            </a:prstGeom>
            <a:solidFill>
              <a:srgbClr val="E8F6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800" b="1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眼睛看到文字</a:t>
              </a:r>
            </a:p>
          </p:txBody>
        </p:sp>
        <p:sp>
          <p:nvSpPr>
            <p:cNvPr id="7" name="向右箭號 2">
              <a:extLst>
                <a:ext uri="{FF2B5EF4-FFF2-40B4-BE49-F238E27FC236}">
                  <a16:creationId xmlns:a16="http://schemas.microsoft.com/office/drawing/2014/main" id="{2327CB3C-17FB-B238-C8EF-7A8E4E40CDA8}"/>
                </a:ext>
              </a:extLst>
            </p:cNvPr>
            <p:cNvSpPr/>
            <p:nvPr/>
          </p:nvSpPr>
          <p:spPr>
            <a:xfrm>
              <a:off x="3476743" y="4327539"/>
              <a:ext cx="720000" cy="396000"/>
            </a:xfrm>
            <a:prstGeom prst="rightArrow">
              <a:avLst/>
            </a:prstGeom>
            <a:solidFill>
              <a:srgbClr val="5A54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24" name="群組 23">
            <a:extLst>
              <a:ext uri="{FF2B5EF4-FFF2-40B4-BE49-F238E27FC236}">
                <a16:creationId xmlns:a16="http://schemas.microsoft.com/office/drawing/2014/main" id="{FDFC5EB8-D1F0-C5BF-CC34-4888C675FF34}"/>
              </a:ext>
            </a:extLst>
          </p:cNvPr>
          <p:cNvGrpSpPr/>
          <p:nvPr/>
        </p:nvGrpSpPr>
        <p:grpSpPr>
          <a:xfrm>
            <a:off x="6191715" y="3216139"/>
            <a:ext cx="3831730" cy="1880459"/>
            <a:chOff x="6191715" y="3216139"/>
            <a:chExt cx="3831730" cy="1880459"/>
          </a:xfrm>
        </p:grpSpPr>
        <p:sp>
          <p:nvSpPr>
            <p:cNvPr id="20" name="圓角矩形 39">
              <a:extLst>
                <a:ext uri="{FF2B5EF4-FFF2-40B4-BE49-F238E27FC236}">
                  <a16:creationId xmlns:a16="http://schemas.microsoft.com/office/drawing/2014/main" id="{D475B4D6-8982-4147-2155-8564131C67A9}"/>
                </a:ext>
              </a:extLst>
            </p:cNvPr>
            <p:cNvSpPr/>
            <p:nvPr/>
          </p:nvSpPr>
          <p:spPr>
            <a:xfrm>
              <a:off x="6191715" y="3216139"/>
              <a:ext cx="2856573" cy="921764"/>
            </a:xfrm>
            <a:prstGeom prst="roundRect">
              <a:avLst/>
            </a:prstGeom>
            <a:solidFill>
              <a:srgbClr val="E8F6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800" b="1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判斷文字的顏色</a:t>
              </a:r>
            </a:p>
          </p:txBody>
        </p:sp>
        <p:sp>
          <p:nvSpPr>
            <p:cNvPr id="22" name="箭號: 弧形下彎 21">
              <a:extLst>
                <a:ext uri="{FF2B5EF4-FFF2-40B4-BE49-F238E27FC236}">
                  <a16:creationId xmlns:a16="http://schemas.microsoft.com/office/drawing/2014/main" id="{99173CF3-F61D-D510-E981-DF40922F5366}"/>
                </a:ext>
              </a:extLst>
            </p:cNvPr>
            <p:cNvSpPr/>
            <p:nvPr/>
          </p:nvSpPr>
          <p:spPr>
            <a:xfrm rot="5400000">
              <a:off x="8925129" y="3998283"/>
              <a:ext cx="1455821" cy="740810"/>
            </a:xfrm>
            <a:prstGeom prst="curvedDownArrow">
              <a:avLst/>
            </a:prstGeom>
            <a:solidFill>
              <a:srgbClr val="5A548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23" name="圓角矩形 39">
            <a:extLst>
              <a:ext uri="{FF2B5EF4-FFF2-40B4-BE49-F238E27FC236}">
                <a16:creationId xmlns:a16="http://schemas.microsoft.com/office/drawing/2014/main" id="{9EF8FE8D-7156-5180-9346-817FCD63F25F}"/>
              </a:ext>
            </a:extLst>
          </p:cNvPr>
          <p:cNvSpPr/>
          <p:nvPr/>
        </p:nvSpPr>
        <p:spPr>
          <a:xfrm>
            <a:off x="6191715" y="4518882"/>
            <a:ext cx="2856573" cy="921764"/>
          </a:xfrm>
          <a:prstGeom prst="roundRect">
            <a:avLst/>
          </a:prstGeom>
          <a:solidFill>
            <a:srgbClr val="E8F6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說出顏色</a:t>
            </a:r>
          </a:p>
        </p:txBody>
      </p:sp>
      <p:sp>
        <p:nvSpPr>
          <p:cNvPr id="25" name="文字方塊 24">
            <a:extLst>
              <a:ext uri="{FF2B5EF4-FFF2-40B4-BE49-F238E27FC236}">
                <a16:creationId xmlns:a16="http://schemas.microsoft.com/office/drawing/2014/main" id="{5B448320-48F4-C4B8-2468-5AACAA640407}"/>
              </a:ext>
            </a:extLst>
          </p:cNvPr>
          <p:cNvSpPr txBox="1"/>
          <p:nvPr/>
        </p:nvSpPr>
        <p:spPr>
          <a:xfrm>
            <a:off x="8661401" y="132287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lang="zh-TW" altLang="en-US" sz="12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發展活動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│活動二：反應時間小遊戲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17791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wdDnDiag">
          <a:fgClr>
            <a:srgbClr val="E6DDF4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: 圓角 10">
            <a:extLst>
              <a:ext uri="{FF2B5EF4-FFF2-40B4-BE49-F238E27FC236}">
                <a16:creationId xmlns:a16="http://schemas.microsoft.com/office/drawing/2014/main" id="{8521A131-90BD-A683-F0D7-5483522C8011}"/>
              </a:ext>
            </a:extLst>
          </p:cNvPr>
          <p:cNvSpPr/>
          <p:nvPr/>
        </p:nvSpPr>
        <p:spPr>
          <a:xfrm>
            <a:off x="850900" y="1016000"/>
            <a:ext cx="10414000" cy="499110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pic>
        <p:nvPicPr>
          <p:cNvPr id="12" name="圖片 11">
            <a:extLst>
              <a:ext uri="{FF2B5EF4-FFF2-40B4-BE49-F238E27FC236}">
                <a16:creationId xmlns:a16="http://schemas.microsoft.com/office/drawing/2014/main" id="{2803663F-EDB6-D921-2475-2FCA4FF2E0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88743" y="3337499"/>
            <a:ext cx="3590855" cy="3627434"/>
          </a:xfrm>
          <a:prstGeom prst="rect">
            <a:avLst/>
          </a:prstGeom>
        </p:spPr>
      </p:pic>
      <p:sp>
        <p:nvSpPr>
          <p:cNvPr id="22" name="文字方塊 21">
            <a:extLst>
              <a:ext uri="{FF2B5EF4-FFF2-40B4-BE49-F238E27FC236}">
                <a16:creationId xmlns:a16="http://schemas.microsoft.com/office/drawing/2014/main" id="{03883596-8DF4-239E-1564-ACAEC0E20BC2}"/>
              </a:ext>
            </a:extLst>
          </p:cNvPr>
          <p:cNvSpPr txBox="1"/>
          <p:nvPr/>
        </p:nvSpPr>
        <p:spPr>
          <a:xfrm>
            <a:off x="1528012" y="1444169"/>
            <a:ext cx="951697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現在思考一下，當駕駛察覺危險，</a:t>
            </a: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踩下煞車到車輛停止，會經歷哪些</a:t>
            </a:r>
            <a:r>
              <a:rPr lang="zh-TW" altLang="en-US" sz="40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過程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？</a:t>
            </a:r>
          </a:p>
        </p:txBody>
      </p:sp>
      <p:sp>
        <p:nvSpPr>
          <p:cNvPr id="2" name="文字方塊 1">
            <a:extLst>
              <a:ext uri="{FF2B5EF4-FFF2-40B4-BE49-F238E27FC236}">
                <a16:creationId xmlns:a16="http://schemas.microsoft.com/office/drawing/2014/main" id="{39BF3DC0-33B0-E502-7528-0B39F6B603F8}"/>
              </a:ext>
            </a:extLst>
          </p:cNvPr>
          <p:cNvSpPr txBox="1"/>
          <p:nvPr/>
        </p:nvSpPr>
        <p:spPr>
          <a:xfrm>
            <a:off x="8661401" y="132287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lang="zh-TW" altLang="en-US" sz="12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發展活動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│活動</a:t>
            </a:r>
            <a:r>
              <a:rPr lang="zh-TW" altLang="en-US" sz="12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三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：</a:t>
            </a:r>
            <a:r>
              <a:rPr lang="zh-TW" altLang="en-US" sz="12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探討煞停距離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89519B96-80AF-699A-E073-5E8EC08A43E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4439" b="13968"/>
          <a:stretch/>
        </p:blipFill>
        <p:spPr>
          <a:xfrm>
            <a:off x="7150137" y="3050673"/>
            <a:ext cx="2677212" cy="2791327"/>
          </a:xfrm>
          <a:prstGeom prst="rect">
            <a:avLst/>
          </a:prstGeom>
        </p:spPr>
      </p:pic>
      <p:pic>
        <p:nvPicPr>
          <p:cNvPr id="4" name="Picture 4" descr="サッカーボールのイラスト">
            <a:extLst>
              <a:ext uri="{FF2B5EF4-FFF2-40B4-BE49-F238E27FC236}">
                <a16:creationId xmlns:a16="http://schemas.microsoft.com/office/drawing/2014/main" id="{996082A0-5B7D-98A3-F815-022360393E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900" y="3946015"/>
            <a:ext cx="708283" cy="708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6424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781 -0.00254 L 0.00781 -0.00254 C 0.02565 0.0132 0.01041 -0.00324 0.01758 0.00973 C 0.01849 0.01111 0.01966 0.01181 0.02057 0.0132 C 0.02187 0.01482 0.02331 0.01644 0.02448 0.01829 C 0.02591 0.02061 0.02708 0.02315 0.02851 0.02547 C 0.02969 0.02732 0.03125 0.02871 0.03242 0.03056 C 0.03672 0.03843 0.03398 0.03588 0.03737 0.04283 C 0.03854 0.04537 0.0401 0.04746 0.04127 0.05 C 0.04206 0.05162 0.04258 0.05348 0.04323 0.05533 C 0.04427 0.05764 0.04518 0.05996 0.04622 0.06227 C 0.04661 0.06459 0.04674 0.06713 0.04726 0.06922 C 0.04765 0.0713 0.04883 0.07246 0.04922 0.07454 C 0.05013 0.07894 0.05026 0.08403 0.05117 0.08843 C 0.05299 0.09792 0.05156 0.08982 0.05312 0.10255 C 0.05338 0.10486 0.05377 0.10718 0.05416 0.10949 C 0.05469 0.1132 0.05573 0.11644 0.05612 0.12014 C 0.05911 0.14653 0.05534 0.11366 0.05807 0.13588 C 0.05846 0.13889 0.05859 0.14167 0.05911 0.14468 C 0.05937 0.14653 0.05976 0.14815 0.06002 0.15 C 0.06041 0.15278 0.06068 0.15579 0.06107 0.1588 C 0.06133 0.16042 0.06172 0.16227 0.06198 0.16389 C 0.06237 0.16621 0.06263 0.16875 0.06302 0.17107 C 0.06354 0.17454 0.06432 0.17801 0.06497 0.18148 L 0.06601 0.18681 C 0.0681 0.18287 0.06953 0.18102 0.07096 0.17616 C 0.07461 0.16297 0.0707 0.17153 0.07578 0.16227 C 0.07643 0.1588 0.0763 0.1544 0.07786 0.15162 C 0.08359 0.14144 0.08151 0.1463 0.08476 0.13773 C 0.08633 0.13889 0.08828 0.13912 0.08971 0.14121 C 0.09075 0.14283 0.09075 0.14607 0.09166 0.14815 C 0.09245 0.15023 0.09375 0.15139 0.09453 0.15348 C 0.09544 0.15556 0.09583 0.15811 0.09661 0.16042 C 0.09713 0.16227 0.09791 0.16389 0.09857 0.16574 C 0.10091 0.17848 0.09909 0.17361 0.10351 0.18148 C 0.10377 0.18334 0.10338 0.18704 0.10443 0.18681 C 0.10664 0.18588 0.11172 0.17084 0.11237 0.16922 L 0.11432 0.16389 C 0.11601 0.16459 0.11784 0.16412 0.11927 0.16574 C 0.12031 0.16667 0.12044 0.16945 0.12122 0.17107 C 0.122 0.17246 0.12318 0.17338 0.12422 0.17454 C 0.12487 0.17686 0.12552 0.17917 0.12617 0.18148 C 0.12656 0.18311 0.12643 0.18542 0.12721 0.18681 C 0.12825 0.18866 0.12969 0.19005 0.13112 0.19028 C 0.14557 0.1919 0.16002 0.19144 0.17448 0.19213 C 0.20026 0.19028 0.1914 0.19491 0.20221 0.18843 L 0.20221 0.18843 " pathEditMode="relative" ptsTypes="AAAAAAAAAAAAAAAAAAAAAAAAAAAAAAAAAAAAAAAAAAAAAAA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5 0 E" pathEditMode="relative" ptsTypes="">
                                      <p:cBhvr>
                                        <p:cTn id="1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DD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群組 23">
            <a:extLst>
              <a:ext uri="{FF2B5EF4-FFF2-40B4-BE49-F238E27FC236}">
                <a16:creationId xmlns:a16="http://schemas.microsoft.com/office/drawing/2014/main" id="{77B0BCC9-6D5C-E67D-BACF-65166A7B6FD1}"/>
              </a:ext>
            </a:extLst>
          </p:cNvPr>
          <p:cNvGrpSpPr/>
          <p:nvPr/>
        </p:nvGrpSpPr>
        <p:grpSpPr>
          <a:xfrm>
            <a:off x="587512" y="3279171"/>
            <a:ext cx="11189970" cy="3257557"/>
            <a:chOff x="587512" y="3279171"/>
            <a:chExt cx="11189970" cy="3257557"/>
          </a:xfrm>
        </p:grpSpPr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DD350AD1-AE53-AEEA-C5EA-DA01D66F82A1}"/>
                </a:ext>
              </a:extLst>
            </p:cNvPr>
            <p:cNvSpPr/>
            <p:nvPr/>
          </p:nvSpPr>
          <p:spPr>
            <a:xfrm>
              <a:off x="11207303" y="3279171"/>
              <a:ext cx="570179" cy="13250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pic>
          <p:nvPicPr>
            <p:cNvPr id="10" name="圖片 9">
              <a:extLst>
                <a:ext uri="{FF2B5EF4-FFF2-40B4-BE49-F238E27FC236}">
                  <a16:creationId xmlns:a16="http://schemas.microsoft.com/office/drawing/2014/main" id="{C6010C41-C637-5251-3275-7C7F20ADB9A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54922"/>
            <a:stretch/>
          </p:blipFill>
          <p:spPr>
            <a:xfrm>
              <a:off x="587512" y="4495817"/>
              <a:ext cx="11189970" cy="2040911"/>
            </a:xfrm>
            <a:prstGeom prst="rect">
              <a:avLst/>
            </a:prstGeom>
          </p:spPr>
        </p:pic>
        <p:pic>
          <p:nvPicPr>
            <p:cNvPr id="11" name="圖片 10">
              <a:extLst>
                <a:ext uri="{FF2B5EF4-FFF2-40B4-BE49-F238E27FC236}">
                  <a16:creationId xmlns:a16="http://schemas.microsoft.com/office/drawing/2014/main" id="{03260E81-DC93-746E-B1D6-73228181E3A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1622" r="5095" b="69111"/>
            <a:stretch/>
          </p:blipFill>
          <p:spPr>
            <a:xfrm>
              <a:off x="587512" y="3279172"/>
              <a:ext cx="10619791" cy="1325060"/>
            </a:xfrm>
            <a:prstGeom prst="rect">
              <a:avLst/>
            </a:prstGeom>
          </p:spPr>
        </p:pic>
      </p:grpSp>
      <p:sp>
        <p:nvSpPr>
          <p:cNvPr id="12" name="文字方塊 11">
            <a:extLst>
              <a:ext uri="{FF2B5EF4-FFF2-40B4-BE49-F238E27FC236}">
                <a16:creationId xmlns:a16="http://schemas.microsoft.com/office/drawing/2014/main" id="{5307EE5C-6A9A-036D-4DCE-9018342CF837}"/>
              </a:ext>
            </a:extLst>
          </p:cNvPr>
          <p:cNvSpPr txBox="1"/>
          <p:nvPr/>
        </p:nvSpPr>
        <p:spPr>
          <a:xfrm>
            <a:off x="11013650" y="2883565"/>
            <a:ext cx="615553" cy="1528624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2800" b="1" dirty="0">
                <a:solidFill>
                  <a:srgbClr val="E94C5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完成煞車</a:t>
            </a:r>
          </a:p>
        </p:txBody>
      </p:sp>
      <p:sp>
        <p:nvSpPr>
          <p:cNvPr id="14" name="圓角矩形圖說文字 15">
            <a:extLst>
              <a:ext uri="{FF2B5EF4-FFF2-40B4-BE49-F238E27FC236}">
                <a16:creationId xmlns:a16="http://schemas.microsoft.com/office/drawing/2014/main" id="{92A29112-2778-0D3D-DADD-3D404E60E3EC}"/>
              </a:ext>
            </a:extLst>
          </p:cNvPr>
          <p:cNvSpPr/>
          <p:nvPr/>
        </p:nvSpPr>
        <p:spPr>
          <a:xfrm>
            <a:off x="711079" y="1920021"/>
            <a:ext cx="1798879" cy="750827"/>
          </a:xfrm>
          <a:prstGeom prst="wedgeRoundRectCallout">
            <a:avLst>
              <a:gd name="adj1" fmla="val 31582"/>
              <a:gd name="adj2" fmla="val 150985"/>
              <a:gd name="adj3" fmla="val 16667"/>
            </a:avLst>
          </a:prstGeom>
          <a:solidFill>
            <a:srgbClr val="E8F6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眼睛看到危險</a:t>
            </a:r>
          </a:p>
        </p:txBody>
      </p:sp>
      <p:sp>
        <p:nvSpPr>
          <p:cNvPr id="15" name="圓角矩形圖說文字 15">
            <a:extLst>
              <a:ext uri="{FF2B5EF4-FFF2-40B4-BE49-F238E27FC236}">
                <a16:creationId xmlns:a16="http://schemas.microsoft.com/office/drawing/2014/main" id="{EC6D47BF-AA3B-F671-9E29-906FA7A9FB13}"/>
              </a:ext>
            </a:extLst>
          </p:cNvPr>
          <p:cNvSpPr/>
          <p:nvPr/>
        </p:nvSpPr>
        <p:spPr>
          <a:xfrm>
            <a:off x="2374034" y="3203486"/>
            <a:ext cx="2630452" cy="782753"/>
          </a:xfrm>
          <a:prstGeom prst="wedgeRoundRectCallout">
            <a:avLst>
              <a:gd name="adj1" fmla="val 4149"/>
              <a:gd name="adj2" fmla="val 135933"/>
              <a:gd name="adj3" fmla="val 16667"/>
            </a:avLst>
          </a:prstGeom>
          <a:solidFill>
            <a:srgbClr val="E8F6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危險訊息藉由</a:t>
            </a:r>
            <a:endParaRPr lang="en-US" altLang="zh-TW" sz="20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感覺神經傳遞至大腦</a:t>
            </a:r>
          </a:p>
        </p:txBody>
      </p:sp>
      <p:sp>
        <p:nvSpPr>
          <p:cNvPr id="16" name="圓角矩形圖說文字 15">
            <a:extLst>
              <a:ext uri="{FF2B5EF4-FFF2-40B4-BE49-F238E27FC236}">
                <a16:creationId xmlns:a16="http://schemas.microsoft.com/office/drawing/2014/main" id="{71C75D4A-9B78-6AF7-2207-BE6675AC0342}"/>
              </a:ext>
            </a:extLst>
          </p:cNvPr>
          <p:cNvSpPr/>
          <p:nvPr/>
        </p:nvSpPr>
        <p:spPr>
          <a:xfrm>
            <a:off x="3756857" y="2318495"/>
            <a:ext cx="2425640" cy="750827"/>
          </a:xfrm>
          <a:prstGeom prst="wedgeRoundRectCallout">
            <a:avLst>
              <a:gd name="adj1" fmla="val 9321"/>
              <a:gd name="adj2" fmla="val 239856"/>
              <a:gd name="adj3" fmla="val 16667"/>
            </a:avLst>
          </a:prstGeom>
          <a:solidFill>
            <a:srgbClr val="E8F6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大腦發出煞車指令</a:t>
            </a:r>
          </a:p>
        </p:txBody>
      </p:sp>
      <p:sp>
        <p:nvSpPr>
          <p:cNvPr id="17" name="圓角矩形圖說文字 15">
            <a:extLst>
              <a:ext uri="{FF2B5EF4-FFF2-40B4-BE49-F238E27FC236}">
                <a16:creationId xmlns:a16="http://schemas.microsoft.com/office/drawing/2014/main" id="{74B60A18-924E-7D55-B006-4C934E339F75}"/>
              </a:ext>
            </a:extLst>
          </p:cNvPr>
          <p:cNvSpPr/>
          <p:nvPr/>
        </p:nvSpPr>
        <p:spPr>
          <a:xfrm>
            <a:off x="6355895" y="1738402"/>
            <a:ext cx="4345056" cy="1325060"/>
          </a:xfrm>
          <a:prstGeom prst="wedgeRoundRectCallout">
            <a:avLst>
              <a:gd name="adj1" fmla="val -43006"/>
              <a:gd name="adj2" fmla="val 88284"/>
              <a:gd name="adj3" fmla="val 16667"/>
            </a:avLst>
          </a:prstGeom>
          <a:solidFill>
            <a:srgbClr val="E8F6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Wingdings" panose="05000000000000000000" pitchFamily="2" charset="2"/>
              <a:buAutoNum type="circleNumWdWhitePlain"/>
            </a:pP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脊髓傳達指令</a:t>
            </a:r>
            <a:endParaRPr lang="en-US" altLang="zh-TW" sz="20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57200" indent="-457200">
              <a:buFont typeface="Wingdings" panose="05000000000000000000" pitchFamily="2" charset="2"/>
              <a:buAutoNum type="circleNumWdWhitePlain"/>
            </a:pP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經由運動神經元傳導至手部肌肉</a:t>
            </a:r>
            <a:endParaRPr lang="en-US" altLang="zh-TW" sz="20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57200" indent="-457200">
              <a:buFont typeface="Wingdings" panose="05000000000000000000" pitchFamily="2" charset="2"/>
              <a:buAutoNum type="circleNumWdWhitePlain"/>
            </a:pP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手部肌肉收縮、按下煞車</a:t>
            </a:r>
          </a:p>
        </p:txBody>
      </p:sp>
      <p:sp>
        <p:nvSpPr>
          <p:cNvPr id="22" name="矩形: 圓角 21">
            <a:extLst>
              <a:ext uri="{FF2B5EF4-FFF2-40B4-BE49-F238E27FC236}">
                <a16:creationId xmlns:a16="http://schemas.microsoft.com/office/drawing/2014/main" id="{5EF113D0-4061-84A9-0410-2C3CE924D9A0}"/>
              </a:ext>
            </a:extLst>
          </p:cNvPr>
          <p:cNvSpPr/>
          <p:nvPr/>
        </p:nvSpPr>
        <p:spPr>
          <a:xfrm>
            <a:off x="1668770" y="499277"/>
            <a:ext cx="9674733" cy="1059279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rtlCol="0" anchor="ctr"/>
          <a:lstStyle/>
          <a:p>
            <a:r>
              <a:rPr lang="zh-TW" altLang="en-US" sz="3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煞車的過程包含感知反應、煞車過程時間</a:t>
            </a:r>
          </a:p>
        </p:txBody>
      </p:sp>
      <p:pic>
        <p:nvPicPr>
          <p:cNvPr id="21" name="圖片 20">
            <a:extLst>
              <a:ext uri="{FF2B5EF4-FFF2-40B4-BE49-F238E27FC236}">
                <a16:creationId xmlns:a16="http://schemas.microsoft.com/office/drawing/2014/main" id="{DA7B4A59-56A4-2000-58A0-1928E9DA5A6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262" y="185287"/>
            <a:ext cx="1496356" cy="1553115"/>
          </a:xfrm>
          <a:prstGeom prst="rect">
            <a:avLst/>
          </a:prstGeom>
        </p:spPr>
      </p:pic>
      <p:sp>
        <p:nvSpPr>
          <p:cNvPr id="26" name="文字方塊 25">
            <a:extLst>
              <a:ext uri="{FF2B5EF4-FFF2-40B4-BE49-F238E27FC236}">
                <a16:creationId xmlns:a16="http://schemas.microsoft.com/office/drawing/2014/main" id="{5D926773-D882-AB01-EEBE-C1E569825DFB}"/>
              </a:ext>
            </a:extLst>
          </p:cNvPr>
          <p:cNvSpPr txBox="1"/>
          <p:nvPr/>
        </p:nvSpPr>
        <p:spPr>
          <a:xfrm>
            <a:off x="8661401" y="132287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lang="zh-TW" altLang="en-US" sz="12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發展活動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│活動</a:t>
            </a:r>
            <a:r>
              <a:rPr lang="zh-TW" altLang="en-US" sz="12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三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：</a:t>
            </a:r>
            <a:r>
              <a:rPr lang="zh-TW" altLang="en-US" sz="12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探討煞停距離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2926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 animBg="1"/>
      <p:bldP spid="15" grpId="0" animBg="1"/>
      <p:bldP spid="16" grpId="0" animBg="1"/>
      <p:bldP spid="1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wdDnDiag">
          <a:fgClr>
            <a:srgbClr val="E6DDF4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2288394" y="3039346"/>
            <a:ext cx="1847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15" name="矩形: 圓角 14">
            <a:extLst>
              <a:ext uri="{FF2B5EF4-FFF2-40B4-BE49-F238E27FC236}">
                <a16:creationId xmlns:a16="http://schemas.microsoft.com/office/drawing/2014/main" id="{E7A44054-E6C1-05BB-9FAF-E3E6A900329E}"/>
              </a:ext>
            </a:extLst>
          </p:cNvPr>
          <p:cNvSpPr/>
          <p:nvPr/>
        </p:nvSpPr>
        <p:spPr>
          <a:xfrm>
            <a:off x="754380" y="731520"/>
            <a:ext cx="10683240" cy="5394960"/>
          </a:xfrm>
          <a:prstGeom prst="round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7" name="文字方塊 16">
            <a:extLst>
              <a:ext uri="{FF2B5EF4-FFF2-40B4-BE49-F238E27FC236}">
                <a16:creationId xmlns:a16="http://schemas.microsoft.com/office/drawing/2014/main" id="{D31180DD-6850-154D-949C-AD9557BF2514}"/>
              </a:ext>
            </a:extLst>
          </p:cNvPr>
          <p:cNvSpPr txBox="1"/>
          <p:nvPr/>
        </p:nvSpPr>
        <p:spPr>
          <a:xfrm>
            <a:off x="1118609" y="1076458"/>
            <a:ext cx="9954782" cy="13747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44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想一想，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從「人、車、路</a:t>
            </a:r>
            <a:r>
              <a:rPr lang="zh-TW" altLang="en-US" sz="44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」的角度思考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，</a:t>
            </a:r>
            <a:endParaRPr kumimoji="0" lang="en-US" altLang="zh-TW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ts val="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還有哪些因素會使煞停距離更長？</a:t>
            </a: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401DF139-B180-B034-FB3A-4BCFA6EE0C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1696" y="4367644"/>
            <a:ext cx="4557035" cy="2707571"/>
          </a:xfrm>
          <a:prstGeom prst="rect">
            <a:avLst/>
          </a:prstGeom>
        </p:spPr>
      </p:pic>
      <p:grpSp>
        <p:nvGrpSpPr>
          <p:cNvPr id="19" name="群組 18">
            <a:extLst>
              <a:ext uri="{FF2B5EF4-FFF2-40B4-BE49-F238E27FC236}">
                <a16:creationId xmlns:a16="http://schemas.microsoft.com/office/drawing/2014/main" id="{6594C2B4-3A2E-16E3-CBCC-920740F04E1A}"/>
              </a:ext>
            </a:extLst>
          </p:cNvPr>
          <p:cNvGrpSpPr/>
          <p:nvPr/>
        </p:nvGrpSpPr>
        <p:grpSpPr>
          <a:xfrm>
            <a:off x="1326937" y="2688357"/>
            <a:ext cx="9641283" cy="733534"/>
            <a:chOff x="1215726" y="5037291"/>
            <a:chExt cx="9641283" cy="733534"/>
          </a:xfrm>
        </p:grpSpPr>
        <p:sp>
          <p:nvSpPr>
            <p:cNvPr id="13" name="矩形: 圓角 12">
              <a:extLst>
                <a:ext uri="{FF2B5EF4-FFF2-40B4-BE49-F238E27FC236}">
                  <a16:creationId xmlns:a16="http://schemas.microsoft.com/office/drawing/2014/main" id="{0A3BCF72-97F1-577D-D475-63DFC05DA469}"/>
                </a:ext>
              </a:extLst>
            </p:cNvPr>
            <p:cNvSpPr/>
            <p:nvPr/>
          </p:nvSpPr>
          <p:spPr>
            <a:xfrm>
              <a:off x="1215726" y="5037291"/>
              <a:ext cx="765658" cy="733534"/>
            </a:xfrm>
            <a:prstGeom prst="roundRect">
              <a:avLst/>
            </a:prstGeom>
            <a:solidFill>
              <a:srgbClr val="E8F664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人</a:t>
              </a:r>
            </a:p>
          </p:txBody>
        </p:sp>
        <p:sp>
          <p:nvSpPr>
            <p:cNvPr id="14" name="文字方塊 13">
              <a:extLst>
                <a:ext uri="{FF2B5EF4-FFF2-40B4-BE49-F238E27FC236}">
                  <a16:creationId xmlns:a16="http://schemas.microsoft.com/office/drawing/2014/main" id="{29A3AF2F-3486-AA24-0835-6040C7CEE312}"/>
                </a:ext>
              </a:extLst>
            </p:cNvPr>
            <p:cNvSpPr txBox="1"/>
            <p:nvPr/>
          </p:nvSpPr>
          <p:spPr>
            <a:xfrm>
              <a:off x="2088292" y="5081570"/>
              <a:ext cx="876871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駕駛人的反應能力退化、精神及身心狀況不佳。</a:t>
              </a:r>
            </a:p>
          </p:txBody>
        </p:sp>
      </p:grpSp>
      <p:sp>
        <p:nvSpPr>
          <p:cNvPr id="2" name="文字方塊 1">
            <a:extLst>
              <a:ext uri="{FF2B5EF4-FFF2-40B4-BE49-F238E27FC236}">
                <a16:creationId xmlns:a16="http://schemas.microsoft.com/office/drawing/2014/main" id="{AAF47455-14E7-E694-6CAC-0BAF9A5B1BFD}"/>
              </a:ext>
            </a:extLst>
          </p:cNvPr>
          <p:cNvSpPr txBox="1"/>
          <p:nvPr/>
        </p:nvSpPr>
        <p:spPr>
          <a:xfrm>
            <a:off x="8661401" y="132287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lang="zh-TW" altLang="en-US" sz="12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發展活動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│活動</a:t>
            </a:r>
            <a:r>
              <a:rPr lang="zh-TW" altLang="en-US" sz="12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三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：</a:t>
            </a:r>
            <a:r>
              <a:rPr lang="zh-TW" altLang="en-US" sz="12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探討煞停距離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pSp>
        <p:nvGrpSpPr>
          <p:cNvPr id="4" name="群組 3">
            <a:extLst>
              <a:ext uri="{FF2B5EF4-FFF2-40B4-BE49-F238E27FC236}">
                <a16:creationId xmlns:a16="http://schemas.microsoft.com/office/drawing/2014/main" id="{D71F2AF1-1641-B07C-E573-1AA99A4D119C}"/>
              </a:ext>
            </a:extLst>
          </p:cNvPr>
          <p:cNvGrpSpPr/>
          <p:nvPr/>
        </p:nvGrpSpPr>
        <p:grpSpPr>
          <a:xfrm>
            <a:off x="1326937" y="3637092"/>
            <a:ext cx="8076555" cy="733534"/>
            <a:chOff x="1658040" y="4996324"/>
            <a:chExt cx="8076555" cy="733534"/>
          </a:xfrm>
        </p:grpSpPr>
        <p:sp>
          <p:nvSpPr>
            <p:cNvPr id="7" name="矩形: 圓角 6">
              <a:extLst>
                <a:ext uri="{FF2B5EF4-FFF2-40B4-BE49-F238E27FC236}">
                  <a16:creationId xmlns:a16="http://schemas.microsoft.com/office/drawing/2014/main" id="{537FB6EC-A2F2-5622-6BB6-2D8DFB3AB1E3}"/>
                </a:ext>
              </a:extLst>
            </p:cNvPr>
            <p:cNvSpPr/>
            <p:nvPr/>
          </p:nvSpPr>
          <p:spPr>
            <a:xfrm>
              <a:off x="1658040" y="4996324"/>
              <a:ext cx="765658" cy="733534"/>
            </a:xfrm>
            <a:prstGeom prst="roundRect">
              <a:avLst/>
            </a:prstGeom>
            <a:solidFill>
              <a:srgbClr val="E8F664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車</a:t>
              </a:r>
            </a:p>
          </p:txBody>
        </p:sp>
        <p:sp>
          <p:nvSpPr>
            <p:cNvPr id="9" name="文字方塊 8">
              <a:extLst>
                <a:ext uri="{FF2B5EF4-FFF2-40B4-BE49-F238E27FC236}">
                  <a16:creationId xmlns:a16="http://schemas.microsoft.com/office/drawing/2014/main" id="{DE7E6697-338B-1445-0FBE-621266108165}"/>
                </a:ext>
              </a:extLst>
            </p:cNvPr>
            <p:cNvSpPr txBox="1"/>
            <p:nvPr/>
          </p:nvSpPr>
          <p:spPr>
            <a:xfrm>
              <a:off x="2553940" y="5081570"/>
              <a:ext cx="718065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車輛輪胎胎紋深度不足、煞車失靈等。</a:t>
              </a:r>
            </a:p>
          </p:txBody>
        </p:sp>
      </p:grpSp>
      <p:grpSp>
        <p:nvGrpSpPr>
          <p:cNvPr id="20" name="群組 19">
            <a:extLst>
              <a:ext uri="{FF2B5EF4-FFF2-40B4-BE49-F238E27FC236}">
                <a16:creationId xmlns:a16="http://schemas.microsoft.com/office/drawing/2014/main" id="{73F058D9-C484-50A1-B4E0-070AA3FF8B00}"/>
              </a:ext>
            </a:extLst>
          </p:cNvPr>
          <p:cNvGrpSpPr/>
          <p:nvPr/>
        </p:nvGrpSpPr>
        <p:grpSpPr>
          <a:xfrm>
            <a:off x="1326937" y="4608052"/>
            <a:ext cx="3463369" cy="733534"/>
            <a:chOff x="1658040" y="4996324"/>
            <a:chExt cx="3463369" cy="733534"/>
          </a:xfrm>
        </p:grpSpPr>
        <p:sp>
          <p:nvSpPr>
            <p:cNvPr id="21" name="矩形: 圓角 20">
              <a:extLst>
                <a:ext uri="{FF2B5EF4-FFF2-40B4-BE49-F238E27FC236}">
                  <a16:creationId xmlns:a16="http://schemas.microsoft.com/office/drawing/2014/main" id="{A4285BC5-B2C6-6EE7-3E14-EC0B3E53FADC}"/>
                </a:ext>
              </a:extLst>
            </p:cNvPr>
            <p:cNvSpPr/>
            <p:nvPr/>
          </p:nvSpPr>
          <p:spPr>
            <a:xfrm>
              <a:off x="1658040" y="4996324"/>
              <a:ext cx="765658" cy="733534"/>
            </a:xfrm>
            <a:prstGeom prst="roundRect">
              <a:avLst/>
            </a:prstGeom>
            <a:solidFill>
              <a:srgbClr val="E8F664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路</a:t>
              </a:r>
            </a:p>
          </p:txBody>
        </p:sp>
        <p:sp>
          <p:nvSpPr>
            <p:cNvPr id="22" name="文字方塊 21">
              <a:extLst>
                <a:ext uri="{FF2B5EF4-FFF2-40B4-BE49-F238E27FC236}">
                  <a16:creationId xmlns:a16="http://schemas.microsoft.com/office/drawing/2014/main" id="{56AD002E-0558-CB50-CFD8-D285290DD033}"/>
                </a:ext>
              </a:extLst>
            </p:cNvPr>
            <p:cNvSpPr txBox="1"/>
            <p:nvPr/>
          </p:nvSpPr>
          <p:spPr>
            <a:xfrm>
              <a:off x="2553941" y="5081570"/>
              <a:ext cx="256746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地面濕滑。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60825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wdDnDiag">
          <a:fgClr>
            <a:srgbClr val="E6DDF4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2288394" y="3039346"/>
            <a:ext cx="1847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58F444E6-6DC8-BFD3-CC89-CB9910A407D1}"/>
              </a:ext>
            </a:extLst>
          </p:cNvPr>
          <p:cNvSpPr/>
          <p:nvPr/>
        </p:nvSpPr>
        <p:spPr>
          <a:xfrm>
            <a:off x="716280" y="1775636"/>
            <a:ext cx="10713720" cy="4564203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74F355D6-B2C5-15D8-056B-80F282254E5E}"/>
              </a:ext>
            </a:extLst>
          </p:cNvPr>
          <p:cNvSpPr/>
          <p:nvPr/>
        </p:nvSpPr>
        <p:spPr>
          <a:xfrm>
            <a:off x="4448589" y="1022465"/>
            <a:ext cx="3241815" cy="753171"/>
          </a:xfrm>
          <a:prstGeom prst="rect">
            <a:avLst/>
          </a:prstGeom>
          <a:solidFill>
            <a:srgbClr val="5A5484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重點提醒</a:t>
            </a:r>
          </a:p>
        </p:txBody>
      </p:sp>
      <p:pic>
        <p:nvPicPr>
          <p:cNvPr id="10" name="圖片 9">
            <a:extLst>
              <a:ext uri="{FF2B5EF4-FFF2-40B4-BE49-F238E27FC236}">
                <a16:creationId xmlns:a16="http://schemas.microsoft.com/office/drawing/2014/main" id="{A3BFADEE-8215-D9FD-C13D-B8E1FD0C821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3125" y="129463"/>
            <a:ext cx="1905757" cy="1834735"/>
          </a:xfrm>
          <a:prstGeom prst="rect">
            <a:avLst/>
          </a:prstGeom>
        </p:spPr>
      </p:pic>
      <p:pic>
        <p:nvPicPr>
          <p:cNvPr id="12" name="圖片 11">
            <a:extLst>
              <a:ext uri="{FF2B5EF4-FFF2-40B4-BE49-F238E27FC236}">
                <a16:creationId xmlns:a16="http://schemas.microsoft.com/office/drawing/2014/main" id="{57776E24-04F9-47A9-C195-35D9E9479E6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3120" y="188648"/>
            <a:ext cx="1755821" cy="1775550"/>
          </a:xfrm>
          <a:prstGeom prst="rect">
            <a:avLst/>
          </a:prstGeom>
        </p:spPr>
      </p:pic>
      <p:sp>
        <p:nvSpPr>
          <p:cNvPr id="13" name="文字方塊 12">
            <a:extLst>
              <a:ext uri="{FF2B5EF4-FFF2-40B4-BE49-F238E27FC236}">
                <a16:creationId xmlns:a16="http://schemas.microsoft.com/office/drawing/2014/main" id="{8AAD5963-0500-E2B6-F96D-B5804F4E6A2C}"/>
              </a:ext>
            </a:extLst>
          </p:cNvPr>
          <p:cNvSpPr txBox="1"/>
          <p:nvPr/>
        </p:nvSpPr>
        <p:spPr>
          <a:xfrm>
            <a:off x="2734391" y="2162614"/>
            <a:ext cx="840728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buClr>
                <a:srgbClr val="5A5484"/>
              </a:buClr>
              <a:buFont typeface="Wingdings" panose="05000000000000000000" pitchFamily="2" charset="2"/>
              <a:buChar char="l"/>
            </a:pPr>
            <a:r>
              <a:rPr kumimoji="0" lang="zh-TW" altLang="en-US" sz="3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步行時，不可突然衝出，因為駕駛</a:t>
            </a:r>
            <a:r>
              <a:rPr lang="zh-TW" altLang="en-US" sz="32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覺察危險到</a:t>
            </a:r>
            <a:r>
              <a:rPr kumimoji="0" lang="zh-TW" altLang="en-US" sz="3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停下來，需要經過一段煞停距離，突然衝出會造成駕駛反應不及而發生事故。</a:t>
            </a: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1B79FCAC-F740-D45C-94A1-FC210CD61246}"/>
              </a:ext>
            </a:extLst>
          </p:cNvPr>
          <p:cNvSpPr txBox="1"/>
          <p:nvPr/>
        </p:nvSpPr>
        <p:spPr>
          <a:xfrm>
            <a:off x="8661401" y="132287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lang="zh-TW" altLang="en-US" sz="12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發展活動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│活動</a:t>
            </a:r>
            <a:r>
              <a:rPr lang="zh-TW" altLang="en-US" sz="12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三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：</a:t>
            </a:r>
            <a:r>
              <a:rPr lang="zh-TW" altLang="en-US" sz="12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探討煞停距離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5" name="矩形: 圓角 4">
            <a:extLst>
              <a:ext uri="{FF2B5EF4-FFF2-40B4-BE49-F238E27FC236}">
                <a16:creationId xmlns:a16="http://schemas.microsoft.com/office/drawing/2014/main" id="{BF95C362-F7BA-8973-D13B-2F90FF30401C}"/>
              </a:ext>
            </a:extLst>
          </p:cNvPr>
          <p:cNvSpPr/>
          <p:nvPr/>
        </p:nvSpPr>
        <p:spPr>
          <a:xfrm>
            <a:off x="1050325" y="2206444"/>
            <a:ext cx="1568092" cy="733534"/>
          </a:xfrm>
          <a:prstGeom prst="roundRect">
            <a:avLst/>
          </a:prstGeom>
          <a:solidFill>
            <a:srgbClr val="E8F664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行人</a:t>
            </a:r>
          </a:p>
        </p:txBody>
      </p:sp>
      <p:sp>
        <p:nvSpPr>
          <p:cNvPr id="7" name="矩形: 圓角 6">
            <a:extLst>
              <a:ext uri="{FF2B5EF4-FFF2-40B4-BE49-F238E27FC236}">
                <a16:creationId xmlns:a16="http://schemas.microsoft.com/office/drawing/2014/main" id="{9EDE8344-A1F7-20EF-0A4C-20B5880272B6}"/>
              </a:ext>
            </a:extLst>
          </p:cNvPr>
          <p:cNvSpPr/>
          <p:nvPr/>
        </p:nvSpPr>
        <p:spPr>
          <a:xfrm>
            <a:off x="1050325" y="3930690"/>
            <a:ext cx="1568092" cy="733534"/>
          </a:xfrm>
          <a:prstGeom prst="roundRect">
            <a:avLst/>
          </a:prstGeom>
          <a:solidFill>
            <a:srgbClr val="E8F664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駕駛人</a:t>
            </a: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741BA156-5DD8-760B-19D1-FC78AF39D19E}"/>
              </a:ext>
            </a:extLst>
          </p:cNvPr>
          <p:cNvSpPr txBox="1"/>
          <p:nvPr/>
        </p:nvSpPr>
        <p:spPr>
          <a:xfrm>
            <a:off x="2734391" y="3981358"/>
            <a:ext cx="8275479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buClr>
                <a:srgbClr val="5A5484"/>
              </a:buClr>
              <a:buFont typeface="Wingdings" panose="05000000000000000000" pitchFamily="2" charset="2"/>
              <a:buChar char="l"/>
            </a:pPr>
            <a:r>
              <a:rPr lang="zh-TW" altLang="en-US" sz="32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定期進行</a:t>
            </a:r>
            <a:r>
              <a:rPr kumimoji="0" lang="zh-TW" altLang="en-US" sz="3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車輛的檢查保養。</a:t>
            </a:r>
            <a:endParaRPr kumimoji="0" lang="en-US" altLang="zh-TW" sz="32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457200" lvl="0" indent="-457200">
              <a:buClr>
                <a:srgbClr val="5A5484"/>
              </a:buClr>
              <a:buFont typeface="Wingdings" panose="05000000000000000000" pitchFamily="2" charset="2"/>
              <a:buChar char="l"/>
            </a:pPr>
            <a:r>
              <a:rPr kumimoji="0" lang="zh-TW" altLang="en-US" sz="3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精神良好、專心駕駛。</a:t>
            </a:r>
            <a:endParaRPr kumimoji="0" lang="en-US" altLang="zh-TW" sz="32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457200" lvl="0" indent="-457200">
              <a:buClr>
                <a:srgbClr val="5A5484"/>
              </a:buClr>
              <a:buFont typeface="Wingdings" panose="05000000000000000000" pitchFamily="2" charset="2"/>
              <a:buChar char="l"/>
            </a:pPr>
            <a:r>
              <a:rPr kumimoji="0" lang="zh-TW" altLang="en-US" sz="3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與前方車輛保持適當的安全距離，雨天時要更加謹慎。</a:t>
            </a:r>
          </a:p>
        </p:txBody>
      </p:sp>
    </p:spTree>
    <p:extLst>
      <p:ext uri="{BB962C8B-B14F-4D97-AF65-F5344CB8AC3E}">
        <p14:creationId xmlns:p14="http://schemas.microsoft.com/office/powerpoint/2010/main" val="42433328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DD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文字方塊 32"/>
          <p:cNvSpPr txBox="1"/>
          <p:nvPr/>
        </p:nvSpPr>
        <p:spPr>
          <a:xfrm>
            <a:off x="677756" y="1580002"/>
            <a:ext cx="6588017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透過這堂課的學習，</a:t>
            </a:r>
            <a:endParaRPr kumimoji="0" lang="en-US" altLang="zh-TW" sz="3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認識了車輛特性可能造成的危險，</a:t>
            </a:r>
            <a:endParaRPr kumimoji="0" lang="en-US" altLang="zh-TW" sz="3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現在請你想一想，</a:t>
            </a:r>
            <a:endParaRPr lang="en-US" altLang="zh-TW" sz="3000" b="1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當你是不同用路角色時，</a:t>
            </a:r>
            <a:endParaRPr kumimoji="0" lang="en-US" altLang="zh-TW" sz="3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你會如何怎麼做呢？ </a:t>
            </a:r>
          </a:p>
        </p:txBody>
      </p:sp>
      <p:grpSp>
        <p:nvGrpSpPr>
          <p:cNvPr id="9" name="群組 8">
            <a:extLst>
              <a:ext uri="{FF2B5EF4-FFF2-40B4-BE49-F238E27FC236}">
                <a16:creationId xmlns:a16="http://schemas.microsoft.com/office/drawing/2014/main" id="{8C9733B4-2540-8D28-79C7-67710C7B0E17}"/>
              </a:ext>
            </a:extLst>
          </p:cNvPr>
          <p:cNvGrpSpPr/>
          <p:nvPr/>
        </p:nvGrpSpPr>
        <p:grpSpPr>
          <a:xfrm>
            <a:off x="677757" y="224300"/>
            <a:ext cx="5122968" cy="1212311"/>
            <a:chOff x="4005846" y="248433"/>
            <a:chExt cx="4075532" cy="1022895"/>
          </a:xfrm>
        </p:grpSpPr>
        <p:grpSp>
          <p:nvGrpSpPr>
            <p:cNvPr id="10" name="Group 10">
              <a:extLst>
                <a:ext uri="{FF2B5EF4-FFF2-40B4-BE49-F238E27FC236}">
                  <a16:creationId xmlns:a16="http://schemas.microsoft.com/office/drawing/2014/main" id="{0B833DEA-38D8-0AEB-B0DC-4BB0620BBEBD}"/>
                </a:ext>
              </a:extLst>
            </p:cNvPr>
            <p:cNvGrpSpPr/>
            <p:nvPr/>
          </p:nvGrpSpPr>
          <p:grpSpPr>
            <a:xfrm>
              <a:off x="4110621" y="353208"/>
              <a:ext cx="3970757" cy="918120"/>
              <a:chOff x="0" y="-28575"/>
              <a:chExt cx="1045796" cy="241810"/>
            </a:xfrm>
          </p:grpSpPr>
          <p:sp>
            <p:nvSpPr>
              <p:cNvPr id="15" name="Freeform 11">
                <a:extLst>
                  <a:ext uri="{FF2B5EF4-FFF2-40B4-BE49-F238E27FC236}">
                    <a16:creationId xmlns:a16="http://schemas.microsoft.com/office/drawing/2014/main" id="{58B11AC4-E89E-4FE3-B787-FE14ED7C311F}"/>
                  </a:ext>
                </a:extLst>
              </p:cNvPr>
              <p:cNvSpPr/>
              <p:nvPr/>
            </p:nvSpPr>
            <p:spPr>
              <a:xfrm>
                <a:off x="0" y="0"/>
                <a:ext cx="1045796" cy="213235"/>
              </a:xfrm>
              <a:custGeom>
                <a:avLst/>
                <a:gdLst/>
                <a:ahLst/>
                <a:cxnLst/>
                <a:rect l="l" t="t" r="r" b="b"/>
                <a:pathLst>
                  <a:path w="1045796" h="213235">
                    <a:moveTo>
                      <a:pt x="0" y="0"/>
                    </a:moveTo>
                    <a:lnTo>
                      <a:pt x="1045796" y="0"/>
                    </a:lnTo>
                    <a:lnTo>
                      <a:pt x="1045796" y="213235"/>
                    </a:lnTo>
                    <a:lnTo>
                      <a:pt x="0" y="213235"/>
                    </a:lnTo>
                    <a:close/>
                  </a:path>
                </a:pathLst>
              </a:custGeom>
              <a:solidFill>
                <a:srgbClr val="E8F664"/>
              </a:solidFill>
              <a:ln w="38100" cap="sq">
                <a:solidFill>
                  <a:srgbClr val="191919"/>
                </a:solidFill>
                <a:prstDash val="solid"/>
                <a:miter/>
              </a:ln>
            </p:spPr>
          </p:sp>
          <p:sp>
            <p:nvSpPr>
              <p:cNvPr id="16" name="TextBox 12">
                <a:extLst>
                  <a:ext uri="{FF2B5EF4-FFF2-40B4-BE49-F238E27FC236}">
                    <a16:creationId xmlns:a16="http://schemas.microsoft.com/office/drawing/2014/main" id="{ABD6D795-6E57-BA6D-A899-DB6B5C86AC4B}"/>
                  </a:ext>
                </a:extLst>
              </p:cNvPr>
              <p:cNvSpPr txBox="1"/>
              <p:nvPr/>
            </p:nvSpPr>
            <p:spPr>
              <a:xfrm>
                <a:off x="0" y="-28575"/>
                <a:ext cx="1045796" cy="24181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ts val="312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11" name="Group 13">
              <a:extLst>
                <a:ext uri="{FF2B5EF4-FFF2-40B4-BE49-F238E27FC236}">
                  <a16:creationId xmlns:a16="http://schemas.microsoft.com/office/drawing/2014/main" id="{BC72BD4F-3DCB-9F50-6254-CA028633D750}"/>
                </a:ext>
              </a:extLst>
            </p:cNvPr>
            <p:cNvGrpSpPr/>
            <p:nvPr/>
          </p:nvGrpSpPr>
          <p:grpSpPr>
            <a:xfrm>
              <a:off x="4005846" y="248433"/>
              <a:ext cx="3970757" cy="918120"/>
              <a:chOff x="0" y="-28575"/>
              <a:chExt cx="1045796" cy="241810"/>
            </a:xfrm>
          </p:grpSpPr>
          <p:sp>
            <p:nvSpPr>
              <p:cNvPr id="12" name="Freeform 14">
                <a:extLst>
                  <a:ext uri="{FF2B5EF4-FFF2-40B4-BE49-F238E27FC236}">
                    <a16:creationId xmlns:a16="http://schemas.microsoft.com/office/drawing/2014/main" id="{C7CAC84F-DC84-650C-AE7C-99EE49C9CC26}"/>
                  </a:ext>
                </a:extLst>
              </p:cNvPr>
              <p:cNvSpPr/>
              <p:nvPr/>
            </p:nvSpPr>
            <p:spPr>
              <a:xfrm>
                <a:off x="0" y="0"/>
                <a:ext cx="1045796" cy="213235"/>
              </a:xfrm>
              <a:custGeom>
                <a:avLst/>
                <a:gdLst/>
                <a:ahLst/>
                <a:cxnLst/>
                <a:rect l="l" t="t" r="r" b="b"/>
                <a:pathLst>
                  <a:path w="1045796" h="213235">
                    <a:moveTo>
                      <a:pt x="0" y="0"/>
                    </a:moveTo>
                    <a:lnTo>
                      <a:pt x="1045796" y="0"/>
                    </a:lnTo>
                    <a:lnTo>
                      <a:pt x="1045796" y="213235"/>
                    </a:lnTo>
                    <a:lnTo>
                      <a:pt x="0" y="213235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ap="sq">
                <a:solidFill>
                  <a:srgbClr val="191919"/>
                </a:solidFill>
                <a:prstDash val="solid"/>
                <a:miter/>
              </a:ln>
            </p:spPr>
          </p:sp>
          <p:sp>
            <p:nvSpPr>
              <p:cNvPr id="13" name="TextBox 15">
                <a:extLst>
                  <a:ext uri="{FF2B5EF4-FFF2-40B4-BE49-F238E27FC236}">
                    <a16:creationId xmlns:a16="http://schemas.microsoft.com/office/drawing/2014/main" id="{14362354-2EEB-0D7E-3CA8-291ECE656A2B}"/>
                  </a:ext>
                </a:extLst>
              </p:cNvPr>
              <p:cNvSpPr txBox="1"/>
              <p:nvPr/>
            </p:nvSpPr>
            <p:spPr>
              <a:xfrm>
                <a:off x="0" y="-28575"/>
                <a:ext cx="1045796" cy="24181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ts val="312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17" name="文字方塊 16">
            <a:extLst>
              <a:ext uri="{FF2B5EF4-FFF2-40B4-BE49-F238E27FC236}">
                <a16:creationId xmlns:a16="http://schemas.microsoft.com/office/drawing/2014/main" id="{DE5497B1-328C-BF54-F519-527EDEEE4178}"/>
              </a:ext>
            </a:extLst>
          </p:cNvPr>
          <p:cNvSpPr txBox="1"/>
          <p:nvPr/>
        </p:nvSpPr>
        <p:spPr>
          <a:xfrm>
            <a:off x="1064648" y="477063"/>
            <a:ext cx="42503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煞停距離的判斷</a:t>
            </a:r>
          </a:p>
        </p:txBody>
      </p:sp>
      <p:sp>
        <p:nvSpPr>
          <p:cNvPr id="18" name="文字方塊 17">
            <a:extLst>
              <a:ext uri="{FF2B5EF4-FFF2-40B4-BE49-F238E27FC236}">
                <a16:creationId xmlns:a16="http://schemas.microsoft.com/office/drawing/2014/main" id="{B7A56CDF-423A-FA64-C34B-7DAF266ACA0C}"/>
              </a:ext>
            </a:extLst>
          </p:cNvPr>
          <p:cNvSpPr txBox="1"/>
          <p:nvPr/>
        </p:nvSpPr>
        <p:spPr>
          <a:xfrm>
            <a:off x="8106032" y="132288"/>
            <a:ext cx="40859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lang="zh-TW" altLang="en-US" sz="12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統整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活動│活動四：用路人的抉擇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- 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煞停距離的判斷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</a:p>
        </p:txBody>
      </p:sp>
      <p:pic>
        <p:nvPicPr>
          <p:cNvPr id="2" name="圖片 1">
            <a:extLst>
              <a:ext uri="{FF2B5EF4-FFF2-40B4-BE49-F238E27FC236}">
                <a16:creationId xmlns:a16="http://schemas.microsoft.com/office/drawing/2014/main" id="{F0021BD0-3250-6723-DDFF-57EAF4F718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4970" y="485905"/>
            <a:ext cx="4383171" cy="6248649"/>
          </a:xfrm>
          <a:prstGeom prst="rect">
            <a:avLst/>
          </a:prstGeom>
          <a:effectLst>
            <a:glow rad="101600">
              <a:srgbClr val="5A5484">
                <a:alpha val="60000"/>
              </a:srgbClr>
            </a:glow>
          </a:effectLst>
        </p:spPr>
      </p:pic>
      <p:sp>
        <p:nvSpPr>
          <p:cNvPr id="3" name="直線圖說文字 2 8">
            <a:extLst>
              <a:ext uri="{FF2B5EF4-FFF2-40B4-BE49-F238E27FC236}">
                <a16:creationId xmlns:a16="http://schemas.microsoft.com/office/drawing/2014/main" id="{06ED9B48-03B2-1E40-DB0B-C8A5B0A2E111}"/>
              </a:ext>
            </a:extLst>
          </p:cNvPr>
          <p:cNvSpPr/>
          <p:nvPr/>
        </p:nvSpPr>
        <p:spPr>
          <a:xfrm flipH="1">
            <a:off x="2420854" y="4258724"/>
            <a:ext cx="4236994" cy="607419"/>
          </a:xfrm>
          <a:prstGeom prst="borderCallout2">
            <a:avLst>
              <a:gd name="adj1" fmla="val 56681"/>
              <a:gd name="adj2" fmla="val -1232"/>
              <a:gd name="adj3" fmla="val -218115"/>
              <a:gd name="adj4" fmla="val -9157"/>
              <a:gd name="adj5" fmla="val -217783"/>
              <a:gd name="adj6" fmla="val -37962"/>
            </a:avLst>
          </a:prstGeom>
          <a:solidFill>
            <a:srgbClr val="F6F3FB"/>
          </a:solidFill>
          <a:ln w="12700">
            <a:solidFill>
              <a:schemeClr val="tx1"/>
            </a:solidFill>
            <a:prstDash val="solid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zh-TW" altLang="en-US" sz="30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當我是行人時</a:t>
            </a:r>
            <a:r>
              <a:rPr lang="en-US" altLang="zh-TW" sz="30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……</a:t>
            </a:r>
            <a:endParaRPr lang="zh-TW" altLang="en-US" sz="30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直線圖說文字 2 9">
            <a:extLst>
              <a:ext uri="{FF2B5EF4-FFF2-40B4-BE49-F238E27FC236}">
                <a16:creationId xmlns:a16="http://schemas.microsoft.com/office/drawing/2014/main" id="{D75E6309-1370-8604-747D-D546FD78F574}"/>
              </a:ext>
            </a:extLst>
          </p:cNvPr>
          <p:cNvSpPr/>
          <p:nvPr/>
        </p:nvSpPr>
        <p:spPr>
          <a:xfrm flipH="1">
            <a:off x="2420854" y="5126085"/>
            <a:ext cx="4236994" cy="607419"/>
          </a:xfrm>
          <a:prstGeom prst="borderCallout2">
            <a:avLst>
              <a:gd name="adj1" fmla="val 56681"/>
              <a:gd name="adj2" fmla="val -1232"/>
              <a:gd name="adj3" fmla="val -108262"/>
              <a:gd name="adj4" fmla="val -10032"/>
              <a:gd name="adj5" fmla="val -105896"/>
              <a:gd name="adj6" fmla="val -38545"/>
            </a:avLst>
          </a:prstGeom>
          <a:solidFill>
            <a:srgbClr val="F6F3FB"/>
          </a:solidFill>
          <a:ln w="12700">
            <a:solidFill>
              <a:schemeClr val="tx1"/>
            </a:solidFill>
            <a:prstDash val="solid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zh-TW" altLang="en-US" sz="30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當我是乘客時</a:t>
            </a:r>
            <a:r>
              <a:rPr lang="en-US" altLang="zh-TW" sz="30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……</a:t>
            </a:r>
            <a:endParaRPr lang="zh-TW" altLang="en-US" sz="30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直線圖說文字 2 10">
            <a:extLst>
              <a:ext uri="{FF2B5EF4-FFF2-40B4-BE49-F238E27FC236}">
                <a16:creationId xmlns:a16="http://schemas.microsoft.com/office/drawing/2014/main" id="{42172812-ED89-6221-5F86-718F0948B539}"/>
              </a:ext>
            </a:extLst>
          </p:cNvPr>
          <p:cNvSpPr/>
          <p:nvPr/>
        </p:nvSpPr>
        <p:spPr>
          <a:xfrm flipH="1">
            <a:off x="2420854" y="6026281"/>
            <a:ext cx="4236994" cy="607419"/>
          </a:xfrm>
          <a:prstGeom prst="borderCallout2">
            <a:avLst>
              <a:gd name="adj1" fmla="val 56681"/>
              <a:gd name="adj2" fmla="val -1232"/>
              <a:gd name="adj3" fmla="val -8581"/>
              <a:gd name="adj4" fmla="val -8282"/>
              <a:gd name="adj5" fmla="val -10284"/>
              <a:gd name="adj6" fmla="val -37379"/>
            </a:avLst>
          </a:prstGeom>
          <a:solidFill>
            <a:srgbClr val="F6F3FB"/>
          </a:solidFill>
          <a:ln w="12700">
            <a:solidFill>
              <a:schemeClr val="tx1"/>
            </a:solidFill>
            <a:prstDash val="solid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sz="30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當我是自行車騎士時</a:t>
            </a:r>
            <a:r>
              <a:rPr lang="en-US" altLang="zh-TW" sz="30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……</a:t>
            </a:r>
            <a:endParaRPr lang="zh-TW" altLang="en-US" sz="30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528655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wdDnDiag">
          <a:fgClr>
            <a:srgbClr val="E6DDF4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2288394" y="3039346"/>
            <a:ext cx="1847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58F444E6-6DC8-BFD3-CC89-CB9910A407D1}"/>
              </a:ext>
            </a:extLst>
          </p:cNvPr>
          <p:cNvSpPr/>
          <p:nvPr/>
        </p:nvSpPr>
        <p:spPr>
          <a:xfrm>
            <a:off x="716280" y="1775636"/>
            <a:ext cx="10713720" cy="4564203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74F355D6-B2C5-15D8-056B-80F282254E5E}"/>
              </a:ext>
            </a:extLst>
          </p:cNvPr>
          <p:cNvSpPr/>
          <p:nvPr/>
        </p:nvSpPr>
        <p:spPr>
          <a:xfrm>
            <a:off x="4448589" y="1022465"/>
            <a:ext cx="3241815" cy="753171"/>
          </a:xfrm>
          <a:prstGeom prst="rect">
            <a:avLst/>
          </a:prstGeom>
          <a:solidFill>
            <a:srgbClr val="5A5484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重點提醒</a:t>
            </a:r>
          </a:p>
        </p:txBody>
      </p:sp>
      <p:pic>
        <p:nvPicPr>
          <p:cNvPr id="10" name="圖片 9">
            <a:extLst>
              <a:ext uri="{FF2B5EF4-FFF2-40B4-BE49-F238E27FC236}">
                <a16:creationId xmlns:a16="http://schemas.microsoft.com/office/drawing/2014/main" id="{A3BFADEE-8215-D9FD-C13D-B8E1FD0C821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3125" y="129463"/>
            <a:ext cx="1905757" cy="1834735"/>
          </a:xfrm>
          <a:prstGeom prst="rect">
            <a:avLst/>
          </a:prstGeom>
        </p:spPr>
      </p:pic>
      <p:pic>
        <p:nvPicPr>
          <p:cNvPr id="12" name="圖片 11">
            <a:extLst>
              <a:ext uri="{FF2B5EF4-FFF2-40B4-BE49-F238E27FC236}">
                <a16:creationId xmlns:a16="http://schemas.microsoft.com/office/drawing/2014/main" id="{57776E24-04F9-47A9-C195-35D9E9479E6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3120" y="188648"/>
            <a:ext cx="1755821" cy="1775550"/>
          </a:xfrm>
          <a:prstGeom prst="rect">
            <a:avLst/>
          </a:prstGeom>
        </p:spPr>
      </p:pic>
      <p:sp>
        <p:nvSpPr>
          <p:cNvPr id="13" name="文字方塊 12">
            <a:extLst>
              <a:ext uri="{FF2B5EF4-FFF2-40B4-BE49-F238E27FC236}">
                <a16:creationId xmlns:a16="http://schemas.microsoft.com/office/drawing/2014/main" id="{8AAD5963-0500-E2B6-F96D-B5804F4E6A2C}"/>
              </a:ext>
            </a:extLst>
          </p:cNvPr>
          <p:cNvSpPr txBox="1"/>
          <p:nvPr/>
        </p:nvSpPr>
        <p:spPr>
          <a:xfrm>
            <a:off x="869092" y="2115320"/>
            <a:ext cx="1046617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A5484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大型車輛視野死角範圍大；車身長，前、後車輪的輪軸距離遠，導致車輛彎時產生的「內輪差」大。</a:t>
            </a:r>
          </a:p>
        </p:txBody>
      </p:sp>
      <p:sp>
        <p:nvSpPr>
          <p:cNvPr id="2" name="文字方塊 1">
            <a:extLst>
              <a:ext uri="{FF2B5EF4-FFF2-40B4-BE49-F238E27FC236}">
                <a16:creationId xmlns:a16="http://schemas.microsoft.com/office/drawing/2014/main" id="{1716528C-8EFB-14A8-6FFA-CD331BDDC12C}"/>
              </a:ext>
            </a:extLst>
          </p:cNvPr>
          <p:cNvSpPr txBox="1"/>
          <p:nvPr/>
        </p:nvSpPr>
        <p:spPr>
          <a:xfrm>
            <a:off x="869092" y="3343660"/>
            <a:ext cx="102890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buClr>
                <a:srgbClr val="5A5484"/>
              </a:buClr>
              <a:buFont typeface="Wingdings" panose="05000000000000000000" pitchFamily="2" charset="2"/>
              <a:buChar char="l"/>
            </a:pPr>
            <a:r>
              <a:rPr kumimoji="0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駕駛覺察危險到執行因應動作，需要反應時間，因此要與前車保持適當的安全距離，行人也不要突然</a:t>
            </a:r>
            <a:r>
              <a:rPr lang="zh-TW" altLang="en-US" sz="32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衝出，以免駕駛反應不及。</a:t>
            </a:r>
            <a:endParaRPr kumimoji="0" lang="zh-TW" alt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1D69EC96-A15F-5B7C-3044-94B297CAEBD1}"/>
              </a:ext>
            </a:extLst>
          </p:cNvPr>
          <p:cNvSpPr txBox="1"/>
          <p:nvPr/>
        </p:nvSpPr>
        <p:spPr>
          <a:xfrm>
            <a:off x="856735" y="4961188"/>
            <a:ext cx="1047853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A5484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lang="zh-TW" altLang="en-US" sz="32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駕駛人的反應能力及</a:t>
            </a:r>
            <a:r>
              <a:rPr kumimoji="0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身心狀態、車輛狀況、道路及天氣因素都會影響煞停距離，要隨時檢視，確保安全。</a:t>
            </a:r>
          </a:p>
        </p:txBody>
      </p: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A64D2B41-33AF-54A1-D06D-FABAEF37D8FF}"/>
              </a:ext>
            </a:extLst>
          </p:cNvPr>
          <p:cNvSpPr txBox="1"/>
          <p:nvPr/>
        </p:nvSpPr>
        <p:spPr>
          <a:xfrm>
            <a:off x="8106032" y="132288"/>
            <a:ext cx="40859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lang="zh-TW" altLang="en-US" sz="12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統整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活動│活動四：用路人的抉擇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- 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煞停距離的判斷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</a:p>
        </p:txBody>
      </p:sp>
    </p:spTree>
    <p:extLst>
      <p:ext uri="{BB962C8B-B14F-4D97-AF65-F5344CB8AC3E}">
        <p14:creationId xmlns:p14="http://schemas.microsoft.com/office/powerpoint/2010/main" val="3966747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" grpId="0"/>
      <p:bldP spid="9" grpId="0"/>
    </p:bld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5967</TotalTime>
  <Words>1322</Words>
  <Application>Microsoft Office PowerPoint</Application>
  <PresentationFormat>寬螢幕</PresentationFormat>
  <Paragraphs>146</Paragraphs>
  <Slides>20</Slides>
  <Notes>18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3</vt:i4>
      </vt:variant>
      <vt:variant>
        <vt:lpstr>投影片標題</vt:lpstr>
      </vt:variant>
      <vt:variant>
        <vt:i4>20</vt:i4>
      </vt:variant>
    </vt:vector>
  </HeadingPairs>
  <TitlesOfParts>
    <vt:vector size="28" baseType="lpstr">
      <vt:lpstr>Calibri</vt:lpstr>
      <vt:lpstr>微軟正黑體</vt:lpstr>
      <vt:lpstr>Arial</vt:lpstr>
      <vt:lpstr>Wingdings</vt:lpstr>
      <vt:lpstr>Calibri Light</vt:lpstr>
      <vt:lpstr>Office 佈景主題</vt:lpstr>
      <vt:lpstr>2_Office 佈景主題</vt:lpstr>
      <vt:lpstr>1_Office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交通安全課程模組PPT</dc:title>
  <dc:creator>User</dc:creator>
  <cp:lastModifiedBy>syuuyucc@outlook.com</cp:lastModifiedBy>
  <cp:revision>222</cp:revision>
  <dcterms:created xsi:type="dcterms:W3CDTF">2023-01-18T09:54:33Z</dcterms:created>
  <dcterms:modified xsi:type="dcterms:W3CDTF">2024-01-09T05:55:51Z</dcterms:modified>
</cp:coreProperties>
</file>