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</p:sldMasterIdLst>
  <p:notesMasterIdLst>
    <p:notesMasterId r:id="rId25"/>
  </p:notesMasterIdLst>
  <p:sldIdLst>
    <p:sldId id="354" r:id="rId3"/>
    <p:sldId id="314" r:id="rId4"/>
    <p:sldId id="264" r:id="rId5"/>
    <p:sldId id="443" r:id="rId6"/>
    <p:sldId id="444" r:id="rId7"/>
    <p:sldId id="447" r:id="rId8"/>
    <p:sldId id="446" r:id="rId9"/>
    <p:sldId id="445" r:id="rId10"/>
    <p:sldId id="427" r:id="rId11"/>
    <p:sldId id="448" r:id="rId12"/>
    <p:sldId id="449" r:id="rId13"/>
    <p:sldId id="332" r:id="rId14"/>
    <p:sldId id="450" r:id="rId15"/>
    <p:sldId id="429" r:id="rId16"/>
    <p:sldId id="451" r:id="rId17"/>
    <p:sldId id="454" r:id="rId18"/>
    <p:sldId id="453" r:id="rId19"/>
    <p:sldId id="456" r:id="rId20"/>
    <p:sldId id="452" r:id="rId21"/>
    <p:sldId id="455" r:id="rId22"/>
    <p:sldId id="458" r:id="rId23"/>
    <p:sldId id="457" r:id="rId24"/>
  </p:sldIdLst>
  <p:sldSz cx="12192000" cy="6858000"/>
  <p:notesSz cx="6858000" cy="9144000"/>
  <p:embeddedFontLst>
    <p:embeddedFont>
      <p:font typeface="微軟正黑體" panose="020B0604030504040204" pitchFamily="34" charset="-120"/>
      <p:regular r:id="rId26"/>
      <p:bold r:id="rId27"/>
    </p:embeddedFont>
  </p:embeddedFont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、教學提醒" id="{4F946B15-324A-4196-B696-F71891FB5BF6}">
          <p14:sldIdLst>
            <p14:sldId id="354"/>
            <p14:sldId id="314"/>
          </p14:sldIdLst>
        </p14:section>
        <p14:section name="引起動機" id="{0A427038-BB10-433F-9C20-C0ABEEE56475}">
          <p14:sldIdLst>
            <p14:sldId id="264"/>
            <p14:sldId id="443"/>
            <p14:sldId id="444"/>
            <p14:sldId id="447"/>
            <p14:sldId id="446"/>
            <p14:sldId id="445"/>
            <p14:sldId id="427"/>
            <p14:sldId id="448"/>
            <p14:sldId id="449"/>
            <p14:sldId id="332"/>
            <p14:sldId id="450"/>
            <p14:sldId id="429"/>
            <p14:sldId id="451"/>
            <p14:sldId id="454"/>
            <p14:sldId id="453"/>
            <p14:sldId id="456"/>
            <p14:sldId id="452"/>
            <p14:sldId id="455"/>
            <p14:sldId id="458"/>
            <p14:sldId id="4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05C"/>
    <a:srgbClr val="008E87"/>
    <a:srgbClr val="179D9E"/>
    <a:srgbClr val="2E2E2E"/>
    <a:srgbClr val="CE028F"/>
    <a:srgbClr val="046CB1"/>
    <a:srgbClr val="CEF6FA"/>
    <a:srgbClr val="FFFFFF"/>
    <a:srgbClr val="574333"/>
    <a:srgbClr val="8C59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5014" autoAdjust="0"/>
  </p:normalViewPr>
  <p:slideViewPr>
    <p:cSldViewPr snapToGrid="0">
      <p:cViewPr varScale="1">
        <p:scale>
          <a:sx n="51" d="100"/>
          <a:sy n="51" d="100"/>
        </p:scale>
        <p:origin x="11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0817C9-E5F1-477C-BCFD-FBF95D4CEE82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D61BC-4012-42A2-B74E-358A4698741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0628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0812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學生不需要太深入的討論，只憑經驗判斷發生事故的可能性高低即可。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教師可向學生預告，之後會有機會作更加深入的探討。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1676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6346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5416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62901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97553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3201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zh-TW" altLang="en-US" dirty="0"/>
              <a:t>教師事前準備以下教具給每組：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膠水、剪刀。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r>
              <a:rPr lang="en-US" altLang="zh-TW" dirty="0"/>
              <a:t>【</a:t>
            </a:r>
            <a:r>
              <a:rPr lang="zh-TW" altLang="en-US" dirty="0"/>
              <a:t>附件</a:t>
            </a:r>
            <a:r>
              <a:rPr lang="en-US" altLang="zh-TW" dirty="0"/>
              <a:t>Ⅳ -6 </a:t>
            </a:r>
            <a:r>
              <a:rPr lang="zh-TW" altLang="en-US" dirty="0"/>
              <a:t>路口情境</a:t>
            </a:r>
            <a:r>
              <a:rPr lang="en-US" altLang="zh-TW" dirty="0"/>
              <a:t>】</a:t>
            </a:r>
            <a:r>
              <a:rPr lang="zh-TW" altLang="en-US" dirty="0"/>
              <a:t>圖片。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r>
              <a:rPr lang="en-US" altLang="zh-TW" dirty="0"/>
              <a:t>【</a:t>
            </a:r>
            <a:r>
              <a:rPr lang="zh-TW" altLang="en-US" dirty="0"/>
              <a:t>附件</a:t>
            </a:r>
            <a:r>
              <a:rPr lang="en-US" altLang="zh-TW" dirty="0"/>
              <a:t>Ⅳ -7 </a:t>
            </a:r>
            <a:r>
              <a:rPr lang="zh-TW" altLang="en-US" dirty="0"/>
              <a:t>路口情境</a:t>
            </a:r>
            <a:r>
              <a:rPr lang="en-US" altLang="zh-TW" dirty="0"/>
              <a:t>】</a:t>
            </a:r>
            <a:r>
              <a:rPr lang="zh-TW" altLang="en-US" dirty="0"/>
              <a:t>道具圖卡。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r>
              <a:rPr lang="en-US" altLang="zh-TW" dirty="0"/>
              <a:t>【</a:t>
            </a:r>
            <a:r>
              <a:rPr lang="zh-TW" altLang="en-US" dirty="0"/>
              <a:t>附件</a:t>
            </a:r>
            <a:r>
              <a:rPr lang="en-US" altLang="zh-TW" dirty="0"/>
              <a:t>Ⅳ -8 </a:t>
            </a:r>
            <a:r>
              <a:rPr lang="zh-TW" altLang="en-US" dirty="0"/>
              <a:t>路口情境</a:t>
            </a:r>
            <a:r>
              <a:rPr lang="en-US" altLang="zh-TW" dirty="0"/>
              <a:t>】</a:t>
            </a:r>
            <a:r>
              <a:rPr lang="zh-TW" altLang="en-US" dirty="0"/>
              <a:t>題卡。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16763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7633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40879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教師視教學需求點選「紅框白色箭頭」至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播放影片。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endParaRPr lang="en-US" altLang="zh-TW" dirty="0"/>
          </a:p>
          <a:p>
            <a:pPr marL="228600" indent="-228600">
              <a:buFont typeface="Wingdings" panose="05000000000000000000" pitchFamily="2" charset="2"/>
              <a:buAutoNum type="circleNumWdWhitePlain"/>
            </a:pPr>
            <a:r>
              <a:rPr lang="zh-TW" altLang="en-US" dirty="0"/>
              <a:t>內輪差釀禍</a:t>
            </a:r>
            <a:r>
              <a:rPr lang="en-US" altLang="zh-TW" dirty="0"/>
              <a:t>? </a:t>
            </a:r>
            <a:r>
              <a:rPr lang="zh-TW" altLang="en-US" dirty="0"/>
              <a:t>單車騎士命喪混凝土車下</a:t>
            </a:r>
            <a:r>
              <a:rPr lang="en-US" altLang="zh-TW" dirty="0"/>
              <a:t>https://youtu.be/4Wuxz891OoU</a:t>
            </a:r>
          </a:p>
          <a:p>
            <a:pPr marL="228600" indent="-228600">
              <a:buFont typeface="Wingdings" panose="05000000000000000000" pitchFamily="2" charset="2"/>
              <a:buAutoNum type="circleNumWdWhitePlain"/>
            </a:pPr>
            <a:r>
              <a:rPr lang="zh-TW" altLang="en-US" dirty="0"/>
              <a:t>東區死亡車禍！砂石車疑「視線死角」 輾斃單車婦</a:t>
            </a:r>
            <a:r>
              <a:rPr lang="en-US" altLang="zh-TW" dirty="0"/>
              <a:t>https://youtu.be/DC1BdaeIeeM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83869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5619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教師視教學需求點選「紅框白色箭頭」至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播放影片，播放至</a:t>
            </a:r>
            <a:r>
              <a:rPr lang="en-US" altLang="zh-TW" dirty="0"/>
              <a:t>01:00</a:t>
            </a:r>
          </a:p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https://youtu.be/mdlV9n9TZO4</a:t>
            </a:r>
          </a:p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00626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05628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教師視教學需求點選「紅框白色箭頭」至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播放影片。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https://www.youtube.com/watch?v=PQmRLzBMing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2490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13209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教師視教學需求點選「紅框白色箭頭」至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播放影片。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https://youtu.be/PhNEsfxBtVM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55743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5184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41679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7603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6922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326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630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9707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2872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0327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5648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1054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10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991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7670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60666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61254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42363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72417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3863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39255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87771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78445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73146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2168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75517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957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37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mr2yr8nt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youtu.be/DC1BdaeIeeM" TargetMode="External"/><Relationship Id="rId5" Type="http://schemas.openxmlformats.org/officeDocument/2006/relationships/image" Target="../media/image20.png"/><Relationship Id="rId4" Type="http://schemas.openxmlformats.org/officeDocument/2006/relationships/hyperlink" Target="https://youtu.be/4Wuxz891OoU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youtu.be/mdlV9n9TZO4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youtube.com/watch?v=PQmRLzBMin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youtu.be/PhNEsfxBtVM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935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6CBAE0FC-60CC-D47C-B2A1-3D45CFE01161}"/>
              </a:ext>
            </a:extLst>
          </p:cNvPr>
          <p:cNvSpPr/>
          <p:nvPr/>
        </p:nvSpPr>
        <p:spPr>
          <a:xfrm>
            <a:off x="1407074" y="5659136"/>
            <a:ext cx="9528148" cy="486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defTabSz="914354">
              <a:buFont typeface="+mj-lt"/>
              <a:buAutoNum type="arabicPeriod" startAt="5"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本簡報使用「微軟正黑體」，若教師無字體，請安裝後再開啟簡報，</a:t>
            </a:r>
            <a:r>
              <a:rPr kumimoji="0" lang="zh-TW" alt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使用簡報前，請查看簡報備忘稿的提醒內容。</a:t>
            </a:r>
            <a:endParaRPr kumimoji="0" lang="en-US" altLang="zh-TW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A9940DD-D486-7C3A-FFFC-1A7D85D5F282}"/>
              </a:ext>
            </a:extLst>
          </p:cNvPr>
          <p:cNvSpPr/>
          <p:nvPr/>
        </p:nvSpPr>
        <p:spPr>
          <a:xfrm>
            <a:off x="1407074" y="5038784"/>
            <a:ext cx="9628356" cy="5827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buFont typeface="+mj-lt"/>
              <a:buAutoNum type="arabicPeriod" startAt="4"/>
              <a:defRPr/>
            </a:pPr>
            <a:r>
              <a:rPr kumimoji="0" lang="zh-TW" alt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本簡報為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8E87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「第三節：</a:t>
            </a:r>
            <a:r>
              <a:rPr lang="en-US" altLang="zh-TW" sz="1600" b="1" dirty="0">
                <a:solidFill>
                  <a:srgbClr val="008E87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『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8E87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交</a:t>
            </a:r>
            <a:r>
              <a:rPr lang="en-US" altLang="zh-TW" sz="1600" b="1" dirty="0">
                <a:solidFill>
                  <a:srgbClr val="008E87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』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8E87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道好運」</a:t>
            </a:r>
            <a:r>
              <a:rPr kumimoji="0" lang="zh-TW" alt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，教師授課前請先準備相關體驗道具：膠水、剪刀、</a:t>
            </a:r>
            <a:r>
              <a:rPr kumimoji="0" lang="en-US" altLang="zh-TW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【</a:t>
            </a:r>
            <a:r>
              <a:rPr kumimoji="0" lang="zh-TW" alt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附件</a:t>
            </a:r>
            <a:r>
              <a:rPr kumimoji="0" lang="en-US" altLang="zh-TW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Ⅳ -6 </a:t>
            </a:r>
            <a:r>
              <a:rPr kumimoji="0" lang="zh-TW" alt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路口情境</a:t>
            </a:r>
            <a:r>
              <a:rPr kumimoji="0" lang="en-US" altLang="zh-TW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】</a:t>
            </a:r>
            <a:r>
              <a:rPr kumimoji="0" lang="zh-TW" alt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圖片、</a:t>
            </a:r>
            <a:r>
              <a:rPr kumimoji="0" lang="en-US" altLang="zh-TW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【</a:t>
            </a:r>
            <a:r>
              <a:rPr kumimoji="0" lang="zh-TW" alt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附件</a:t>
            </a:r>
            <a:r>
              <a:rPr kumimoji="0" lang="en-US" altLang="zh-TW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Ⅳ -7 </a:t>
            </a:r>
            <a:r>
              <a:rPr kumimoji="0" lang="zh-TW" alt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路口情境</a:t>
            </a:r>
            <a:r>
              <a:rPr kumimoji="0" lang="en-US" altLang="zh-TW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】</a:t>
            </a:r>
            <a:r>
              <a:rPr kumimoji="0" lang="zh-TW" alt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道具圖卡、</a:t>
            </a:r>
            <a:r>
              <a:rPr kumimoji="0" lang="en-US" altLang="zh-TW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【</a:t>
            </a:r>
            <a:r>
              <a:rPr kumimoji="0" lang="zh-TW" alt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附件</a:t>
            </a:r>
            <a:r>
              <a:rPr kumimoji="0" lang="en-US" altLang="zh-TW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Ⅳ -8 </a:t>
            </a:r>
            <a:r>
              <a:rPr kumimoji="0" lang="zh-TW" alt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路口情境</a:t>
            </a:r>
            <a:r>
              <a:rPr kumimoji="0" lang="en-US" altLang="zh-TW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】</a:t>
            </a:r>
            <a:r>
              <a:rPr kumimoji="0" lang="zh-TW" alt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題卡。</a:t>
            </a: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A5C745A7-EFE1-3ECB-90B2-5CC1F628DC7E}"/>
              </a:ext>
            </a:extLst>
          </p:cNvPr>
          <p:cNvGrpSpPr/>
          <p:nvPr/>
        </p:nvGrpSpPr>
        <p:grpSpPr>
          <a:xfrm>
            <a:off x="4055950" y="448849"/>
            <a:ext cx="4075532" cy="1022895"/>
            <a:chOff x="4055950" y="448849"/>
            <a:chExt cx="4075532" cy="1022895"/>
          </a:xfrm>
        </p:grpSpPr>
        <p:grpSp>
          <p:nvGrpSpPr>
            <p:cNvPr id="5" name="群組 4">
              <a:extLst>
                <a:ext uri="{FF2B5EF4-FFF2-40B4-BE49-F238E27FC236}">
                  <a16:creationId xmlns:a16="http://schemas.microsoft.com/office/drawing/2014/main" id="{7F41BE0A-997A-E903-B132-9DF56A66AAD8}"/>
                </a:ext>
              </a:extLst>
            </p:cNvPr>
            <p:cNvGrpSpPr/>
            <p:nvPr/>
          </p:nvGrpSpPr>
          <p:grpSpPr>
            <a:xfrm>
              <a:off x="4055950" y="448849"/>
              <a:ext cx="4075532" cy="1022895"/>
              <a:chOff x="4005846" y="248433"/>
              <a:chExt cx="4075532" cy="1022895"/>
            </a:xfrm>
          </p:grpSpPr>
          <p:grpSp>
            <p:nvGrpSpPr>
              <p:cNvPr id="8" name="Group 10">
                <a:extLst>
                  <a:ext uri="{FF2B5EF4-FFF2-40B4-BE49-F238E27FC236}">
                    <a16:creationId xmlns:a16="http://schemas.microsoft.com/office/drawing/2014/main" id="{080EE475-A134-DA7C-7F67-4402A67B4110}"/>
                  </a:ext>
                </a:extLst>
              </p:cNvPr>
              <p:cNvGrpSpPr/>
              <p:nvPr/>
            </p:nvGrpSpPr>
            <p:grpSpPr>
              <a:xfrm>
                <a:off x="4110621" y="461703"/>
                <a:ext cx="3970757" cy="809625"/>
                <a:chOff x="0" y="0"/>
                <a:chExt cx="1045796" cy="213235"/>
              </a:xfrm>
            </p:grpSpPr>
            <p:sp>
              <p:nvSpPr>
                <p:cNvPr id="12" name="Freeform 11">
                  <a:extLst>
                    <a:ext uri="{FF2B5EF4-FFF2-40B4-BE49-F238E27FC236}">
                      <a16:creationId xmlns:a16="http://schemas.microsoft.com/office/drawing/2014/main" id="{C2A26628-FB1F-825E-2A58-C1E31ABAE04D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EE05C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EE5CAEF8-FB5B-5747-A0AD-629C74E92517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3120"/>
                    </a:lnSpc>
                  </a:pPr>
                  <a:endParaRPr/>
                </a:p>
              </p:txBody>
            </p:sp>
          </p:grpSp>
          <p:grpSp>
            <p:nvGrpSpPr>
              <p:cNvPr id="9" name="Group 13">
                <a:extLst>
                  <a:ext uri="{FF2B5EF4-FFF2-40B4-BE49-F238E27FC236}">
                    <a16:creationId xmlns:a16="http://schemas.microsoft.com/office/drawing/2014/main" id="{51438020-161E-9DF3-602B-90E5E41FF58C}"/>
                  </a:ext>
                </a:extLst>
              </p:cNvPr>
              <p:cNvGrpSpPr/>
              <p:nvPr/>
            </p:nvGrpSpPr>
            <p:grpSpPr>
              <a:xfrm>
                <a:off x="4005846" y="248433"/>
                <a:ext cx="3970757" cy="918120"/>
                <a:chOff x="0" y="-28575"/>
                <a:chExt cx="1045796" cy="241810"/>
              </a:xfrm>
            </p:grpSpPr>
            <p:sp>
              <p:nvSpPr>
                <p:cNvPr id="10" name="Freeform 14">
                  <a:extLst>
                    <a:ext uri="{FF2B5EF4-FFF2-40B4-BE49-F238E27FC236}">
                      <a16:creationId xmlns:a16="http://schemas.microsoft.com/office/drawing/2014/main" id="{A49D63F0-8D25-811F-FB01-71DA6D85940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11" name="TextBox 15">
                  <a:extLst>
                    <a:ext uri="{FF2B5EF4-FFF2-40B4-BE49-F238E27FC236}">
                      <a16:creationId xmlns:a16="http://schemas.microsoft.com/office/drawing/2014/main" id="{38F30100-919B-8778-BC13-2268CD315312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3120"/>
                    </a:lnSpc>
                  </a:pPr>
                  <a:endParaRPr/>
                </a:p>
              </p:txBody>
            </p:sp>
          </p:grpSp>
        </p:grpSp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135A6DF8-9CB7-76FA-D097-63FD6202D766}"/>
                </a:ext>
              </a:extLst>
            </p:cNvPr>
            <p:cNvSpPr txBox="1"/>
            <p:nvPr/>
          </p:nvSpPr>
          <p:spPr>
            <a:xfrm>
              <a:off x="5080336" y="662447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教學提醒</a:t>
              </a:r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B10E77C3-3D5A-B525-8CEA-CBAE941959FA}"/>
              </a:ext>
            </a:extLst>
          </p:cNvPr>
          <p:cNvSpPr/>
          <p:nvPr/>
        </p:nvSpPr>
        <p:spPr>
          <a:xfrm>
            <a:off x="1407076" y="2484563"/>
            <a:ext cx="9415253" cy="725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本模組「自行車上路趣」為國中自行車騎士主題課程，共規畫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5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節課，包含：做足準備再上路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、安全「感」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、「交」道好運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、交通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LOHAS(1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，以及交通事故處理與四大簡易急救的應用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F99A03C9-763D-F4C8-CFEA-CD7B3B47D1C7}"/>
              </a:ext>
            </a:extLst>
          </p:cNvPr>
          <p:cNvSpPr txBox="1"/>
          <p:nvPr/>
        </p:nvSpPr>
        <p:spPr>
          <a:xfrm>
            <a:off x="1407074" y="1599365"/>
            <a:ext cx="9079589" cy="844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91" marR="0" lvl="0" indent="-342891" algn="l" defTabSz="914377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本教學簡報依據交通部、教育部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112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年出版之「交通安全教案手冊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修訂版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」所編製。教師使用本簡報前請先至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  <a:hlinkClick r:id="rId3"/>
              </a:rPr>
              <a:t>https://tinyurl.com/mr2yr8nt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下載教案手冊電子檔，了解學習活動流程，另可從連結中下載學習單電子檔，供教學運用。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AE2DBA6-6DD8-4BD3-43FC-5919502465B2}"/>
              </a:ext>
            </a:extLst>
          </p:cNvPr>
          <p:cNvSpPr/>
          <p:nvPr/>
        </p:nvSpPr>
        <p:spPr>
          <a:xfrm>
            <a:off x="1407074" y="3243412"/>
            <a:ext cx="9415253" cy="1837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模組主要以騎乘自行車的相關面向與概念作為學習目標，學習內容包含：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從青春期身心特質與用路行為間的關聯，理解自行車違規行為可能引發交通事故，並同理其他用路人的感受。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騎乘自行車可能的風險意識與危險情境感知能力，擁有自我保護的方式。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覺察路口危險狀況之問題意識、理解常見的危險情境樣態，並具備執行安全騎乘於路口的知能。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綠色運輸與樂活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LOHAS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的相關知能與概念，規劃自行車的休閒型態。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交通事故之處理程序與不同傷害的處理方法。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26181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E7A44054-E6C1-05BB-9FAF-E3E6A900329E}"/>
              </a:ext>
            </a:extLst>
          </p:cNvPr>
          <p:cNvSpPr/>
          <p:nvPr/>
        </p:nvSpPr>
        <p:spPr>
          <a:xfrm>
            <a:off x="754380" y="731520"/>
            <a:ext cx="10683240" cy="539496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2872153" y="1208862"/>
            <a:ext cx="6945458" cy="2614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交通事故最常發生在路口，</a:t>
            </a:r>
            <a:endParaRPr lang="en-US" altLang="zh-TW" sz="4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當我們騎乘自行車的時候，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路口有哪些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79D9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常見的事故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呢？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我們要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79D9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如何安全騎乘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呢？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7EC19FA5-B497-5EC1-C213-3DB7FACC8758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35315C8-24A3-DB60-FAF3-B8B6C0EC60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0629" y="3823424"/>
            <a:ext cx="5497710" cy="32664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0A2F4A39-B2D1-8211-DC3D-B968651ADBDD}"/>
              </a:ext>
            </a:extLst>
          </p:cNvPr>
          <p:cNvSpPr txBox="1"/>
          <p:nvPr/>
        </p:nvSpPr>
        <p:spPr>
          <a:xfrm>
            <a:off x="1979689" y="4508533"/>
            <a:ext cx="4870940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dirty="0">
                <a:solidFill>
                  <a:prstClr val="black"/>
                </a:solidFill>
                <a:effectLst>
                  <a:glow rad="101600">
                    <a:srgbClr val="FEE05C">
                      <a:alpha val="60000"/>
                    </a:srgb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一起來探討吧！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glow rad="101600">
                  <a:srgbClr val="FEE05C">
                    <a:alpha val="60000"/>
                  </a:srgbClr>
                </a:glo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1779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72D8182A-C334-56E0-4BE0-DC787453D5FE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8" name="群組 27">
            <a:extLst>
              <a:ext uri="{FF2B5EF4-FFF2-40B4-BE49-F238E27FC236}">
                <a16:creationId xmlns:a16="http://schemas.microsoft.com/office/drawing/2014/main" id="{CFCA250F-9584-EDF2-3651-9B704CE6B053}"/>
              </a:ext>
            </a:extLst>
          </p:cNvPr>
          <p:cNvGrpSpPr/>
          <p:nvPr/>
        </p:nvGrpSpPr>
        <p:grpSpPr>
          <a:xfrm>
            <a:off x="503252" y="368721"/>
            <a:ext cx="6615643" cy="1212311"/>
            <a:chOff x="323145" y="368721"/>
            <a:chExt cx="6615643" cy="1212311"/>
          </a:xfrm>
        </p:grpSpPr>
        <p:grpSp>
          <p:nvGrpSpPr>
            <p:cNvPr id="10" name="群組 9">
              <a:extLst>
                <a:ext uri="{FF2B5EF4-FFF2-40B4-BE49-F238E27FC236}">
                  <a16:creationId xmlns:a16="http://schemas.microsoft.com/office/drawing/2014/main" id="{BE38ACE7-B4EA-B07C-3071-9BA7B3CF7E05}"/>
                </a:ext>
              </a:extLst>
            </p:cNvPr>
            <p:cNvGrpSpPr/>
            <p:nvPr/>
          </p:nvGrpSpPr>
          <p:grpSpPr>
            <a:xfrm>
              <a:off x="323145" y="368721"/>
              <a:ext cx="6615643" cy="1212311"/>
              <a:chOff x="3901071" y="248433"/>
              <a:chExt cx="4391053" cy="1022895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6E63ACC2-B345-6B6E-F3DF-AF7CC5C0D497}"/>
                  </a:ext>
                </a:extLst>
              </p:cNvPr>
              <p:cNvGrpSpPr/>
              <p:nvPr/>
            </p:nvGrpSpPr>
            <p:grpSpPr>
              <a:xfrm>
                <a:off x="4005846" y="353208"/>
                <a:ext cx="4286278" cy="918120"/>
                <a:chOff x="-27595" y="-28575"/>
                <a:chExt cx="1128896" cy="241810"/>
              </a:xfrm>
            </p:grpSpPr>
            <p:sp>
              <p:nvSpPr>
                <p:cNvPr id="15" name="Freeform 11">
                  <a:extLst>
                    <a:ext uri="{FF2B5EF4-FFF2-40B4-BE49-F238E27FC236}">
                      <a16:creationId xmlns:a16="http://schemas.microsoft.com/office/drawing/2014/main" id="{36FFD5C8-F4A5-0F55-776B-89661C164856}"/>
                    </a:ext>
                  </a:extLst>
                </p:cNvPr>
                <p:cNvSpPr/>
                <p:nvPr/>
              </p:nvSpPr>
              <p:spPr>
                <a:xfrm>
                  <a:off x="-27595" y="0"/>
                  <a:ext cx="11288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EE05C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16" name="TextBox 12">
                  <a:extLst>
                    <a:ext uri="{FF2B5EF4-FFF2-40B4-BE49-F238E27FC236}">
                      <a16:creationId xmlns:a16="http://schemas.microsoft.com/office/drawing/2014/main" id="{A89DE574-7FB7-35F9-E112-DF4A4B3C348C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" name="Group 13">
                <a:extLst>
                  <a:ext uri="{FF2B5EF4-FFF2-40B4-BE49-F238E27FC236}">
                    <a16:creationId xmlns:a16="http://schemas.microsoft.com/office/drawing/2014/main" id="{6756ADE7-963D-96D2-129F-BD219B949FED}"/>
                  </a:ext>
                </a:extLst>
              </p:cNvPr>
              <p:cNvGrpSpPr/>
              <p:nvPr/>
            </p:nvGrpSpPr>
            <p:grpSpPr>
              <a:xfrm>
                <a:off x="3901071" y="248433"/>
                <a:ext cx="4286278" cy="918120"/>
                <a:chOff x="-27595" y="-28575"/>
                <a:chExt cx="1128896" cy="241810"/>
              </a:xfrm>
            </p:grpSpPr>
            <p:sp>
              <p:nvSpPr>
                <p:cNvPr id="13" name="Freeform 14">
                  <a:extLst>
                    <a:ext uri="{FF2B5EF4-FFF2-40B4-BE49-F238E27FC236}">
                      <a16:creationId xmlns:a16="http://schemas.microsoft.com/office/drawing/2014/main" id="{F6A71B8D-2F88-3BAD-729E-80FC4BEED046}"/>
                    </a:ext>
                  </a:extLst>
                </p:cNvPr>
                <p:cNvSpPr/>
                <p:nvPr/>
              </p:nvSpPr>
              <p:spPr>
                <a:xfrm>
                  <a:off x="-27595" y="0"/>
                  <a:ext cx="11288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14" name="TextBox 15">
                  <a:extLst>
                    <a:ext uri="{FF2B5EF4-FFF2-40B4-BE49-F238E27FC236}">
                      <a16:creationId xmlns:a16="http://schemas.microsoft.com/office/drawing/2014/main" id="{EF70F42B-6BE9-1518-F18F-4375CD1D3693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FD125CFA-75BB-D4A4-A1BA-AAF7184221BD}"/>
                </a:ext>
              </a:extLst>
            </p:cNvPr>
            <p:cNvSpPr txBox="1"/>
            <p:nvPr/>
          </p:nvSpPr>
          <p:spPr>
            <a:xfrm>
              <a:off x="330180" y="613648"/>
              <a:ext cx="64423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路口常見的自行車交通事故</a:t>
              </a:r>
            </a:p>
          </p:txBody>
        </p:sp>
      </p:grp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87EC7B52-C83D-F316-0B85-FA002DC928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026707"/>
              </p:ext>
            </p:extLst>
          </p:nvPr>
        </p:nvGraphicFramePr>
        <p:xfrm>
          <a:off x="7456862" y="613648"/>
          <a:ext cx="4013977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6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7608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情境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9D9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行駛情形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9D9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solidFill>
                      <a:srgbClr val="26AB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01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solidFill>
                      <a:srgbClr val="26ABB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自行車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9D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車輛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9D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50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同向直行</a:t>
                      </a: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0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同向左轉</a:t>
                      </a: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50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同向右轉</a:t>
                      </a: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50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右轉</a:t>
                      </a: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同向直行</a:t>
                      </a: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0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右轉</a:t>
                      </a: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同向右轉</a:t>
                      </a: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50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左轉</a:t>
                      </a: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對向直行</a:t>
                      </a: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50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左轉</a:t>
                      </a: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同向左轉</a:t>
                      </a: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50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左轉</a:t>
                      </a: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同向直行</a:t>
                      </a: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50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對向直行</a:t>
                      </a: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50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對向右轉</a:t>
                      </a: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50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對向左轉</a:t>
                      </a:r>
                    </a:p>
                  </a:txBody>
                  <a:tcPr>
                    <a:lnL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9D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19" name="圖片 18">
            <a:extLst>
              <a:ext uri="{FF2B5EF4-FFF2-40B4-BE49-F238E27FC236}">
                <a16:creationId xmlns:a16="http://schemas.microsoft.com/office/drawing/2014/main" id="{6F0048D7-2061-F9BE-6578-D7C2DF08A5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6656" y="4467334"/>
            <a:ext cx="2305643" cy="23033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圓角矩形圖說文字 11">
            <a:extLst>
              <a:ext uri="{FF2B5EF4-FFF2-40B4-BE49-F238E27FC236}">
                <a16:creationId xmlns:a16="http://schemas.microsoft.com/office/drawing/2014/main" id="{D6590D91-0411-B067-DCE4-D3D1D110FB8C}"/>
              </a:ext>
            </a:extLst>
          </p:cNvPr>
          <p:cNvSpPr/>
          <p:nvPr/>
        </p:nvSpPr>
        <p:spPr>
          <a:xfrm>
            <a:off x="721161" y="1952915"/>
            <a:ext cx="5705177" cy="2215293"/>
          </a:xfrm>
          <a:prstGeom prst="wedgeRoundRectCallout">
            <a:avLst>
              <a:gd name="adj1" fmla="val -18406"/>
              <a:gd name="adj2" fmla="val 74151"/>
              <a:gd name="adj3" fmla="val 16667"/>
            </a:avLst>
          </a:prstGeom>
          <a:solidFill>
            <a:srgbClr val="FEE05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想一想，右側的情境中，</a:t>
            </a:r>
            <a:endParaRPr lang="en-US" altLang="zh-TW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自行車騎士是否會有危險呢？發生的機率高還是低呢？</a:t>
            </a:r>
            <a:endParaRPr lang="zh-TW" altLang="en-US" sz="3200" b="1" u="sng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71521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群組 57">
            <a:extLst>
              <a:ext uri="{FF2B5EF4-FFF2-40B4-BE49-F238E27FC236}">
                <a16:creationId xmlns:a16="http://schemas.microsoft.com/office/drawing/2014/main" id="{38848072-B87A-5FD3-A886-2BBB2BAE8E91}"/>
              </a:ext>
            </a:extLst>
          </p:cNvPr>
          <p:cNvGrpSpPr/>
          <p:nvPr/>
        </p:nvGrpSpPr>
        <p:grpSpPr>
          <a:xfrm>
            <a:off x="5588341" y="2190307"/>
            <a:ext cx="6001109" cy="4243476"/>
            <a:chOff x="5588341" y="2190307"/>
            <a:chExt cx="6001109" cy="4243476"/>
          </a:xfrm>
        </p:grpSpPr>
        <p:pic>
          <p:nvPicPr>
            <p:cNvPr id="35" name="圖片 34">
              <a:extLst>
                <a:ext uri="{FF2B5EF4-FFF2-40B4-BE49-F238E27FC236}">
                  <a16:creationId xmlns:a16="http://schemas.microsoft.com/office/drawing/2014/main" id="{052B7038-17D5-67BF-DBD5-3C9905A7E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8341" y="2190307"/>
              <a:ext cx="6001109" cy="4243476"/>
            </a:xfrm>
            <a:prstGeom prst="rect">
              <a:avLst/>
            </a:prstGeom>
          </p:spPr>
        </p:pic>
        <p:cxnSp>
          <p:nvCxnSpPr>
            <p:cNvPr id="37" name="直線接點 36">
              <a:extLst>
                <a:ext uri="{FF2B5EF4-FFF2-40B4-BE49-F238E27FC236}">
                  <a16:creationId xmlns:a16="http://schemas.microsoft.com/office/drawing/2014/main" id="{DFAC9402-9E3C-C0F5-F703-E5CC21D494EF}"/>
                </a:ext>
              </a:extLst>
            </p:cNvPr>
            <p:cNvCxnSpPr>
              <a:cxnSpLocks/>
            </p:cNvCxnSpPr>
            <p:nvPr/>
          </p:nvCxnSpPr>
          <p:spPr>
            <a:xfrm>
              <a:off x="9198250" y="2417604"/>
              <a:ext cx="0" cy="3771916"/>
            </a:xfrm>
            <a:prstGeom prst="line">
              <a:avLst/>
            </a:prstGeom>
            <a:ln w="38100">
              <a:solidFill>
                <a:srgbClr val="00B0F0"/>
              </a:solidFill>
              <a:prstDash val="dash"/>
              <a:head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" name="群組 56">
              <a:extLst>
                <a:ext uri="{FF2B5EF4-FFF2-40B4-BE49-F238E27FC236}">
                  <a16:creationId xmlns:a16="http://schemas.microsoft.com/office/drawing/2014/main" id="{64344208-A2D2-5121-0D69-377D30576431}"/>
                </a:ext>
              </a:extLst>
            </p:cNvPr>
            <p:cNvGrpSpPr/>
            <p:nvPr/>
          </p:nvGrpSpPr>
          <p:grpSpPr>
            <a:xfrm>
              <a:off x="8845545" y="4921726"/>
              <a:ext cx="1925400" cy="1433753"/>
              <a:chOff x="8845545" y="4921726"/>
              <a:chExt cx="1925400" cy="1433753"/>
            </a:xfrm>
          </p:grpSpPr>
          <p:sp>
            <p:nvSpPr>
              <p:cNvPr id="43" name="弧形 42">
                <a:extLst>
                  <a:ext uri="{FF2B5EF4-FFF2-40B4-BE49-F238E27FC236}">
                    <a16:creationId xmlns:a16="http://schemas.microsoft.com/office/drawing/2014/main" id="{C100ABEE-E363-EBCE-D078-100E25405C0A}"/>
                  </a:ext>
                </a:extLst>
              </p:cNvPr>
              <p:cNvSpPr/>
              <p:nvPr/>
            </p:nvSpPr>
            <p:spPr>
              <a:xfrm rot="15818873">
                <a:off x="9091368" y="4675903"/>
                <a:ext cx="1433753" cy="1925400"/>
              </a:xfrm>
              <a:prstGeom prst="arc">
                <a:avLst/>
              </a:prstGeom>
              <a:ln w="38100">
                <a:solidFill>
                  <a:srgbClr val="CE028F"/>
                </a:solidFill>
                <a:prstDash val="lgDash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cxnSp>
            <p:nvCxnSpPr>
              <p:cNvPr id="53" name="直線接點 52">
                <a:extLst>
                  <a:ext uri="{FF2B5EF4-FFF2-40B4-BE49-F238E27FC236}">
                    <a16:creationId xmlns:a16="http://schemas.microsoft.com/office/drawing/2014/main" id="{687EF610-66D4-0F24-D9A0-5F53465641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50802" y="5850835"/>
                <a:ext cx="0" cy="320309"/>
              </a:xfrm>
              <a:prstGeom prst="line">
                <a:avLst/>
              </a:prstGeom>
              <a:ln w="38100">
                <a:solidFill>
                  <a:srgbClr val="CE028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" name="文字方塊 8">
            <a:extLst>
              <a:ext uri="{FF2B5EF4-FFF2-40B4-BE49-F238E27FC236}">
                <a16:creationId xmlns:a16="http://schemas.microsoft.com/office/drawing/2014/main" id="{72D8182A-C334-56E0-4BE0-DC787453D5FE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477B90F-7A37-153C-B36C-FC218181C7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638866"/>
              </p:ext>
            </p:extLst>
          </p:nvPr>
        </p:nvGraphicFramePr>
        <p:xfrm>
          <a:off x="552266" y="609397"/>
          <a:ext cx="4660089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1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4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9915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情境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BB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行駛情形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BB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solidFill>
                      <a:srgbClr val="26AB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91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solidFill>
                      <a:srgbClr val="26ABB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自行車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BB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車輛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B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同向左轉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同向右轉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右轉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右轉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同向右轉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左轉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對向直行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左轉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同向左轉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左轉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對向直行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對向右轉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對向左轉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9661D2BA-3D12-1F46-5514-28B2940D3626}"/>
              </a:ext>
            </a:extLst>
          </p:cNvPr>
          <p:cNvSpPr/>
          <p:nvPr/>
        </p:nvSpPr>
        <p:spPr>
          <a:xfrm>
            <a:off x="564043" y="2404754"/>
            <a:ext cx="4650673" cy="490824"/>
          </a:xfrm>
          <a:prstGeom prst="rect">
            <a:avLst/>
          </a:prstGeom>
          <a:noFill/>
          <a:ln w="63500">
            <a:solidFill>
              <a:srgbClr val="FEE0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37">
            <a:extLst>
              <a:ext uri="{FF2B5EF4-FFF2-40B4-BE49-F238E27FC236}">
                <a16:creationId xmlns:a16="http://schemas.microsoft.com/office/drawing/2014/main" id="{0D6891C8-DAC7-9938-481B-5D1F561657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922" y="5619163"/>
            <a:ext cx="516170" cy="933834"/>
          </a:xfrm>
          <a:prstGeom prst="rect">
            <a:avLst/>
          </a:prstGeom>
        </p:spPr>
      </p:pic>
      <p:pic>
        <p:nvPicPr>
          <p:cNvPr id="39" name="圖片 38">
            <a:extLst>
              <a:ext uri="{FF2B5EF4-FFF2-40B4-BE49-F238E27FC236}">
                <a16:creationId xmlns:a16="http://schemas.microsoft.com/office/drawing/2014/main" id="{A754DD55-AE12-E865-BC20-DB647B1283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1447" y="5848577"/>
            <a:ext cx="516170" cy="735769"/>
          </a:xfrm>
          <a:prstGeom prst="rect">
            <a:avLst/>
          </a:prstGeom>
        </p:spPr>
      </p:pic>
      <p:sp>
        <p:nvSpPr>
          <p:cNvPr id="40" name="爆炸 2 34">
            <a:extLst>
              <a:ext uri="{FF2B5EF4-FFF2-40B4-BE49-F238E27FC236}">
                <a16:creationId xmlns:a16="http://schemas.microsoft.com/office/drawing/2014/main" id="{531E9BD2-C1B8-D421-BA59-554576C89F72}"/>
              </a:ext>
            </a:extLst>
          </p:cNvPr>
          <p:cNvSpPr/>
          <p:nvPr/>
        </p:nvSpPr>
        <p:spPr>
          <a:xfrm>
            <a:off x="8616846" y="4738114"/>
            <a:ext cx="560699" cy="460344"/>
          </a:xfrm>
          <a:prstGeom prst="irregularSeal2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1" name="圓角矩形 36">
            <a:extLst>
              <a:ext uri="{FF2B5EF4-FFF2-40B4-BE49-F238E27FC236}">
                <a16:creationId xmlns:a16="http://schemas.microsoft.com/office/drawing/2014/main" id="{7AD4B45C-EFCE-14F4-592E-D1FDE79698E7}"/>
              </a:ext>
            </a:extLst>
          </p:cNvPr>
          <p:cNvSpPr/>
          <p:nvPr/>
        </p:nvSpPr>
        <p:spPr>
          <a:xfrm>
            <a:off x="5572398" y="1039091"/>
            <a:ext cx="5985165" cy="770149"/>
          </a:xfrm>
          <a:prstGeom prst="roundRect">
            <a:avLst/>
          </a:prstGeom>
          <a:solidFill>
            <a:srgbClr val="FEE05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情境</a:t>
            </a:r>
            <a:r>
              <a:rPr lang="en-US" altLang="zh-TW" sz="2800" b="1" noProof="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：自行車直行，同向車輛右轉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6" name="圖片 45">
            <a:extLst>
              <a:ext uri="{FF2B5EF4-FFF2-40B4-BE49-F238E27FC236}">
                <a16:creationId xmlns:a16="http://schemas.microsoft.com/office/drawing/2014/main" id="{DF4B3333-832E-1CDF-4BAD-D01F9EA45E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7542" y="4602523"/>
            <a:ext cx="516170" cy="933834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:a16="http://schemas.microsoft.com/office/drawing/2014/main" id="{7F931D4D-0094-5D98-52F4-799F6E44B3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71851">
            <a:off x="8686837" y="5055995"/>
            <a:ext cx="516170" cy="73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52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群組 62">
            <a:extLst>
              <a:ext uri="{FF2B5EF4-FFF2-40B4-BE49-F238E27FC236}">
                <a16:creationId xmlns:a16="http://schemas.microsoft.com/office/drawing/2014/main" id="{1A46B127-15BE-C1A4-6ED5-671FFC4BCA47}"/>
              </a:ext>
            </a:extLst>
          </p:cNvPr>
          <p:cNvGrpSpPr/>
          <p:nvPr/>
        </p:nvGrpSpPr>
        <p:grpSpPr>
          <a:xfrm>
            <a:off x="5588341" y="2190307"/>
            <a:ext cx="6001109" cy="4243476"/>
            <a:chOff x="5588341" y="2190307"/>
            <a:chExt cx="6001109" cy="4243476"/>
          </a:xfrm>
        </p:grpSpPr>
        <p:pic>
          <p:nvPicPr>
            <p:cNvPr id="19" name="圖片 18">
              <a:extLst>
                <a:ext uri="{FF2B5EF4-FFF2-40B4-BE49-F238E27FC236}">
                  <a16:creationId xmlns:a16="http://schemas.microsoft.com/office/drawing/2014/main" id="{36959A1A-D664-1B89-1EE1-22B9332CF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8341" y="2190307"/>
              <a:ext cx="6001109" cy="4243476"/>
            </a:xfrm>
            <a:prstGeom prst="rect">
              <a:avLst/>
            </a:prstGeom>
          </p:spPr>
        </p:pic>
        <p:cxnSp>
          <p:nvCxnSpPr>
            <p:cNvPr id="39" name="直線單箭頭接點 38">
              <a:extLst>
                <a:ext uri="{FF2B5EF4-FFF2-40B4-BE49-F238E27FC236}">
                  <a16:creationId xmlns:a16="http://schemas.microsoft.com/office/drawing/2014/main" id="{01868C70-EE00-6D96-8970-AB1315328AE6}"/>
                </a:ext>
              </a:extLst>
            </p:cNvPr>
            <p:cNvCxnSpPr>
              <a:cxnSpLocks/>
            </p:cNvCxnSpPr>
            <p:nvPr/>
          </p:nvCxnSpPr>
          <p:spPr>
            <a:xfrm>
              <a:off x="7947879" y="2923711"/>
              <a:ext cx="0" cy="3182376"/>
            </a:xfrm>
            <a:prstGeom prst="straightConnector1">
              <a:avLst/>
            </a:prstGeom>
            <a:ln w="38100">
              <a:solidFill>
                <a:srgbClr val="CE028F"/>
              </a:solidFill>
              <a:prstDash val="lg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群組 61">
              <a:extLst>
                <a:ext uri="{FF2B5EF4-FFF2-40B4-BE49-F238E27FC236}">
                  <a16:creationId xmlns:a16="http://schemas.microsoft.com/office/drawing/2014/main" id="{58DE1217-5F44-EF7F-9DDC-1CC707164D1A}"/>
                </a:ext>
              </a:extLst>
            </p:cNvPr>
            <p:cNvGrpSpPr/>
            <p:nvPr/>
          </p:nvGrpSpPr>
          <p:grpSpPr>
            <a:xfrm>
              <a:off x="6096000" y="3656076"/>
              <a:ext cx="2816498" cy="1899149"/>
              <a:chOff x="6096000" y="3656076"/>
              <a:chExt cx="2816498" cy="1899149"/>
            </a:xfrm>
          </p:grpSpPr>
          <p:sp>
            <p:nvSpPr>
              <p:cNvPr id="51" name="弧形 50">
                <a:extLst>
                  <a:ext uri="{FF2B5EF4-FFF2-40B4-BE49-F238E27FC236}">
                    <a16:creationId xmlns:a16="http://schemas.microsoft.com/office/drawing/2014/main" id="{D584445F-5B9B-2851-CBC0-51EA404FFDCB}"/>
                  </a:ext>
                </a:extLst>
              </p:cNvPr>
              <p:cNvSpPr/>
              <p:nvPr/>
            </p:nvSpPr>
            <p:spPr>
              <a:xfrm rot="5400000" flipH="1">
                <a:off x="6700689" y="3051387"/>
                <a:ext cx="1597975" cy="2807354"/>
              </a:xfrm>
              <a:prstGeom prst="arc">
                <a:avLst/>
              </a:prstGeom>
              <a:ln w="38100">
                <a:solidFill>
                  <a:srgbClr val="00B0F0"/>
                </a:solidFill>
                <a:prstDash val="lgDash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cxnSp>
            <p:nvCxnSpPr>
              <p:cNvPr id="47" name="直線接點 46">
                <a:extLst>
                  <a:ext uri="{FF2B5EF4-FFF2-40B4-BE49-F238E27FC236}">
                    <a16:creationId xmlns:a16="http://schemas.microsoft.com/office/drawing/2014/main" id="{7D68DB98-B5A9-6379-B642-9845357566B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97983" y="4455065"/>
                <a:ext cx="14515" cy="1100160"/>
              </a:xfrm>
              <a:prstGeom prst="line">
                <a:avLst/>
              </a:prstGeom>
              <a:ln w="38100">
                <a:solidFill>
                  <a:srgbClr val="00B0F0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" name="文字方塊 8">
            <a:extLst>
              <a:ext uri="{FF2B5EF4-FFF2-40B4-BE49-F238E27FC236}">
                <a16:creationId xmlns:a16="http://schemas.microsoft.com/office/drawing/2014/main" id="{72D8182A-C334-56E0-4BE0-DC787453D5FE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477B90F-7A37-153C-B36C-FC218181C7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1680907"/>
              </p:ext>
            </p:extLst>
          </p:nvPr>
        </p:nvGraphicFramePr>
        <p:xfrm>
          <a:off x="552266" y="609397"/>
          <a:ext cx="4660089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1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4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9915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情境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BB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行駛情形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BB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solidFill>
                      <a:srgbClr val="26AB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91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solidFill>
                      <a:srgbClr val="26ABB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自行車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BB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車輛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B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同向左轉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同向右轉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右轉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右轉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同向右轉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左轉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對向直行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左轉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同向左轉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左轉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對向直行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對向右轉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對向左轉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9661D2BA-3D12-1F46-5514-28B2940D3626}"/>
              </a:ext>
            </a:extLst>
          </p:cNvPr>
          <p:cNvSpPr/>
          <p:nvPr/>
        </p:nvSpPr>
        <p:spPr>
          <a:xfrm>
            <a:off x="564043" y="2404754"/>
            <a:ext cx="4650673" cy="490824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C00A50E-E99D-C48F-168A-B3A544F94F02}"/>
              </a:ext>
            </a:extLst>
          </p:cNvPr>
          <p:cNvSpPr/>
          <p:nvPr/>
        </p:nvSpPr>
        <p:spPr>
          <a:xfrm>
            <a:off x="552266" y="3816176"/>
            <a:ext cx="4660088" cy="429663"/>
          </a:xfrm>
          <a:prstGeom prst="rect">
            <a:avLst/>
          </a:prstGeom>
          <a:noFill/>
          <a:ln w="63500">
            <a:solidFill>
              <a:srgbClr val="FEE0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6" name="圓角矩形 36">
            <a:extLst>
              <a:ext uri="{FF2B5EF4-FFF2-40B4-BE49-F238E27FC236}">
                <a16:creationId xmlns:a16="http://schemas.microsoft.com/office/drawing/2014/main" id="{A36598C7-F6AE-F859-959B-E6FE5E99BB36}"/>
              </a:ext>
            </a:extLst>
          </p:cNvPr>
          <p:cNvSpPr/>
          <p:nvPr/>
        </p:nvSpPr>
        <p:spPr>
          <a:xfrm>
            <a:off x="5572398" y="1039091"/>
            <a:ext cx="5985165" cy="770149"/>
          </a:xfrm>
          <a:prstGeom prst="roundRect">
            <a:avLst/>
          </a:prstGeom>
          <a:solidFill>
            <a:srgbClr val="FEE05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情境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6</a:t>
            </a:r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：自行車左轉，對向車輛直行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8" name="圖片 27">
            <a:extLst>
              <a:ext uri="{FF2B5EF4-FFF2-40B4-BE49-F238E27FC236}">
                <a16:creationId xmlns:a16="http://schemas.microsoft.com/office/drawing/2014/main" id="{1F55E5AF-4164-BAA5-5594-06D0847A6E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0754" y="5555225"/>
            <a:ext cx="516170" cy="933834"/>
          </a:xfrm>
          <a:prstGeom prst="rect">
            <a:avLst/>
          </a:prstGeom>
        </p:spPr>
      </p:pic>
      <p:pic>
        <p:nvPicPr>
          <p:cNvPr id="34" name="圖片 33">
            <a:extLst>
              <a:ext uri="{FF2B5EF4-FFF2-40B4-BE49-F238E27FC236}">
                <a16:creationId xmlns:a16="http://schemas.microsoft.com/office/drawing/2014/main" id="{6BC1D302-D68B-623A-6DE0-CD3CAF1474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7689794" y="2159809"/>
            <a:ext cx="516170" cy="735769"/>
          </a:xfrm>
          <a:prstGeom prst="rect">
            <a:avLst/>
          </a:prstGeom>
        </p:spPr>
      </p:pic>
      <p:sp>
        <p:nvSpPr>
          <p:cNvPr id="35" name="爆炸 2 34">
            <a:extLst>
              <a:ext uri="{FF2B5EF4-FFF2-40B4-BE49-F238E27FC236}">
                <a16:creationId xmlns:a16="http://schemas.microsoft.com/office/drawing/2014/main" id="{038A2C87-7E34-28EB-18EC-BCD56DA346D6}"/>
              </a:ext>
            </a:extLst>
          </p:cNvPr>
          <p:cNvSpPr/>
          <p:nvPr/>
        </p:nvSpPr>
        <p:spPr>
          <a:xfrm>
            <a:off x="7876439" y="3747812"/>
            <a:ext cx="560699" cy="460344"/>
          </a:xfrm>
          <a:prstGeom prst="irregularSeal2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41" name="圖片 40">
            <a:extLst>
              <a:ext uri="{FF2B5EF4-FFF2-40B4-BE49-F238E27FC236}">
                <a16:creationId xmlns:a16="http://schemas.microsoft.com/office/drawing/2014/main" id="{19C332C6-46D2-0FD3-915D-32DF436C94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7992241">
            <a:off x="8151780" y="3402018"/>
            <a:ext cx="516170" cy="933834"/>
          </a:xfrm>
          <a:prstGeom prst="rect">
            <a:avLst/>
          </a:prstGeom>
        </p:spPr>
      </p:pic>
      <p:pic>
        <p:nvPicPr>
          <p:cNvPr id="60" name="圖片 59">
            <a:extLst>
              <a:ext uri="{FF2B5EF4-FFF2-40B4-BE49-F238E27FC236}">
                <a16:creationId xmlns:a16="http://schemas.microsoft.com/office/drawing/2014/main" id="{5485ADAE-0E7A-26DF-7AB2-C547710DC9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7689794" y="3259996"/>
            <a:ext cx="516170" cy="73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565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群組 45">
            <a:extLst>
              <a:ext uri="{FF2B5EF4-FFF2-40B4-BE49-F238E27FC236}">
                <a16:creationId xmlns:a16="http://schemas.microsoft.com/office/drawing/2014/main" id="{7664F98B-88E5-05AE-A6B0-3A1F7E98683F}"/>
              </a:ext>
            </a:extLst>
          </p:cNvPr>
          <p:cNvGrpSpPr/>
          <p:nvPr/>
        </p:nvGrpSpPr>
        <p:grpSpPr>
          <a:xfrm>
            <a:off x="5570709" y="2190307"/>
            <a:ext cx="6018741" cy="4243476"/>
            <a:chOff x="5570709" y="2190307"/>
            <a:chExt cx="6018741" cy="4243476"/>
          </a:xfrm>
        </p:grpSpPr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65D9CAC0-FB28-9430-167B-218CFFC9A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8341" y="2190307"/>
              <a:ext cx="6001109" cy="4243476"/>
            </a:xfrm>
            <a:prstGeom prst="rect">
              <a:avLst/>
            </a:prstGeom>
          </p:spPr>
        </p:pic>
        <p:grpSp>
          <p:nvGrpSpPr>
            <p:cNvPr id="45" name="群組 44">
              <a:extLst>
                <a:ext uri="{FF2B5EF4-FFF2-40B4-BE49-F238E27FC236}">
                  <a16:creationId xmlns:a16="http://schemas.microsoft.com/office/drawing/2014/main" id="{7001D0DA-E4C2-FECE-BE43-E0BC6475AD7D}"/>
                </a:ext>
              </a:extLst>
            </p:cNvPr>
            <p:cNvGrpSpPr/>
            <p:nvPr/>
          </p:nvGrpSpPr>
          <p:grpSpPr>
            <a:xfrm>
              <a:off x="5570709" y="2404754"/>
              <a:ext cx="3757075" cy="3950829"/>
              <a:chOff x="5570709" y="2404754"/>
              <a:chExt cx="3757075" cy="3950829"/>
            </a:xfrm>
          </p:grpSpPr>
          <p:cxnSp>
            <p:nvCxnSpPr>
              <p:cNvPr id="13" name="直線單箭頭接點 12">
                <a:extLst>
                  <a:ext uri="{FF2B5EF4-FFF2-40B4-BE49-F238E27FC236}">
                    <a16:creationId xmlns:a16="http://schemas.microsoft.com/office/drawing/2014/main" id="{1D1D4858-3775-31EB-FBC0-CFEC0FBC724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55562" y="2404754"/>
                <a:ext cx="0" cy="3950829"/>
              </a:xfrm>
              <a:prstGeom prst="straightConnector1">
                <a:avLst/>
              </a:prstGeom>
              <a:ln w="38100">
                <a:solidFill>
                  <a:srgbClr val="CE028F"/>
                </a:solidFill>
                <a:prstDash val="lgDash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1" name="群組 40">
                <a:extLst>
                  <a:ext uri="{FF2B5EF4-FFF2-40B4-BE49-F238E27FC236}">
                    <a16:creationId xmlns:a16="http://schemas.microsoft.com/office/drawing/2014/main" id="{B7118627-3F65-85EC-8CFA-68E324C6B306}"/>
                  </a:ext>
                </a:extLst>
              </p:cNvPr>
              <p:cNvGrpSpPr/>
              <p:nvPr/>
            </p:nvGrpSpPr>
            <p:grpSpPr>
              <a:xfrm>
                <a:off x="5570709" y="3704859"/>
                <a:ext cx="3757075" cy="1948103"/>
                <a:chOff x="5570709" y="3704859"/>
                <a:chExt cx="3757075" cy="1948103"/>
              </a:xfrm>
            </p:grpSpPr>
            <p:grpSp>
              <p:nvGrpSpPr>
                <p:cNvPr id="14" name="群組 13">
                  <a:extLst>
                    <a:ext uri="{FF2B5EF4-FFF2-40B4-BE49-F238E27FC236}">
                      <a16:creationId xmlns:a16="http://schemas.microsoft.com/office/drawing/2014/main" id="{B0CF7C88-3829-8CE6-5413-0C0B5411B08D}"/>
                    </a:ext>
                  </a:extLst>
                </p:cNvPr>
                <p:cNvGrpSpPr/>
                <p:nvPr/>
              </p:nvGrpSpPr>
              <p:grpSpPr>
                <a:xfrm>
                  <a:off x="5570709" y="3704859"/>
                  <a:ext cx="3636884" cy="1948103"/>
                  <a:chOff x="5570709" y="3704859"/>
                  <a:chExt cx="3636884" cy="1948103"/>
                </a:xfrm>
              </p:grpSpPr>
              <p:sp>
                <p:nvSpPr>
                  <p:cNvPr id="15" name="弧形 14">
                    <a:extLst>
                      <a:ext uri="{FF2B5EF4-FFF2-40B4-BE49-F238E27FC236}">
                        <a16:creationId xmlns:a16="http://schemas.microsoft.com/office/drawing/2014/main" id="{772553C7-EF8E-1DCB-BB35-1B387FC3ED19}"/>
                      </a:ext>
                    </a:extLst>
                  </p:cNvPr>
                  <p:cNvSpPr/>
                  <p:nvPr/>
                </p:nvSpPr>
                <p:spPr>
                  <a:xfrm rot="5608601" flipH="1">
                    <a:off x="6315208" y="2960360"/>
                    <a:ext cx="1239772" cy="2728769"/>
                  </a:xfrm>
                  <a:prstGeom prst="arc">
                    <a:avLst>
                      <a:gd name="adj1" fmla="val 17072063"/>
                      <a:gd name="adj2" fmla="val 1900948"/>
                    </a:avLst>
                  </a:prstGeom>
                  <a:ln w="38100">
                    <a:solidFill>
                      <a:srgbClr val="00B0F0"/>
                    </a:solidFill>
                    <a:prstDash val="lgDash"/>
                    <a:tailEnd type="triangl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TW" altLang="en-US" dirty="0"/>
                  </a:p>
                </p:txBody>
              </p:sp>
              <p:cxnSp>
                <p:nvCxnSpPr>
                  <p:cNvPr id="16" name="直線接點 15">
                    <a:extLst>
                      <a:ext uri="{FF2B5EF4-FFF2-40B4-BE49-F238E27FC236}">
                        <a16:creationId xmlns:a16="http://schemas.microsoft.com/office/drawing/2014/main" id="{577601FC-19E0-6547-DE5B-4B27AF8FD31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9130866" y="5078839"/>
                    <a:ext cx="76727" cy="574123"/>
                  </a:xfrm>
                  <a:prstGeom prst="line">
                    <a:avLst/>
                  </a:prstGeom>
                  <a:ln w="38100">
                    <a:solidFill>
                      <a:srgbClr val="00B0F0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6" name="弧形 35">
                  <a:extLst>
                    <a:ext uri="{FF2B5EF4-FFF2-40B4-BE49-F238E27FC236}">
                      <a16:creationId xmlns:a16="http://schemas.microsoft.com/office/drawing/2014/main" id="{AA7AC063-8839-11B8-C158-FCDA38BC865E}"/>
                    </a:ext>
                  </a:extLst>
                </p:cNvPr>
                <p:cNvSpPr/>
                <p:nvPr/>
              </p:nvSpPr>
              <p:spPr>
                <a:xfrm rot="2364153">
                  <a:off x="7485217" y="4352635"/>
                  <a:ext cx="1842567" cy="642035"/>
                </a:xfrm>
                <a:prstGeom prst="arc">
                  <a:avLst>
                    <a:gd name="adj1" fmla="val 12901479"/>
                    <a:gd name="adj2" fmla="val 20908368"/>
                  </a:avLst>
                </a:prstGeom>
                <a:ln w="38100">
                  <a:solidFill>
                    <a:srgbClr val="00B0F0"/>
                  </a:solidFill>
                  <a:prstDash val="lg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</p:grpSp>
      </p:grpSp>
      <p:sp>
        <p:nvSpPr>
          <p:cNvPr id="9" name="文字方塊 8">
            <a:extLst>
              <a:ext uri="{FF2B5EF4-FFF2-40B4-BE49-F238E27FC236}">
                <a16:creationId xmlns:a16="http://schemas.microsoft.com/office/drawing/2014/main" id="{72D8182A-C334-56E0-4BE0-DC787453D5FE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477B90F-7A37-153C-B36C-FC218181C7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6374584"/>
              </p:ext>
            </p:extLst>
          </p:nvPr>
        </p:nvGraphicFramePr>
        <p:xfrm>
          <a:off x="552266" y="609397"/>
          <a:ext cx="4660089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1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4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9915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情境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BB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行駛情形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BB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solidFill>
                      <a:srgbClr val="26AB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91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solidFill>
                      <a:srgbClr val="26ABB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自行車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BB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車輛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B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同向左轉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同向右轉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右轉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右轉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同向右轉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左轉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對向直行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左轉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同向左轉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左轉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對向直行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對向右轉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對向左轉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C376699C-89C5-70B3-277B-A6E3E948F6A7}"/>
              </a:ext>
            </a:extLst>
          </p:cNvPr>
          <p:cNvSpPr/>
          <p:nvPr/>
        </p:nvSpPr>
        <p:spPr>
          <a:xfrm>
            <a:off x="568483" y="4729098"/>
            <a:ext cx="4660088" cy="438719"/>
          </a:xfrm>
          <a:prstGeom prst="rect">
            <a:avLst/>
          </a:prstGeom>
          <a:noFill/>
          <a:ln w="63500">
            <a:solidFill>
              <a:srgbClr val="FEE0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3" name="圓角矩形 36">
            <a:extLst>
              <a:ext uri="{FF2B5EF4-FFF2-40B4-BE49-F238E27FC236}">
                <a16:creationId xmlns:a16="http://schemas.microsoft.com/office/drawing/2014/main" id="{309F16D0-6A7B-7379-7808-1531D72CFE5B}"/>
              </a:ext>
            </a:extLst>
          </p:cNvPr>
          <p:cNvSpPr/>
          <p:nvPr/>
        </p:nvSpPr>
        <p:spPr>
          <a:xfrm>
            <a:off x="5572398" y="1039091"/>
            <a:ext cx="5985165" cy="770149"/>
          </a:xfrm>
          <a:prstGeom prst="roundRect">
            <a:avLst/>
          </a:prstGeom>
          <a:solidFill>
            <a:srgbClr val="FEE05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情境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8</a:t>
            </a:r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：自行車左轉，同向車輛直行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5BDA7C4-3F4D-6DB8-4982-751A66D8F45E}"/>
              </a:ext>
            </a:extLst>
          </p:cNvPr>
          <p:cNvSpPr/>
          <p:nvPr/>
        </p:nvSpPr>
        <p:spPr>
          <a:xfrm>
            <a:off x="564043" y="2404754"/>
            <a:ext cx="4650673" cy="490824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C52B028-46A1-A14A-B218-362A85501E17}"/>
              </a:ext>
            </a:extLst>
          </p:cNvPr>
          <p:cNvSpPr/>
          <p:nvPr/>
        </p:nvSpPr>
        <p:spPr>
          <a:xfrm>
            <a:off x="564043" y="3774611"/>
            <a:ext cx="4650673" cy="490824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6F71CD65-E4EE-5129-D99A-A8EB917CA0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4023" y="5555225"/>
            <a:ext cx="516170" cy="933834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0014CA58-D0DE-5ECF-47FA-4C4F33E5D3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4696" y="5978753"/>
            <a:ext cx="516170" cy="735769"/>
          </a:xfrm>
          <a:prstGeom prst="rect">
            <a:avLst/>
          </a:prstGeom>
        </p:spPr>
      </p:pic>
      <p:pic>
        <p:nvPicPr>
          <p:cNvPr id="34" name="圖片 33">
            <a:extLst>
              <a:ext uri="{FF2B5EF4-FFF2-40B4-BE49-F238E27FC236}">
                <a16:creationId xmlns:a16="http://schemas.microsoft.com/office/drawing/2014/main" id="{12891859-353C-2D65-430A-A1CDE8A3A4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7477" y="4684978"/>
            <a:ext cx="516170" cy="735769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F40B63B8-7D52-692F-1B89-4A29193A8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237470">
            <a:off x="8775605" y="4370794"/>
            <a:ext cx="516170" cy="933834"/>
          </a:xfrm>
          <a:prstGeom prst="rect">
            <a:avLst/>
          </a:prstGeom>
        </p:spPr>
      </p:pic>
      <p:sp>
        <p:nvSpPr>
          <p:cNvPr id="21" name="爆炸 2 34">
            <a:extLst>
              <a:ext uri="{FF2B5EF4-FFF2-40B4-BE49-F238E27FC236}">
                <a16:creationId xmlns:a16="http://schemas.microsoft.com/office/drawing/2014/main" id="{49F4BB6B-22D8-0E92-AA10-BA4C5192DE02}"/>
              </a:ext>
            </a:extLst>
          </p:cNvPr>
          <p:cNvSpPr/>
          <p:nvPr/>
        </p:nvSpPr>
        <p:spPr>
          <a:xfrm>
            <a:off x="8472991" y="4234852"/>
            <a:ext cx="560699" cy="460344"/>
          </a:xfrm>
          <a:prstGeom prst="irregularSeal2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1810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群組 50">
            <a:extLst>
              <a:ext uri="{FF2B5EF4-FFF2-40B4-BE49-F238E27FC236}">
                <a16:creationId xmlns:a16="http://schemas.microsoft.com/office/drawing/2014/main" id="{2092D4C3-8F69-14EB-1891-5829D73EEC5D}"/>
              </a:ext>
            </a:extLst>
          </p:cNvPr>
          <p:cNvGrpSpPr/>
          <p:nvPr/>
        </p:nvGrpSpPr>
        <p:grpSpPr>
          <a:xfrm>
            <a:off x="5588341" y="2190307"/>
            <a:ext cx="6086501" cy="4243476"/>
            <a:chOff x="5588341" y="2190307"/>
            <a:chExt cx="6086501" cy="4243476"/>
          </a:xfrm>
        </p:grpSpPr>
        <p:pic>
          <p:nvPicPr>
            <p:cNvPr id="34" name="圖片 33">
              <a:extLst>
                <a:ext uri="{FF2B5EF4-FFF2-40B4-BE49-F238E27FC236}">
                  <a16:creationId xmlns:a16="http://schemas.microsoft.com/office/drawing/2014/main" id="{FB52453E-A95F-EE1B-F3AA-23B44F631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8341" y="2190307"/>
              <a:ext cx="6001109" cy="4243476"/>
            </a:xfrm>
            <a:prstGeom prst="rect">
              <a:avLst/>
            </a:prstGeom>
          </p:spPr>
        </p:pic>
        <p:grpSp>
          <p:nvGrpSpPr>
            <p:cNvPr id="50" name="群組 49">
              <a:extLst>
                <a:ext uri="{FF2B5EF4-FFF2-40B4-BE49-F238E27FC236}">
                  <a16:creationId xmlns:a16="http://schemas.microsoft.com/office/drawing/2014/main" id="{C34CBE6B-5161-2AB6-0AC5-D5C738305083}"/>
                </a:ext>
              </a:extLst>
            </p:cNvPr>
            <p:cNvGrpSpPr/>
            <p:nvPr/>
          </p:nvGrpSpPr>
          <p:grpSpPr>
            <a:xfrm>
              <a:off x="8279302" y="2252557"/>
              <a:ext cx="3395540" cy="4181226"/>
              <a:chOff x="8279302" y="2252557"/>
              <a:chExt cx="3395540" cy="4181226"/>
            </a:xfrm>
          </p:grpSpPr>
          <p:cxnSp>
            <p:nvCxnSpPr>
              <p:cNvPr id="35" name="直線接點 34">
                <a:extLst>
                  <a:ext uri="{FF2B5EF4-FFF2-40B4-BE49-F238E27FC236}">
                    <a16:creationId xmlns:a16="http://schemas.microsoft.com/office/drawing/2014/main" id="{2B505094-29D6-FA33-87F6-E018DEC51F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98250" y="2417604"/>
                <a:ext cx="4757" cy="4016179"/>
              </a:xfrm>
              <a:prstGeom prst="line">
                <a:avLst/>
              </a:prstGeom>
              <a:ln w="38100">
                <a:solidFill>
                  <a:srgbClr val="00B0F0"/>
                </a:solidFill>
                <a:prstDash val="dash"/>
                <a:head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弧形 36">
                <a:extLst>
                  <a:ext uri="{FF2B5EF4-FFF2-40B4-BE49-F238E27FC236}">
                    <a16:creationId xmlns:a16="http://schemas.microsoft.com/office/drawing/2014/main" id="{97A51146-723F-70D6-1E8F-DA3529FBE578}"/>
                  </a:ext>
                </a:extLst>
              </p:cNvPr>
              <p:cNvSpPr/>
              <p:nvPr/>
            </p:nvSpPr>
            <p:spPr>
              <a:xfrm rot="15969391" flipH="1">
                <a:off x="9680626" y="2554217"/>
                <a:ext cx="860376" cy="3128057"/>
              </a:xfrm>
              <a:prstGeom prst="arc">
                <a:avLst>
                  <a:gd name="adj1" fmla="val 16972494"/>
                  <a:gd name="adj2" fmla="val 0"/>
                </a:avLst>
              </a:prstGeom>
              <a:ln w="38100">
                <a:solidFill>
                  <a:srgbClr val="CE028F"/>
                </a:solidFill>
                <a:prstDash val="lgDash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cxnSp>
            <p:nvCxnSpPr>
              <p:cNvPr id="38" name="直線接點 37">
                <a:extLst>
                  <a:ext uri="{FF2B5EF4-FFF2-40B4-BE49-F238E27FC236}">
                    <a16:creationId xmlns:a16="http://schemas.microsoft.com/office/drawing/2014/main" id="{91E4017B-D09D-00CF-AC29-10BD4FC3A1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79302" y="2252557"/>
                <a:ext cx="0" cy="1024043"/>
              </a:xfrm>
              <a:prstGeom prst="line">
                <a:avLst/>
              </a:prstGeom>
              <a:ln w="38100">
                <a:solidFill>
                  <a:srgbClr val="CE028F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弧形 44">
                <a:extLst>
                  <a:ext uri="{FF2B5EF4-FFF2-40B4-BE49-F238E27FC236}">
                    <a16:creationId xmlns:a16="http://schemas.microsoft.com/office/drawing/2014/main" id="{BB9D6840-6DD6-866F-47FE-74D062BE769E}"/>
                  </a:ext>
                </a:extLst>
              </p:cNvPr>
              <p:cNvSpPr/>
              <p:nvPr/>
            </p:nvSpPr>
            <p:spPr>
              <a:xfrm rot="9683625">
                <a:off x="8338540" y="2431155"/>
                <a:ext cx="910190" cy="2075486"/>
              </a:xfrm>
              <a:prstGeom prst="arc">
                <a:avLst>
                  <a:gd name="adj1" fmla="val 17407034"/>
                  <a:gd name="adj2" fmla="val 1044739"/>
                </a:avLst>
              </a:prstGeom>
              <a:ln w="38100">
                <a:solidFill>
                  <a:srgbClr val="CE028F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srgbClr val="CE028F"/>
                  </a:solidFill>
                </a:endParaRPr>
              </a:p>
            </p:txBody>
          </p:sp>
        </p:grpSp>
      </p:grpSp>
      <p:sp>
        <p:nvSpPr>
          <p:cNvPr id="9" name="文字方塊 8">
            <a:extLst>
              <a:ext uri="{FF2B5EF4-FFF2-40B4-BE49-F238E27FC236}">
                <a16:creationId xmlns:a16="http://schemas.microsoft.com/office/drawing/2014/main" id="{72D8182A-C334-56E0-4BE0-DC787453D5FE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477B90F-7A37-153C-B36C-FC218181C7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018386"/>
              </p:ext>
            </p:extLst>
          </p:nvPr>
        </p:nvGraphicFramePr>
        <p:xfrm>
          <a:off x="552266" y="609397"/>
          <a:ext cx="4660089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1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4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9915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情境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BB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行駛情形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BB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solidFill>
                      <a:srgbClr val="26AB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91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solidFill>
                      <a:srgbClr val="26ABB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自行車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BB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車輛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B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同向左轉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同向右轉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右轉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右轉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同向右轉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左轉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對向直行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左轉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同向左轉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左轉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同向直行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對向直行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對向右轉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直行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對向左轉</a:t>
                      </a:r>
                    </a:p>
                  </a:txBody>
                  <a:tcPr>
                    <a:lnL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35AD305A-6D44-C4D0-79CA-C3776B93FA72}"/>
              </a:ext>
            </a:extLst>
          </p:cNvPr>
          <p:cNvSpPr/>
          <p:nvPr/>
        </p:nvSpPr>
        <p:spPr>
          <a:xfrm>
            <a:off x="568483" y="6062173"/>
            <a:ext cx="4660088" cy="490824"/>
          </a:xfrm>
          <a:prstGeom prst="rect">
            <a:avLst/>
          </a:prstGeom>
          <a:noFill/>
          <a:ln w="63500">
            <a:solidFill>
              <a:srgbClr val="FEE0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69420D7-A6E0-F5E6-BCA9-D306D6B67FD1}"/>
              </a:ext>
            </a:extLst>
          </p:cNvPr>
          <p:cNvSpPr/>
          <p:nvPr/>
        </p:nvSpPr>
        <p:spPr>
          <a:xfrm>
            <a:off x="564043" y="2404754"/>
            <a:ext cx="4650673" cy="490824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600ACF0-EED9-CA98-878B-F94FB7A156AF}"/>
              </a:ext>
            </a:extLst>
          </p:cNvPr>
          <p:cNvSpPr/>
          <p:nvPr/>
        </p:nvSpPr>
        <p:spPr>
          <a:xfrm>
            <a:off x="564043" y="3774611"/>
            <a:ext cx="4650673" cy="490824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8F056ED-7A93-60E5-3BCC-7813E2688B81}"/>
              </a:ext>
            </a:extLst>
          </p:cNvPr>
          <p:cNvSpPr/>
          <p:nvPr/>
        </p:nvSpPr>
        <p:spPr>
          <a:xfrm>
            <a:off x="548081" y="4716879"/>
            <a:ext cx="4650673" cy="490824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1" name="圓角矩形 36">
            <a:extLst>
              <a:ext uri="{FF2B5EF4-FFF2-40B4-BE49-F238E27FC236}">
                <a16:creationId xmlns:a16="http://schemas.microsoft.com/office/drawing/2014/main" id="{0D82A2EF-92A1-DF3B-0C6C-3C310A4D51BB}"/>
              </a:ext>
            </a:extLst>
          </p:cNvPr>
          <p:cNvSpPr/>
          <p:nvPr/>
        </p:nvSpPr>
        <p:spPr>
          <a:xfrm>
            <a:off x="5572398" y="1039091"/>
            <a:ext cx="6127766" cy="770149"/>
          </a:xfrm>
          <a:prstGeom prst="roundRect">
            <a:avLst/>
          </a:prstGeom>
          <a:solidFill>
            <a:srgbClr val="FEE05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情境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11</a:t>
            </a:r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：自行車直行，對向車輛左轉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9" name="圖片 38">
            <a:extLst>
              <a:ext uri="{FF2B5EF4-FFF2-40B4-BE49-F238E27FC236}">
                <a16:creationId xmlns:a16="http://schemas.microsoft.com/office/drawing/2014/main" id="{59683050-90F4-CC1B-E2AF-A74F01F61F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922" y="5619163"/>
            <a:ext cx="516170" cy="933834"/>
          </a:xfrm>
          <a:prstGeom prst="rect">
            <a:avLst/>
          </a:prstGeom>
        </p:spPr>
      </p:pic>
      <p:pic>
        <p:nvPicPr>
          <p:cNvPr id="40" name="圖片 39">
            <a:extLst>
              <a:ext uri="{FF2B5EF4-FFF2-40B4-BE49-F238E27FC236}">
                <a16:creationId xmlns:a16="http://schemas.microsoft.com/office/drawing/2014/main" id="{DA28F302-A003-97CF-8560-D52895A0BA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8000508" y="2102171"/>
            <a:ext cx="516170" cy="735769"/>
          </a:xfrm>
          <a:prstGeom prst="rect">
            <a:avLst/>
          </a:prstGeom>
        </p:spPr>
      </p:pic>
      <p:sp>
        <p:nvSpPr>
          <p:cNvPr id="41" name="爆炸 2 34">
            <a:extLst>
              <a:ext uri="{FF2B5EF4-FFF2-40B4-BE49-F238E27FC236}">
                <a16:creationId xmlns:a16="http://schemas.microsoft.com/office/drawing/2014/main" id="{9BFFEE67-BFD1-E974-0131-91A2FC92EBC5}"/>
              </a:ext>
            </a:extLst>
          </p:cNvPr>
          <p:cNvSpPr/>
          <p:nvPr/>
        </p:nvSpPr>
        <p:spPr>
          <a:xfrm>
            <a:off x="9066166" y="4025813"/>
            <a:ext cx="560699" cy="460344"/>
          </a:xfrm>
          <a:prstGeom prst="irregularSeal2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42" name="圖片 41">
            <a:extLst>
              <a:ext uri="{FF2B5EF4-FFF2-40B4-BE49-F238E27FC236}">
                <a16:creationId xmlns:a16="http://schemas.microsoft.com/office/drawing/2014/main" id="{01E339D9-7148-71E4-62F6-8B594A4B63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922" y="4296646"/>
            <a:ext cx="516170" cy="933834"/>
          </a:xfrm>
          <a:prstGeom prst="rect">
            <a:avLst/>
          </a:prstGeom>
        </p:spPr>
      </p:pic>
      <p:pic>
        <p:nvPicPr>
          <p:cNvPr id="43" name="圖片 42">
            <a:extLst>
              <a:ext uri="{FF2B5EF4-FFF2-40B4-BE49-F238E27FC236}">
                <a16:creationId xmlns:a16="http://schemas.microsoft.com/office/drawing/2014/main" id="{D38D0F01-B393-1BE2-42EC-2C5D33AEA9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631504">
            <a:off x="8591880" y="3996087"/>
            <a:ext cx="516170" cy="73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53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98084B2-E79E-2D18-D0DD-B398329C639A}"/>
              </a:ext>
            </a:extLst>
          </p:cNvPr>
          <p:cNvSpPr/>
          <p:nvPr/>
        </p:nvSpPr>
        <p:spPr>
          <a:xfrm>
            <a:off x="806450" y="936965"/>
            <a:ext cx="10883900" cy="669414"/>
          </a:xfrm>
          <a:prstGeom prst="rect">
            <a:avLst/>
          </a:prstGeom>
          <a:ln w="12700">
            <a:noFill/>
            <a:prstDash val="lgDash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你覺得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車輛的種類會影響事故的狀態或類型嗎？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60384523-B62D-9CF5-3302-1BD95CEE0A8E}"/>
              </a:ext>
            </a:extLst>
          </p:cNvPr>
          <p:cNvGrpSpPr/>
          <p:nvPr/>
        </p:nvGrpSpPr>
        <p:grpSpPr>
          <a:xfrm>
            <a:off x="88900" y="2540000"/>
            <a:ext cx="12014200" cy="2832100"/>
            <a:chOff x="88900" y="2540000"/>
            <a:chExt cx="12014200" cy="2832100"/>
          </a:xfrm>
        </p:grpSpPr>
        <p:sp>
          <p:nvSpPr>
            <p:cNvPr id="11" name="手繪多邊形: 圖案 10">
              <a:extLst>
                <a:ext uri="{FF2B5EF4-FFF2-40B4-BE49-F238E27FC236}">
                  <a16:creationId xmlns:a16="http://schemas.microsoft.com/office/drawing/2014/main" id="{6B69BCBE-9146-83A6-EAF0-476ABD53F921}"/>
                </a:ext>
              </a:extLst>
            </p:cNvPr>
            <p:cNvSpPr/>
            <p:nvPr/>
          </p:nvSpPr>
          <p:spPr>
            <a:xfrm>
              <a:off x="88900" y="2540000"/>
              <a:ext cx="4914900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手繪多邊形: 圖案 12">
              <a:extLst>
                <a:ext uri="{FF2B5EF4-FFF2-40B4-BE49-F238E27FC236}">
                  <a16:creationId xmlns:a16="http://schemas.microsoft.com/office/drawing/2014/main" id="{DAE35FA5-8A3C-CA81-624B-4CEF019AEB2E}"/>
                </a:ext>
              </a:extLst>
            </p:cNvPr>
            <p:cNvSpPr/>
            <p:nvPr/>
          </p:nvSpPr>
          <p:spPr>
            <a:xfrm flipH="1">
              <a:off x="6997702" y="2540000"/>
              <a:ext cx="5105398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pic>
        <p:nvPicPr>
          <p:cNvPr id="5" name="圖片 4">
            <a:extLst>
              <a:ext uri="{FF2B5EF4-FFF2-40B4-BE49-F238E27FC236}">
                <a16:creationId xmlns:a16="http://schemas.microsoft.com/office/drawing/2014/main" id="{E0AD1364-495F-C3D0-6929-CB5475AB0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102" y="4368943"/>
            <a:ext cx="2542252" cy="2603218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5E635CAB-27C2-0CB1-22C0-6658F7768EC7}"/>
              </a:ext>
            </a:extLst>
          </p:cNvPr>
          <p:cNvSpPr txBox="1"/>
          <p:nvPr/>
        </p:nvSpPr>
        <p:spPr>
          <a:xfrm>
            <a:off x="8348870" y="132287"/>
            <a:ext cx="3843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600B1EA7-6A29-DC73-F5CD-4544AD3589B0}"/>
              </a:ext>
            </a:extLst>
          </p:cNvPr>
          <p:cNvGrpSpPr/>
          <p:nvPr/>
        </p:nvGrpSpPr>
        <p:grpSpPr>
          <a:xfrm>
            <a:off x="6248400" y="1882361"/>
            <a:ext cx="3956819" cy="2355966"/>
            <a:chOff x="6248400" y="1882361"/>
            <a:chExt cx="3956819" cy="2355966"/>
          </a:xfrm>
        </p:grpSpPr>
        <p:sp>
          <p:nvSpPr>
            <p:cNvPr id="6" name="圓角矩形圖說文字 5">
              <a:extLst>
                <a:ext uri="{FF2B5EF4-FFF2-40B4-BE49-F238E27FC236}">
                  <a16:creationId xmlns:a16="http://schemas.microsoft.com/office/drawing/2014/main" id="{1AEF371C-C9A4-6572-DAE9-19EB036A719B}"/>
                </a:ext>
              </a:extLst>
            </p:cNvPr>
            <p:cNvSpPr/>
            <p:nvPr/>
          </p:nvSpPr>
          <p:spPr>
            <a:xfrm>
              <a:off x="6386623" y="3568913"/>
              <a:ext cx="3818596" cy="669414"/>
            </a:xfrm>
            <a:prstGeom prst="wedgeRoundRectCallout">
              <a:avLst>
                <a:gd name="adj1" fmla="val 45209"/>
                <a:gd name="adj2" fmla="val 4342"/>
                <a:gd name="adj3" fmla="val 16667"/>
              </a:avLst>
            </a:prstGeom>
            <a:solidFill>
              <a:srgbClr val="FEE0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zh-TW" altLang="en-US" sz="32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自行車遇到大貨車</a:t>
              </a:r>
            </a:p>
          </p:txBody>
        </p:sp>
        <p:grpSp>
          <p:nvGrpSpPr>
            <p:cNvPr id="7" name="群組 6">
              <a:extLst>
                <a:ext uri="{FF2B5EF4-FFF2-40B4-BE49-F238E27FC236}">
                  <a16:creationId xmlns:a16="http://schemas.microsoft.com/office/drawing/2014/main" id="{D134CCB4-BA42-51AB-9A44-6403F5F3C0E7}"/>
                </a:ext>
              </a:extLst>
            </p:cNvPr>
            <p:cNvGrpSpPr/>
            <p:nvPr/>
          </p:nvGrpSpPr>
          <p:grpSpPr>
            <a:xfrm>
              <a:off x="6248400" y="1882361"/>
              <a:ext cx="3541507" cy="1495383"/>
              <a:chOff x="5323451" y="3677165"/>
              <a:chExt cx="3541507" cy="149538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8" name="圖片 7">
                <a:extLst>
                  <a:ext uri="{FF2B5EF4-FFF2-40B4-BE49-F238E27FC236}">
                    <a16:creationId xmlns:a16="http://schemas.microsoft.com/office/drawing/2014/main" id="{CF680E59-D58C-F500-F08E-A351834967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23451" y="4081624"/>
                <a:ext cx="947923" cy="860745"/>
              </a:xfrm>
              <a:prstGeom prst="rect">
                <a:avLst/>
              </a:prstGeom>
            </p:spPr>
          </p:pic>
          <p:pic>
            <p:nvPicPr>
              <p:cNvPr id="9" name="圖片 8">
                <a:extLst>
                  <a:ext uri="{FF2B5EF4-FFF2-40B4-BE49-F238E27FC236}">
                    <a16:creationId xmlns:a16="http://schemas.microsoft.com/office/drawing/2014/main" id="{08B93783-E9B9-DE59-3183-AB20C7BBA5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5982884" y="3677165"/>
                <a:ext cx="2882074" cy="1495383"/>
              </a:xfrm>
              <a:prstGeom prst="rect">
                <a:avLst/>
              </a:prstGeom>
            </p:spPr>
          </p:pic>
        </p:grpSp>
      </p:grp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8BEB9859-28B3-A800-B902-BBA1946AD0F5}"/>
              </a:ext>
            </a:extLst>
          </p:cNvPr>
          <p:cNvGrpSpPr/>
          <p:nvPr/>
        </p:nvGrpSpPr>
        <p:grpSpPr>
          <a:xfrm>
            <a:off x="1770584" y="2201419"/>
            <a:ext cx="3423715" cy="2036908"/>
            <a:chOff x="1770584" y="2201419"/>
            <a:chExt cx="3423715" cy="2036908"/>
          </a:xfrm>
        </p:grpSpPr>
        <p:sp>
          <p:nvSpPr>
            <p:cNvPr id="2" name="圓角矩形圖說文字 5">
              <a:extLst>
                <a:ext uri="{FF2B5EF4-FFF2-40B4-BE49-F238E27FC236}">
                  <a16:creationId xmlns:a16="http://schemas.microsoft.com/office/drawing/2014/main" id="{8552D1BB-391F-4F21-5A4B-66FA21B73AA8}"/>
                </a:ext>
              </a:extLst>
            </p:cNvPr>
            <p:cNvSpPr/>
            <p:nvPr/>
          </p:nvSpPr>
          <p:spPr>
            <a:xfrm>
              <a:off x="1770584" y="3568913"/>
              <a:ext cx="3423715" cy="669414"/>
            </a:xfrm>
            <a:prstGeom prst="wedgeRoundRectCallout">
              <a:avLst>
                <a:gd name="adj1" fmla="val 45209"/>
                <a:gd name="adj2" fmla="val 4342"/>
                <a:gd name="adj3" fmla="val 16667"/>
              </a:avLst>
            </a:prstGeom>
            <a:solidFill>
              <a:srgbClr val="FEE0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zh-TW" altLang="en-US" sz="32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自行車遇到汽車</a:t>
              </a:r>
            </a:p>
          </p:txBody>
        </p:sp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CDFBB652-E31D-B90B-3CC8-3FE935F7C7DD}"/>
                </a:ext>
              </a:extLst>
            </p:cNvPr>
            <p:cNvGrpSpPr/>
            <p:nvPr/>
          </p:nvGrpSpPr>
          <p:grpSpPr>
            <a:xfrm>
              <a:off x="2124604" y="2201419"/>
              <a:ext cx="2756357" cy="1214425"/>
              <a:chOff x="2124604" y="2201419"/>
              <a:chExt cx="2756357" cy="1214425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0" name="群組 9">
                <a:extLst>
                  <a:ext uri="{FF2B5EF4-FFF2-40B4-BE49-F238E27FC236}">
                    <a16:creationId xmlns:a16="http://schemas.microsoft.com/office/drawing/2014/main" id="{324CCDE4-C38B-D67B-5B66-A2911BD150A3}"/>
                  </a:ext>
                </a:extLst>
              </p:cNvPr>
              <p:cNvGrpSpPr/>
              <p:nvPr/>
            </p:nvGrpSpPr>
            <p:grpSpPr>
              <a:xfrm>
                <a:off x="2124604" y="2201419"/>
                <a:ext cx="2715673" cy="1214425"/>
                <a:chOff x="2569268" y="4276174"/>
                <a:chExt cx="2186072" cy="977592"/>
              </a:xfrm>
            </p:grpSpPr>
            <p:pic>
              <p:nvPicPr>
                <p:cNvPr id="12" name="圖片 11">
                  <a:extLst>
                    <a:ext uri="{FF2B5EF4-FFF2-40B4-BE49-F238E27FC236}">
                      <a16:creationId xmlns:a16="http://schemas.microsoft.com/office/drawing/2014/main" id="{E4E814B1-47E9-DF32-1029-FBF58B8380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69268" y="4276174"/>
                  <a:ext cx="733671" cy="666197"/>
                </a:xfrm>
                <a:prstGeom prst="rect">
                  <a:avLst/>
                </a:prstGeom>
              </p:spPr>
            </p:pic>
            <p:pic>
              <p:nvPicPr>
                <p:cNvPr id="14" name="圖片 13">
                  <a:extLst>
                    <a:ext uri="{FF2B5EF4-FFF2-40B4-BE49-F238E27FC236}">
                      <a16:creationId xmlns:a16="http://schemas.microsoft.com/office/drawing/2014/main" id="{A3751C32-D192-3B4E-2F14-8E87FE0FBF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 flipH="1">
                  <a:off x="2951810" y="4276174"/>
                  <a:ext cx="1803530" cy="977592"/>
                </a:xfrm>
                <a:prstGeom prst="rect">
                  <a:avLst/>
                </a:prstGeom>
              </p:spPr>
            </p:pic>
          </p:grpSp>
          <p:sp>
            <p:nvSpPr>
              <p:cNvPr id="17" name="橢圓 16">
                <a:extLst>
                  <a:ext uri="{FF2B5EF4-FFF2-40B4-BE49-F238E27FC236}">
                    <a16:creationId xmlns:a16="http://schemas.microsoft.com/office/drawing/2014/main" id="{F0450FB0-3114-D5CC-D1A9-5AA4AF1BC479}"/>
                  </a:ext>
                </a:extLst>
              </p:cNvPr>
              <p:cNvSpPr/>
              <p:nvPr/>
            </p:nvSpPr>
            <p:spPr>
              <a:xfrm>
                <a:off x="4759299" y="2939812"/>
                <a:ext cx="121662" cy="162537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2255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3448663B-FA0C-E2BB-A7FF-E50263A48304}"/>
              </a:ext>
            </a:extLst>
          </p:cNvPr>
          <p:cNvSpPr txBox="1"/>
          <p:nvPr/>
        </p:nvSpPr>
        <p:spPr>
          <a:xfrm>
            <a:off x="971912" y="2099029"/>
            <a:ext cx="3744468" cy="1118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全班分為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4-6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組，領取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項教具。</a:t>
            </a:r>
            <a:endParaRPr lang="en-US" altLang="zh-TW" sz="32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72D8182A-C334-56E0-4BE0-DC787453D5FE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C6B1F41A-C555-A299-265A-707AF963EBA5}"/>
              </a:ext>
            </a:extLst>
          </p:cNvPr>
          <p:cNvGrpSpPr/>
          <p:nvPr/>
        </p:nvGrpSpPr>
        <p:grpSpPr>
          <a:xfrm>
            <a:off x="1349993" y="429453"/>
            <a:ext cx="9622804" cy="1212311"/>
            <a:chOff x="1349993" y="429453"/>
            <a:chExt cx="9622804" cy="1212311"/>
          </a:xfrm>
        </p:grpSpPr>
        <p:grpSp>
          <p:nvGrpSpPr>
            <p:cNvPr id="10" name="群組 9">
              <a:extLst>
                <a:ext uri="{FF2B5EF4-FFF2-40B4-BE49-F238E27FC236}">
                  <a16:creationId xmlns:a16="http://schemas.microsoft.com/office/drawing/2014/main" id="{BE38ACE7-B4EA-B07C-3071-9BA7B3CF7E05}"/>
                </a:ext>
              </a:extLst>
            </p:cNvPr>
            <p:cNvGrpSpPr/>
            <p:nvPr/>
          </p:nvGrpSpPr>
          <p:grpSpPr>
            <a:xfrm>
              <a:off x="1467852" y="429453"/>
              <a:ext cx="9504945" cy="1212311"/>
              <a:chOff x="4005846" y="248433"/>
              <a:chExt cx="4075532" cy="1022895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6E63ACC2-B345-6B6E-F3DF-AF7CC5C0D497}"/>
                  </a:ext>
                </a:extLst>
              </p:cNvPr>
              <p:cNvGrpSpPr/>
              <p:nvPr/>
            </p:nvGrpSpPr>
            <p:grpSpPr>
              <a:xfrm>
                <a:off x="4110621" y="353208"/>
                <a:ext cx="3970757" cy="918120"/>
                <a:chOff x="0" y="-28575"/>
                <a:chExt cx="1045796" cy="241810"/>
              </a:xfrm>
            </p:grpSpPr>
            <p:sp>
              <p:nvSpPr>
                <p:cNvPr id="15" name="Freeform 11">
                  <a:extLst>
                    <a:ext uri="{FF2B5EF4-FFF2-40B4-BE49-F238E27FC236}">
                      <a16:creationId xmlns:a16="http://schemas.microsoft.com/office/drawing/2014/main" id="{36FFD5C8-F4A5-0F55-776B-89661C16485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32481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EE05C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16" name="TextBox 12">
                  <a:extLst>
                    <a:ext uri="{FF2B5EF4-FFF2-40B4-BE49-F238E27FC236}">
                      <a16:creationId xmlns:a16="http://schemas.microsoft.com/office/drawing/2014/main" id="{A89DE574-7FB7-35F9-E112-DF4A4B3C348C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" name="Group 13">
                <a:extLst>
                  <a:ext uri="{FF2B5EF4-FFF2-40B4-BE49-F238E27FC236}">
                    <a16:creationId xmlns:a16="http://schemas.microsoft.com/office/drawing/2014/main" id="{6756ADE7-963D-96D2-129F-BD219B949FED}"/>
                  </a:ext>
                </a:extLst>
              </p:cNvPr>
              <p:cNvGrpSpPr/>
              <p:nvPr/>
            </p:nvGrpSpPr>
            <p:grpSpPr>
              <a:xfrm>
                <a:off x="4005846" y="248433"/>
                <a:ext cx="3970757" cy="918120"/>
                <a:chOff x="0" y="-28575"/>
                <a:chExt cx="1045796" cy="241810"/>
              </a:xfrm>
            </p:grpSpPr>
            <p:sp>
              <p:nvSpPr>
                <p:cNvPr id="13" name="Freeform 14">
                  <a:extLst>
                    <a:ext uri="{FF2B5EF4-FFF2-40B4-BE49-F238E27FC236}">
                      <a16:creationId xmlns:a16="http://schemas.microsoft.com/office/drawing/2014/main" id="{F6A71B8D-2F88-3BAD-729E-80FC4BEED04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14" name="TextBox 15">
                  <a:extLst>
                    <a:ext uri="{FF2B5EF4-FFF2-40B4-BE49-F238E27FC236}">
                      <a16:creationId xmlns:a16="http://schemas.microsoft.com/office/drawing/2014/main" id="{EF70F42B-6BE9-1518-F18F-4375CD1D3693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FD125CFA-75BB-D4A4-A1BA-AAF7184221BD}"/>
                </a:ext>
              </a:extLst>
            </p:cNvPr>
            <p:cNvSpPr txBox="1"/>
            <p:nvPr/>
          </p:nvSpPr>
          <p:spPr>
            <a:xfrm>
              <a:off x="1349993" y="682216"/>
              <a:ext cx="91426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「自行車</a:t>
              </a:r>
              <a:r>
                <a:rPr lang="zh-TW" altLang="en-US" sz="40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路口情境探究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」小組活動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(1/3)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A0C186AA-9B79-108D-D17B-DDE278D94808}"/>
              </a:ext>
            </a:extLst>
          </p:cNvPr>
          <p:cNvGrpSpPr/>
          <p:nvPr/>
        </p:nvGrpSpPr>
        <p:grpSpPr>
          <a:xfrm>
            <a:off x="1712208" y="3429000"/>
            <a:ext cx="3744468" cy="3149600"/>
            <a:chOff x="6153440" y="2208979"/>
            <a:chExt cx="2526965" cy="2125517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6215AAC2-379B-BFD5-616F-E62FE26452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8756" y="2547640"/>
              <a:ext cx="2516333" cy="1786856"/>
            </a:xfrm>
            <a:prstGeom prst="rect">
              <a:avLst/>
            </a:prstGeom>
            <a:ln w="12700">
              <a:solidFill>
                <a:schemeClr val="tx1"/>
              </a:solidFill>
            </a:ln>
            <a:effectLst/>
          </p:spPr>
        </p:pic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12183107-B136-7C21-87DB-54F119F57866}"/>
                </a:ext>
              </a:extLst>
            </p:cNvPr>
            <p:cNvSpPr/>
            <p:nvPr/>
          </p:nvSpPr>
          <p:spPr>
            <a:xfrm>
              <a:off x="6153440" y="2208979"/>
              <a:ext cx="2526965" cy="334705"/>
            </a:xfrm>
            <a:prstGeom prst="rect">
              <a:avLst/>
            </a:prstGeom>
            <a:solidFill>
              <a:srgbClr val="179D9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7800" algn="ctr"/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路口情境圖片</a:t>
              </a:r>
            </a:p>
          </p:txBody>
        </p:sp>
      </p:grp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7343F4EA-DCB7-D327-76AB-2151CF4B3EC7}"/>
              </a:ext>
            </a:extLst>
          </p:cNvPr>
          <p:cNvGrpSpPr/>
          <p:nvPr/>
        </p:nvGrpSpPr>
        <p:grpSpPr>
          <a:xfrm>
            <a:off x="5921335" y="3443264"/>
            <a:ext cx="4007331" cy="3135336"/>
            <a:chOff x="8776851" y="2208979"/>
            <a:chExt cx="2716662" cy="2125517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46F2EC42-8FAD-7FDD-8037-825CE1BC4C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68" t="4978" r="49436" b="72546"/>
            <a:stretch/>
          </p:blipFill>
          <p:spPr>
            <a:xfrm>
              <a:off x="8785823" y="2547640"/>
              <a:ext cx="2707690" cy="17868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F119922-094E-E511-3CDC-CEEB0504BCEE}"/>
                </a:ext>
              </a:extLst>
            </p:cNvPr>
            <p:cNvSpPr/>
            <p:nvPr/>
          </p:nvSpPr>
          <p:spPr>
            <a:xfrm>
              <a:off x="8776851" y="2208979"/>
              <a:ext cx="2716662" cy="334705"/>
            </a:xfrm>
            <a:prstGeom prst="rect">
              <a:avLst/>
            </a:prstGeom>
            <a:solidFill>
              <a:srgbClr val="179D9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7800" algn="ctr"/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路口情境道具圖卡</a:t>
              </a:r>
            </a:p>
          </p:txBody>
        </p:sp>
      </p:grp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BB86AFDC-7DD7-3F5C-9138-57325C6D8795}"/>
              </a:ext>
            </a:extLst>
          </p:cNvPr>
          <p:cNvGrpSpPr/>
          <p:nvPr/>
        </p:nvGrpSpPr>
        <p:grpSpPr>
          <a:xfrm>
            <a:off x="5149330" y="1985729"/>
            <a:ext cx="4779336" cy="1319094"/>
            <a:chOff x="6177396" y="4605774"/>
            <a:chExt cx="4388821" cy="1211312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ED70E402-947F-84B6-81D1-67A6E11D75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7" t="10227" r="15850" b="78724"/>
            <a:stretch/>
          </p:blipFill>
          <p:spPr>
            <a:xfrm>
              <a:off x="6188769" y="4940478"/>
              <a:ext cx="4377447" cy="87660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7FC7B68-3414-8430-26B1-8C86DB8B370E}"/>
                </a:ext>
              </a:extLst>
            </p:cNvPr>
            <p:cNvSpPr/>
            <p:nvPr/>
          </p:nvSpPr>
          <p:spPr>
            <a:xfrm>
              <a:off x="6177396" y="4605774"/>
              <a:ext cx="4388821" cy="325519"/>
            </a:xfrm>
            <a:prstGeom prst="rect">
              <a:avLst/>
            </a:prstGeom>
            <a:solidFill>
              <a:srgbClr val="179D9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7800" algn="ctr"/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路口情境題卡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9666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72D8182A-C334-56E0-4BE0-DC787453D5FE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7F3CD98C-95E2-C146-D042-FD5B1297F7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11" t="16861" r="3644" b="16658"/>
          <a:stretch/>
        </p:blipFill>
        <p:spPr>
          <a:xfrm>
            <a:off x="827413" y="3107611"/>
            <a:ext cx="4907147" cy="3481552"/>
          </a:xfrm>
          <a:prstGeom prst="rect">
            <a:avLst/>
          </a:prstGeom>
        </p:spPr>
      </p:pic>
      <p:grpSp>
        <p:nvGrpSpPr>
          <p:cNvPr id="38" name="群組 37">
            <a:extLst>
              <a:ext uri="{FF2B5EF4-FFF2-40B4-BE49-F238E27FC236}">
                <a16:creationId xmlns:a16="http://schemas.microsoft.com/office/drawing/2014/main" id="{C195CB39-1C0C-1D6A-C55B-4882CB1A8C78}"/>
              </a:ext>
            </a:extLst>
          </p:cNvPr>
          <p:cNvGrpSpPr/>
          <p:nvPr/>
        </p:nvGrpSpPr>
        <p:grpSpPr>
          <a:xfrm>
            <a:off x="6180355" y="3520477"/>
            <a:ext cx="5162315" cy="1362513"/>
            <a:chOff x="5417489" y="3757667"/>
            <a:chExt cx="5958370" cy="1260410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76AB77DE-55C3-FD12-DB09-6AC23E38F04D}"/>
                </a:ext>
              </a:extLst>
            </p:cNvPr>
            <p:cNvSpPr/>
            <p:nvPr/>
          </p:nvSpPr>
          <p:spPr>
            <a:xfrm>
              <a:off x="5420176" y="3757667"/>
              <a:ext cx="5955683" cy="334705"/>
            </a:xfrm>
            <a:prstGeom prst="rect">
              <a:avLst/>
            </a:prstGeom>
            <a:solidFill>
              <a:srgbClr val="179D9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7800"/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步驟</a:t>
              </a:r>
              <a:r>
                <a:rPr lang="en-US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</a:t>
              </a:r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：推估可能發生事故的原因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4143813F-9C4B-4ABB-E321-F5DA89A1A773}"/>
                </a:ext>
              </a:extLst>
            </p:cNvPr>
            <p:cNvSpPr/>
            <p:nvPr/>
          </p:nvSpPr>
          <p:spPr>
            <a:xfrm>
              <a:off x="5417489" y="4092372"/>
              <a:ext cx="5952349" cy="92570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zh-TW" altLang="en-US" sz="1800" b="0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狀況</a:t>
              </a:r>
              <a:r>
                <a:rPr lang="en-US" altLang="zh-TW" sz="1800" b="1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</a:t>
              </a:r>
              <a:r>
                <a:rPr lang="zh-TW" altLang="en-US" sz="1800" b="0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：汽車右轉，小花來不及反應，所以</a:t>
              </a:r>
              <a:r>
                <a:rPr lang="en-US" altLang="zh-TW" sz="1800" b="0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…</a:t>
              </a:r>
            </a:p>
            <a:p>
              <a:pPr algn="l"/>
              <a:r>
                <a:rPr lang="zh-TW" altLang="en-US" sz="1800" b="0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狀況</a:t>
              </a:r>
              <a:r>
                <a:rPr lang="en-US" altLang="zh-TW" sz="1800" b="1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</a:t>
              </a:r>
              <a:r>
                <a:rPr lang="zh-TW" altLang="en-US" sz="1800" b="0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：⋯⋯</a:t>
              </a:r>
            </a:p>
            <a:p>
              <a:pPr algn="l"/>
              <a:r>
                <a:rPr lang="zh-TW" altLang="en-US" sz="1800" b="0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狀況</a:t>
              </a:r>
              <a:r>
                <a:rPr lang="en-US" altLang="zh-TW" sz="1800" b="1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</a:t>
              </a:r>
              <a:r>
                <a:rPr lang="zh-TW" altLang="en-US" sz="1800" b="0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：⋯⋯</a:t>
              </a:r>
              <a:endPara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138D6C07-2D6D-1772-1C29-B7846CD6640E}"/>
              </a:ext>
            </a:extLst>
          </p:cNvPr>
          <p:cNvSpPr/>
          <p:nvPr/>
        </p:nvSpPr>
        <p:spPr>
          <a:xfrm>
            <a:off x="6182578" y="3057312"/>
            <a:ext cx="5159987" cy="361819"/>
          </a:xfrm>
          <a:prstGeom prst="rect">
            <a:avLst/>
          </a:prstGeom>
          <a:solidFill>
            <a:srgbClr val="179D9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步驟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：依照情境題貼上車輛圖卡</a:t>
            </a:r>
          </a:p>
        </p:txBody>
      </p:sp>
      <p:grpSp>
        <p:nvGrpSpPr>
          <p:cNvPr id="41" name="群組 40">
            <a:extLst>
              <a:ext uri="{FF2B5EF4-FFF2-40B4-BE49-F238E27FC236}">
                <a16:creationId xmlns:a16="http://schemas.microsoft.com/office/drawing/2014/main" id="{8E2EC7A6-C85D-5458-B199-C4B272DCF1D2}"/>
              </a:ext>
            </a:extLst>
          </p:cNvPr>
          <p:cNvGrpSpPr/>
          <p:nvPr/>
        </p:nvGrpSpPr>
        <p:grpSpPr>
          <a:xfrm>
            <a:off x="6181466" y="4981077"/>
            <a:ext cx="5162315" cy="1683752"/>
            <a:chOff x="816141" y="5369512"/>
            <a:chExt cx="7176392" cy="1557576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BBD6F015-8402-7E28-C72B-C299494C1413}"/>
                </a:ext>
              </a:extLst>
            </p:cNvPr>
            <p:cNvSpPr/>
            <p:nvPr/>
          </p:nvSpPr>
          <p:spPr>
            <a:xfrm>
              <a:off x="816141" y="5369512"/>
              <a:ext cx="7176392" cy="362551"/>
            </a:xfrm>
            <a:prstGeom prst="rect">
              <a:avLst/>
            </a:prstGeom>
            <a:solidFill>
              <a:srgbClr val="179D9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7800"/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步驟</a:t>
              </a:r>
              <a:r>
                <a:rPr lang="en-US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</a:t>
              </a:r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：預防方式</a:t>
              </a: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31CB32B8-DA2F-2BD7-049C-75E67EA1A329}"/>
                </a:ext>
              </a:extLst>
            </p:cNvPr>
            <p:cNvSpPr/>
            <p:nvPr/>
          </p:nvSpPr>
          <p:spPr>
            <a:xfrm>
              <a:off x="823393" y="5704217"/>
              <a:ext cx="7169140" cy="122287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zh-TW" altLang="en-US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針對</a:t>
              </a:r>
              <a:r>
                <a:rPr lang="zh-TW" altLang="en-US" sz="1800" b="0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狀況</a:t>
              </a:r>
              <a:r>
                <a:rPr lang="en-US" altLang="zh-TW" sz="1800" b="0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</a:t>
              </a:r>
              <a:r>
                <a:rPr lang="zh-TW" altLang="en-US" sz="1800" b="0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，我們認為小花不要急著往前騎，</a:t>
              </a:r>
              <a:endParaRPr lang="en-US" altLang="zh-TW" sz="1800" b="0" i="0" u="none" strike="noStrike" baseline="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1252538" algn="l"/>
              <a:r>
                <a:rPr lang="zh-TW" altLang="en-US" sz="1800" b="0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可以先往左方確認一下</a:t>
              </a:r>
              <a:r>
                <a:rPr lang="en-US" altLang="zh-TW" sz="1800" b="0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…</a:t>
              </a:r>
              <a:endParaRPr lang="zh-TW" altLang="en-US" sz="1800" b="0" i="0" u="none" strike="noStrike" baseline="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l"/>
              <a:r>
                <a:rPr lang="zh-TW" altLang="en-US" sz="1800" b="0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針對狀況</a:t>
              </a:r>
              <a:r>
                <a:rPr lang="en-US" altLang="zh-TW" sz="1800" b="0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</a:t>
              </a:r>
              <a:r>
                <a:rPr lang="zh-TW" altLang="en-US" sz="1800" b="0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：⋯⋯</a:t>
              </a:r>
            </a:p>
            <a:p>
              <a:pPr algn="l"/>
              <a:r>
                <a:rPr lang="zh-TW" altLang="en-US" sz="1800" b="0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針對狀況</a:t>
              </a:r>
              <a:r>
                <a:rPr lang="en-US" altLang="zh-TW" sz="1800" b="0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</a:t>
              </a:r>
              <a:r>
                <a:rPr lang="zh-TW" altLang="en-US" sz="1800" b="0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：⋯⋯</a:t>
              </a:r>
              <a:endPara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40" name="群組 39">
            <a:extLst>
              <a:ext uri="{FF2B5EF4-FFF2-40B4-BE49-F238E27FC236}">
                <a16:creationId xmlns:a16="http://schemas.microsoft.com/office/drawing/2014/main" id="{48AE58D0-017A-1F5C-0DA3-3ABFA2019BD3}"/>
              </a:ext>
            </a:extLst>
          </p:cNvPr>
          <p:cNvGrpSpPr/>
          <p:nvPr/>
        </p:nvGrpSpPr>
        <p:grpSpPr>
          <a:xfrm>
            <a:off x="4380962" y="1818143"/>
            <a:ext cx="7381917" cy="1108431"/>
            <a:chOff x="7158663" y="1818435"/>
            <a:chExt cx="4229896" cy="1108431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990C9C81-6809-C949-BCFB-BBC5ACBCFA7D}"/>
                </a:ext>
              </a:extLst>
            </p:cNvPr>
            <p:cNvSpPr/>
            <p:nvPr/>
          </p:nvSpPr>
          <p:spPr>
            <a:xfrm>
              <a:off x="7158663" y="1818435"/>
              <a:ext cx="4229896" cy="321297"/>
            </a:xfrm>
            <a:prstGeom prst="rect">
              <a:avLst/>
            </a:prstGeom>
            <a:solidFill>
              <a:srgbClr val="179D9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7800"/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步驟</a:t>
              </a:r>
              <a:r>
                <a:rPr lang="en-US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</a:t>
              </a:r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：貼上路口情境題</a:t>
              </a:r>
            </a:p>
          </p:txBody>
        </p:sp>
        <p:grpSp>
          <p:nvGrpSpPr>
            <p:cNvPr id="39" name="群組 38">
              <a:extLst>
                <a:ext uri="{FF2B5EF4-FFF2-40B4-BE49-F238E27FC236}">
                  <a16:creationId xmlns:a16="http://schemas.microsoft.com/office/drawing/2014/main" id="{9A4BD48C-3AF3-FA1E-4D69-7FF8C50A0CE9}"/>
                </a:ext>
              </a:extLst>
            </p:cNvPr>
            <p:cNvGrpSpPr/>
            <p:nvPr/>
          </p:nvGrpSpPr>
          <p:grpSpPr>
            <a:xfrm>
              <a:off x="7158663" y="2127746"/>
              <a:ext cx="4229896" cy="799120"/>
              <a:chOff x="7158663" y="2127746"/>
              <a:chExt cx="4229896" cy="799120"/>
            </a:xfrm>
          </p:grpSpPr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4D8F425F-9B19-F86E-0848-3DDE9A6CCE2F}"/>
                  </a:ext>
                </a:extLst>
              </p:cNvPr>
              <p:cNvSpPr/>
              <p:nvPr/>
            </p:nvSpPr>
            <p:spPr>
              <a:xfrm>
                <a:off x="7158663" y="2138563"/>
                <a:ext cx="331228" cy="78830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2400" b="1" dirty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</a:t>
                </a:r>
                <a:endParaRPr lang="zh-TW" altLang="en-US" sz="2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39A87F23-3303-98AD-7747-69815D38D646}"/>
                  </a:ext>
                </a:extLst>
              </p:cNvPr>
              <p:cNvSpPr/>
              <p:nvPr/>
            </p:nvSpPr>
            <p:spPr>
              <a:xfrm>
                <a:off x="7489891" y="2127746"/>
                <a:ext cx="3898668" cy="78830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zh-TW" altLang="en-US" sz="1800" b="0" i="0" u="none" strike="noStrike" baseline="0" dirty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「小花在路上騎著自行車，旁邊的一輛轎車正要右轉，小花可能會遇到什麼危險？為什麼？這些可能的危險，小花可以如何避免？</a:t>
                </a:r>
                <a:endParaRPr lang="zh-TW" altLang="en-US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  <p:sp>
        <p:nvSpPr>
          <p:cNvPr id="42" name="橢圓 41">
            <a:extLst>
              <a:ext uri="{FF2B5EF4-FFF2-40B4-BE49-F238E27FC236}">
                <a16:creationId xmlns:a16="http://schemas.microsoft.com/office/drawing/2014/main" id="{337390A9-FE87-A126-88E7-9C676A016A2E}"/>
              </a:ext>
            </a:extLst>
          </p:cNvPr>
          <p:cNvSpPr/>
          <p:nvPr/>
        </p:nvSpPr>
        <p:spPr>
          <a:xfrm>
            <a:off x="2957095" y="5141168"/>
            <a:ext cx="1287379" cy="1287379"/>
          </a:xfrm>
          <a:prstGeom prst="ellipse">
            <a:avLst/>
          </a:prstGeom>
          <a:noFill/>
          <a:ln w="63500">
            <a:solidFill>
              <a:srgbClr val="179D9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9" name="群組 48">
            <a:extLst>
              <a:ext uri="{FF2B5EF4-FFF2-40B4-BE49-F238E27FC236}">
                <a16:creationId xmlns:a16="http://schemas.microsoft.com/office/drawing/2014/main" id="{18E381D0-56E1-DAD1-6F5C-D56371998B0A}"/>
              </a:ext>
            </a:extLst>
          </p:cNvPr>
          <p:cNvGrpSpPr/>
          <p:nvPr/>
        </p:nvGrpSpPr>
        <p:grpSpPr>
          <a:xfrm>
            <a:off x="3650558" y="3221523"/>
            <a:ext cx="2394636" cy="1902947"/>
            <a:chOff x="3717758" y="3238221"/>
            <a:chExt cx="2394636" cy="1938816"/>
          </a:xfrm>
        </p:grpSpPr>
        <p:cxnSp>
          <p:nvCxnSpPr>
            <p:cNvPr id="44" name="直線接點 43">
              <a:extLst>
                <a:ext uri="{FF2B5EF4-FFF2-40B4-BE49-F238E27FC236}">
                  <a16:creationId xmlns:a16="http://schemas.microsoft.com/office/drawing/2014/main" id="{DBCE1C18-A6CD-2591-D0F0-A397FA8C61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17758" y="3238221"/>
              <a:ext cx="0" cy="1938816"/>
            </a:xfrm>
            <a:prstGeom prst="line">
              <a:avLst/>
            </a:prstGeom>
            <a:ln w="38100">
              <a:solidFill>
                <a:srgbClr val="179D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接點 46">
              <a:extLst>
                <a:ext uri="{FF2B5EF4-FFF2-40B4-BE49-F238E27FC236}">
                  <a16:creationId xmlns:a16="http://schemas.microsoft.com/office/drawing/2014/main" id="{6A48B8F8-8AE5-8D0F-9937-1DD1894D6C9B}"/>
                </a:ext>
              </a:extLst>
            </p:cNvPr>
            <p:cNvCxnSpPr>
              <a:cxnSpLocks/>
            </p:cNvCxnSpPr>
            <p:nvPr/>
          </p:nvCxnSpPr>
          <p:spPr>
            <a:xfrm>
              <a:off x="3717758" y="3238222"/>
              <a:ext cx="2394636" cy="1"/>
            </a:xfrm>
            <a:prstGeom prst="line">
              <a:avLst/>
            </a:prstGeom>
            <a:ln w="38100">
              <a:solidFill>
                <a:srgbClr val="179D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群組 59">
            <a:extLst>
              <a:ext uri="{FF2B5EF4-FFF2-40B4-BE49-F238E27FC236}">
                <a16:creationId xmlns:a16="http://schemas.microsoft.com/office/drawing/2014/main" id="{1A9714C0-4D07-7119-7A52-BE2ADF43D8B9}"/>
              </a:ext>
            </a:extLst>
          </p:cNvPr>
          <p:cNvGrpSpPr/>
          <p:nvPr/>
        </p:nvGrpSpPr>
        <p:grpSpPr>
          <a:xfrm>
            <a:off x="1349993" y="429453"/>
            <a:ext cx="9622804" cy="1212311"/>
            <a:chOff x="1349993" y="429453"/>
            <a:chExt cx="9622804" cy="1212311"/>
          </a:xfrm>
        </p:grpSpPr>
        <p:grpSp>
          <p:nvGrpSpPr>
            <p:cNvPr id="61" name="群組 60">
              <a:extLst>
                <a:ext uri="{FF2B5EF4-FFF2-40B4-BE49-F238E27FC236}">
                  <a16:creationId xmlns:a16="http://schemas.microsoft.com/office/drawing/2014/main" id="{EFF8F4E5-299C-3786-2736-EA8B2BF7DFF8}"/>
                </a:ext>
              </a:extLst>
            </p:cNvPr>
            <p:cNvGrpSpPr/>
            <p:nvPr/>
          </p:nvGrpSpPr>
          <p:grpSpPr>
            <a:xfrm>
              <a:off x="1467852" y="429453"/>
              <a:ext cx="9504945" cy="1212311"/>
              <a:chOff x="4005846" y="248433"/>
              <a:chExt cx="4075532" cy="1022895"/>
            </a:xfrm>
          </p:grpSpPr>
          <p:grpSp>
            <p:nvGrpSpPr>
              <p:cNvPr id="63" name="Group 10">
                <a:extLst>
                  <a:ext uri="{FF2B5EF4-FFF2-40B4-BE49-F238E27FC236}">
                    <a16:creationId xmlns:a16="http://schemas.microsoft.com/office/drawing/2014/main" id="{5D70571C-5696-1824-EA6D-DFF49D0CFDDA}"/>
                  </a:ext>
                </a:extLst>
              </p:cNvPr>
              <p:cNvGrpSpPr/>
              <p:nvPr/>
            </p:nvGrpSpPr>
            <p:grpSpPr>
              <a:xfrm>
                <a:off x="4110621" y="353208"/>
                <a:ext cx="3970757" cy="918120"/>
                <a:chOff x="0" y="-28575"/>
                <a:chExt cx="1045796" cy="241810"/>
              </a:xfrm>
            </p:grpSpPr>
            <p:sp>
              <p:nvSpPr>
                <p:cNvPr id="67" name="Freeform 11">
                  <a:extLst>
                    <a:ext uri="{FF2B5EF4-FFF2-40B4-BE49-F238E27FC236}">
                      <a16:creationId xmlns:a16="http://schemas.microsoft.com/office/drawing/2014/main" id="{8E77C92E-3F11-E556-1C80-9109D44179F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32481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EE05C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68" name="TextBox 12">
                  <a:extLst>
                    <a:ext uri="{FF2B5EF4-FFF2-40B4-BE49-F238E27FC236}">
                      <a16:creationId xmlns:a16="http://schemas.microsoft.com/office/drawing/2014/main" id="{F92A89BC-33A9-0C6C-0F70-996D1F34D4D6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4" name="Group 13">
                <a:extLst>
                  <a:ext uri="{FF2B5EF4-FFF2-40B4-BE49-F238E27FC236}">
                    <a16:creationId xmlns:a16="http://schemas.microsoft.com/office/drawing/2014/main" id="{4CFE5A63-9A52-0F79-4E3A-33934A3CE7D9}"/>
                  </a:ext>
                </a:extLst>
              </p:cNvPr>
              <p:cNvGrpSpPr/>
              <p:nvPr/>
            </p:nvGrpSpPr>
            <p:grpSpPr>
              <a:xfrm>
                <a:off x="4005846" y="248433"/>
                <a:ext cx="3970757" cy="918120"/>
                <a:chOff x="0" y="-28575"/>
                <a:chExt cx="1045796" cy="241810"/>
              </a:xfrm>
            </p:grpSpPr>
            <p:sp>
              <p:nvSpPr>
                <p:cNvPr id="65" name="Freeform 14">
                  <a:extLst>
                    <a:ext uri="{FF2B5EF4-FFF2-40B4-BE49-F238E27FC236}">
                      <a16:creationId xmlns:a16="http://schemas.microsoft.com/office/drawing/2014/main" id="{B05F4957-D979-DD32-FDBD-459D2059CCC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66" name="TextBox 15">
                  <a:extLst>
                    <a:ext uri="{FF2B5EF4-FFF2-40B4-BE49-F238E27FC236}">
                      <a16:creationId xmlns:a16="http://schemas.microsoft.com/office/drawing/2014/main" id="{6C30C208-8B55-F509-3622-71A2B3F2219C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62" name="文字方塊 61">
              <a:extLst>
                <a:ext uri="{FF2B5EF4-FFF2-40B4-BE49-F238E27FC236}">
                  <a16:creationId xmlns:a16="http://schemas.microsoft.com/office/drawing/2014/main" id="{9E90127B-BED8-027A-0A9B-01017ECDA8E3}"/>
                </a:ext>
              </a:extLst>
            </p:cNvPr>
            <p:cNvSpPr txBox="1"/>
            <p:nvPr/>
          </p:nvSpPr>
          <p:spPr>
            <a:xfrm>
              <a:off x="1349993" y="682216"/>
              <a:ext cx="91426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「自行車</a:t>
              </a:r>
              <a:r>
                <a:rPr lang="zh-TW" altLang="en-US" sz="40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路口情境探究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」小組活動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(2/3)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FCA557F1-F7E7-C472-E3BB-7C82B0979721}"/>
              </a:ext>
            </a:extLst>
          </p:cNvPr>
          <p:cNvSpPr txBox="1"/>
          <p:nvPr/>
        </p:nvSpPr>
        <p:spPr>
          <a:xfrm>
            <a:off x="397491" y="1882329"/>
            <a:ext cx="3851046" cy="1078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zh-TW" altLang="en-US" sz="3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小組依照四項步驟，進行討論及撰寫。</a:t>
            </a:r>
            <a:endParaRPr lang="en-US" altLang="zh-TW" sz="3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3158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098CF4CF-0B3D-47DD-0EC3-34E960B14473}"/>
              </a:ext>
            </a:extLst>
          </p:cNvPr>
          <p:cNvSpPr/>
          <p:nvPr/>
        </p:nvSpPr>
        <p:spPr>
          <a:xfrm>
            <a:off x="685800" y="1016000"/>
            <a:ext cx="10769600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00536" y="3430015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8" name="圖片 17">
            <a:extLst>
              <a:ext uri="{FF2B5EF4-FFF2-40B4-BE49-F238E27FC236}">
                <a16:creationId xmlns:a16="http://schemas.microsoft.com/office/drawing/2014/main" id="{5916F4AF-77B8-9C11-063B-3D42790332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307536" y="3319466"/>
            <a:ext cx="3755461" cy="3633531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C59862A3-831D-86BB-60B2-CBB2C9EF8C4B}"/>
              </a:ext>
            </a:extLst>
          </p:cNvPr>
          <p:cNvSpPr/>
          <p:nvPr/>
        </p:nvSpPr>
        <p:spPr>
          <a:xfrm>
            <a:off x="1712547" y="2460336"/>
            <a:ext cx="8906605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小組以</a:t>
            </a:r>
            <a:r>
              <a:rPr lang="en-US" altLang="zh-TW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分鐘進行討論、撰寫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完成後分享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9C1B22FE-6BAF-2B7C-407E-27D38BED33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743" y="3337499"/>
            <a:ext cx="3590855" cy="3627434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C47FD4BD-9347-DF74-B36A-90480EB36E9B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A2F11D19-51D2-BEBF-2442-85ABAFD12B2D}"/>
              </a:ext>
            </a:extLst>
          </p:cNvPr>
          <p:cNvGrpSpPr/>
          <p:nvPr/>
        </p:nvGrpSpPr>
        <p:grpSpPr>
          <a:xfrm>
            <a:off x="1349993" y="429453"/>
            <a:ext cx="9622804" cy="1212311"/>
            <a:chOff x="1349993" y="429453"/>
            <a:chExt cx="9622804" cy="1212311"/>
          </a:xfrm>
        </p:grpSpPr>
        <p:grpSp>
          <p:nvGrpSpPr>
            <p:cNvPr id="15" name="群組 14">
              <a:extLst>
                <a:ext uri="{FF2B5EF4-FFF2-40B4-BE49-F238E27FC236}">
                  <a16:creationId xmlns:a16="http://schemas.microsoft.com/office/drawing/2014/main" id="{2A83A56A-1EDA-9D1E-EFCC-C223D449146F}"/>
                </a:ext>
              </a:extLst>
            </p:cNvPr>
            <p:cNvGrpSpPr/>
            <p:nvPr/>
          </p:nvGrpSpPr>
          <p:grpSpPr>
            <a:xfrm>
              <a:off x="1467852" y="429453"/>
              <a:ext cx="9504945" cy="1212311"/>
              <a:chOff x="4005846" y="248433"/>
              <a:chExt cx="4075532" cy="1022895"/>
            </a:xfrm>
          </p:grpSpPr>
          <p:grpSp>
            <p:nvGrpSpPr>
              <p:cNvPr id="17" name="Group 10">
                <a:extLst>
                  <a:ext uri="{FF2B5EF4-FFF2-40B4-BE49-F238E27FC236}">
                    <a16:creationId xmlns:a16="http://schemas.microsoft.com/office/drawing/2014/main" id="{9843A08B-F1D0-B324-0938-79F7994A02FF}"/>
                  </a:ext>
                </a:extLst>
              </p:cNvPr>
              <p:cNvGrpSpPr/>
              <p:nvPr/>
            </p:nvGrpSpPr>
            <p:grpSpPr>
              <a:xfrm>
                <a:off x="4110621" y="353208"/>
                <a:ext cx="3970757" cy="918120"/>
                <a:chOff x="0" y="-28575"/>
                <a:chExt cx="1045796" cy="241810"/>
              </a:xfrm>
            </p:grpSpPr>
            <p:sp>
              <p:nvSpPr>
                <p:cNvPr id="24" name="Freeform 11">
                  <a:extLst>
                    <a:ext uri="{FF2B5EF4-FFF2-40B4-BE49-F238E27FC236}">
                      <a16:creationId xmlns:a16="http://schemas.microsoft.com/office/drawing/2014/main" id="{82FE5A59-8512-E0A0-D558-4A66DC20D7D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32481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EE05C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25" name="TextBox 12">
                  <a:extLst>
                    <a:ext uri="{FF2B5EF4-FFF2-40B4-BE49-F238E27FC236}">
                      <a16:creationId xmlns:a16="http://schemas.microsoft.com/office/drawing/2014/main" id="{32776953-DBE6-086B-A14E-15F81058A96E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" name="Group 13">
                <a:extLst>
                  <a:ext uri="{FF2B5EF4-FFF2-40B4-BE49-F238E27FC236}">
                    <a16:creationId xmlns:a16="http://schemas.microsoft.com/office/drawing/2014/main" id="{464F6872-6A1C-60A1-7AEA-290FC11A91F2}"/>
                  </a:ext>
                </a:extLst>
              </p:cNvPr>
              <p:cNvGrpSpPr/>
              <p:nvPr/>
            </p:nvGrpSpPr>
            <p:grpSpPr>
              <a:xfrm>
                <a:off x="4005846" y="248433"/>
                <a:ext cx="3970757" cy="918120"/>
                <a:chOff x="0" y="-28575"/>
                <a:chExt cx="1045796" cy="241810"/>
              </a:xfrm>
            </p:grpSpPr>
            <p:sp>
              <p:nvSpPr>
                <p:cNvPr id="22" name="Freeform 14">
                  <a:extLst>
                    <a:ext uri="{FF2B5EF4-FFF2-40B4-BE49-F238E27FC236}">
                      <a16:creationId xmlns:a16="http://schemas.microsoft.com/office/drawing/2014/main" id="{3B5DBC9B-CB1A-D9FC-8D0D-DA3E8CACC8B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23" name="TextBox 15">
                  <a:extLst>
                    <a:ext uri="{FF2B5EF4-FFF2-40B4-BE49-F238E27FC236}">
                      <a16:creationId xmlns:a16="http://schemas.microsoft.com/office/drawing/2014/main" id="{02945932-1DB2-0B74-2FF4-5092BAE2F30F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6" name="文字方塊 15">
              <a:extLst>
                <a:ext uri="{FF2B5EF4-FFF2-40B4-BE49-F238E27FC236}">
                  <a16:creationId xmlns:a16="http://schemas.microsoft.com/office/drawing/2014/main" id="{571B1530-9034-8551-CC3D-C6C9CA0BF7A4}"/>
                </a:ext>
              </a:extLst>
            </p:cNvPr>
            <p:cNvSpPr txBox="1"/>
            <p:nvPr/>
          </p:nvSpPr>
          <p:spPr>
            <a:xfrm>
              <a:off x="1349993" y="682216"/>
              <a:ext cx="91426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「自行車</a:t>
              </a:r>
              <a:r>
                <a:rPr lang="zh-TW" altLang="en-US" sz="40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路口情境探究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」小組活動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(3/3)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1305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群組 37">
            <a:extLst>
              <a:ext uri="{FF2B5EF4-FFF2-40B4-BE49-F238E27FC236}">
                <a16:creationId xmlns:a16="http://schemas.microsoft.com/office/drawing/2014/main" id="{52791C4F-1065-A6DA-D081-18885BBBD4FD}"/>
              </a:ext>
            </a:extLst>
          </p:cNvPr>
          <p:cNvGrpSpPr/>
          <p:nvPr/>
        </p:nvGrpSpPr>
        <p:grpSpPr>
          <a:xfrm>
            <a:off x="426147" y="663703"/>
            <a:ext cx="3536252" cy="1219528"/>
            <a:chOff x="426147" y="663703"/>
            <a:chExt cx="3536252" cy="1219528"/>
          </a:xfrm>
        </p:grpSpPr>
        <p:grpSp>
          <p:nvGrpSpPr>
            <p:cNvPr id="30" name="群組 29">
              <a:extLst>
                <a:ext uri="{FF2B5EF4-FFF2-40B4-BE49-F238E27FC236}">
                  <a16:creationId xmlns:a16="http://schemas.microsoft.com/office/drawing/2014/main" id="{9785FA0C-3555-8D40-E7CF-981BB20D2D5F}"/>
                </a:ext>
              </a:extLst>
            </p:cNvPr>
            <p:cNvGrpSpPr/>
            <p:nvPr/>
          </p:nvGrpSpPr>
          <p:grpSpPr>
            <a:xfrm>
              <a:off x="548472" y="663703"/>
              <a:ext cx="3413927" cy="1219528"/>
              <a:chOff x="5730073" y="467786"/>
              <a:chExt cx="3153270" cy="1219528"/>
            </a:xfrm>
          </p:grpSpPr>
          <p:sp>
            <p:nvSpPr>
              <p:cNvPr id="27" name="Freeform 11">
                <a:extLst>
                  <a:ext uri="{FF2B5EF4-FFF2-40B4-BE49-F238E27FC236}">
                    <a16:creationId xmlns:a16="http://schemas.microsoft.com/office/drawing/2014/main" id="{AC050548-2017-9B00-8118-A6C2446E09A2}"/>
                  </a:ext>
                </a:extLst>
              </p:cNvPr>
              <p:cNvSpPr/>
              <p:nvPr/>
            </p:nvSpPr>
            <p:spPr>
              <a:xfrm>
                <a:off x="5852308" y="727766"/>
                <a:ext cx="2266581" cy="959548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grpSp>
            <p:nvGrpSpPr>
              <p:cNvPr id="24" name="Group 13">
                <a:extLst>
                  <a:ext uri="{FF2B5EF4-FFF2-40B4-BE49-F238E27FC236}">
                    <a16:creationId xmlns:a16="http://schemas.microsoft.com/office/drawing/2014/main" id="{FC87A500-8AAA-6C01-050E-00E2B1CB08C9}"/>
                  </a:ext>
                </a:extLst>
              </p:cNvPr>
              <p:cNvGrpSpPr/>
              <p:nvPr/>
            </p:nvGrpSpPr>
            <p:grpSpPr>
              <a:xfrm>
                <a:off x="5730073" y="467786"/>
                <a:ext cx="3153270" cy="1088134"/>
                <a:chOff x="-27595" y="-28575"/>
                <a:chExt cx="789213" cy="241810"/>
              </a:xfrm>
            </p:grpSpPr>
            <p:sp>
              <p:nvSpPr>
                <p:cNvPr id="25" name="Freeform 14">
                  <a:extLst>
                    <a:ext uri="{FF2B5EF4-FFF2-40B4-BE49-F238E27FC236}">
                      <a16:creationId xmlns:a16="http://schemas.microsoft.com/office/drawing/2014/main" id="{5A422BFA-56FF-495D-CB06-D1AFCB2732A5}"/>
                    </a:ext>
                  </a:extLst>
                </p:cNvPr>
                <p:cNvSpPr/>
                <p:nvPr/>
              </p:nvSpPr>
              <p:spPr>
                <a:xfrm>
                  <a:off x="-27595" y="0"/>
                  <a:ext cx="567289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26" name="TextBox 15">
                  <a:extLst>
                    <a:ext uri="{FF2B5EF4-FFF2-40B4-BE49-F238E27FC236}">
                      <a16:creationId xmlns:a16="http://schemas.microsoft.com/office/drawing/2014/main" id="{F3340E78-8B65-9D50-56BE-9DB52F4D1C22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761618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FD125CFA-75BB-D4A4-A1BA-AAF7184221BD}"/>
                </a:ext>
              </a:extLst>
            </p:cNvPr>
            <p:cNvSpPr txBox="1"/>
            <p:nvPr/>
          </p:nvSpPr>
          <p:spPr>
            <a:xfrm>
              <a:off x="426147" y="918120"/>
              <a:ext cx="26020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案例說明</a:t>
              </a:r>
            </a:p>
          </p:txBody>
        </p:sp>
      </p:grpSp>
      <p:sp>
        <p:nvSpPr>
          <p:cNvPr id="2" name="文字方塊 1">
            <a:extLst>
              <a:ext uri="{FF2B5EF4-FFF2-40B4-BE49-F238E27FC236}">
                <a16:creationId xmlns:a16="http://schemas.microsoft.com/office/drawing/2014/main" id="{A59C8966-8F21-DF34-644F-88227E9DB21E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DD22441-1898-A77C-7DBF-7D45E055C6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72" y="2589600"/>
            <a:ext cx="5384345" cy="3028694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grpSp>
        <p:nvGrpSpPr>
          <p:cNvPr id="37" name="群組 36">
            <a:extLst>
              <a:ext uri="{FF2B5EF4-FFF2-40B4-BE49-F238E27FC236}">
                <a16:creationId xmlns:a16="http://schemas.microsoft.com/office/drawing/2014/main" id="{E33A6B6C-591F-AD24-61A9-803B722B8233}"/>
              </a:ext>
            </a:extLst>
          </p:cNvPr>
          <p:cNvGrpSpPr/>
          <p:nvPr/>
        </p:nvGrpSpPr>
        <p:grpSpPr>
          <a:xfrm>
            <a:off x="3414817" y="769404"/>
            <a:ext cx="8269182" cy="1287995"/>
            <a:chOff x="3414817" y="769404"/>
            <a:chExt cx="8269182" cy="1287995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4E99FCC4-002B-CDA2-87F6-255041489F4A}"/>
                </a:ext>
              </a:extLst>
            </p:cNvPr>
            <p:cNvSpPr/>
            <p:nvPr/>
          </p:nvSpPr>
          <p:spPr>
            <a:xfrm>
              <a:off x="3414817" y="769404"/>
              <a:ext cx="653432" cy="12879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8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</a:t>
              </a:r>
              <a:endPara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88770515-D5D5-7E9A-9C3F-72A3D27867FF}"/>
                </a:ext>
              </a:extLst>
            </p:cNvPr>
            <p:cNvSpPr/>
            <p:nvPr/>
          </p:nvSpPr>
          <p:spPr>
            <a:xfrm>
              <a:off x="4055260" y="769404"/>
              <a:ext cx="7628739" cy="12879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zh-TW" altLang="en-US" sz="2400" b="1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</a:t>
              </a:r>
              <a:r>
                <a:rPr lang="zh-TW" altLang="en-US" sz="2400" b="1" i="0" u="sng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明明</a:t>
              </a:r>
              <a:r>
                <a:rPr lang="zh-TW" altLang="en-US" sz="2400" b="1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在路上騎著自行車，旁邊的一輛公車正要右轉</a:t>
              </a:r>
              <a:r>
                <a:rPr lang="zh-TW" altLang="en-US" sz="2400" b="0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</a:t>
              </a:r>
            </a:p>
            <a:p>
              <a:pPr marL="266700" algn="l"/>
              <a:r>
                <a:rPr lang="zh-TW" altLang="en-US" sz="2400" b="0" i="0" u="sng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明明</a:t>
              </a:r>
              <a:r>
                <a:rPr lang="zh-TW" altLang="en-US" sz="2400" b="0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可能會遇到什麼危險？為什麼？</a:t>
              </a:r>
            </a:p>
            <a:p>
              <a:pPr marL="266700" algn="l"/>
              <a:r>
                <a:rPr lang="zh-TW" altLang="en-US" sz="2400" b="0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這些可能的危險，</a:t>
              </a:r>
              <a:r>
                <a:rPr lang="zh-TW" altLang="en-US" sz="2400" b="0" i="0" u="sng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明明</a:t>
              </a:r>
              <a:r>
                <a:rPr lang="zh-TW" altLang="en-US" sz="2400" b="0" i="0" u="none" strike="noStrike" baseline="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可以如何避免？」</a:t>
              </a:r>
              <a:endPara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08B0AD15-A93D-6B69-39EA-EAEC60130FCC}"/>
              </a:ext>
            </a:extLst>
          </p:cNvPr>
          <p:cNvGrpSpPr/>
          <p:nvPr/>
        </p:nvGrpSpPr>
        <p:grpSpPr>
          <a:xfrm>
            <a:off x="2636413" y="3796890"/>
            <a:ext cx="996679" cy="671232"/>
            <a:chOff x="3243094" y="5267994"/>
            <a:chExt cx="914400" cy="615820"/>
          </a:xfrm>
        </p:grpSpPr>
        <p:sp>
          <p:nvSpPr>
            <p:cNvPr id="34" name="Google Shape;94;p1">
              <a:hlinkClick r:id="rId4"/>
              <a:extLst>
                <a:ext uri="{FF2B5EF4-FFF2-40B4-BE49-F238E27FC236}">
                  <a16:creationId xmlns:a16="http://schemas.microsoft.com/office/drawing/2014/main" id="{13140721-EB8E-8448-C3CC-D003649113AD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95;p1">
              <a:hlinkClick r:id="rId4"/>
              <a:extLst>
                <a:ext uri="{FF2B5EF4-FFF2-40B4-BE49-F238E27FC236}">
                  <a16:creationId xmlns:a16="http://schemas.microsoft.com/office/drawing/2014/main" id="{6E9C305A-1C34-171F-1D77-3830E329B39B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88B1202F-C6E9-CD46-03F5-15B9BF7C3371}"/>
              </a:ext>
            </a:extLst>
          </p:cNvPr>
          <p:cNvSpPr txBox="1"/>
          <p:nvPr/>
        </p:nvSpPr>
        <p:spPr>
          <a:xfrm>
            <a:off x="613889" y="5630994"/>
            <a:ext cx="5395128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1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點選上方播放鈕播放</a:t>
            </a:r>
            <a:r>
              <a:rPr lang="zh-TW" altLang="en-US" sz="2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影片</a:t>
            </a:r>
            <a:endParaRPr kumimoji="0" lang="zh-TW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0" name="圖片 39">
            <a:extLst>
              <a:ext uri="{FF2B5EF4-FFF2-40B4-BE49-F238E27FC236}">
                <a16:creationId xmlns:a16="http://schemas.microsoft.com/office/drawing/2014/main" id="{8C0BF809-3A4F-BE0C-90FC-2F70702B05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9919" y="2576879"/>
            <a:ext cx="5367409" cy="3062582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41" name="文字方塊 40">
            <a:extLst>
              <a:ext uri="{FF2B5EF4-FFF2-40B4-BE49-F238E27FC236}">
                <a16:creationId xmlns:a16="http://schemas.microsoft.com/office/drawing/2014/main" id="{16267186-7E31-EC5F-A4D6-91D3C76815BE}"/>
              </a:ext>
            </a:extLst>
          </p:cNvPr>
          <p:cNvSpPr txBox="1"/>
          <p:nvPr/>
        </p:nvSpPr>
        <p:spPr>
          <a:xfrm>
            <a:off x="6182983" y="5648756"/>
            <a:ext cx="5395128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1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點選上方播放鈕播放</a:t>
            </a:r>
            <a:r>
              <a:rPr lang="zh-TW" altLang="en-US" sz="2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影片</a:t>
            </a:r>
            <a:endParaRPr kumimoji="0" lang="zh-TW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2" name="群組 41">
            <a:extLst>
              <a:ext uri="{FF2B5EF4-FFF2-40B4-BE49-F238E27FC236}">
                <a16:creationId xmlns:a16="http://schemas.microsoft.com/office/drawing/2014/main" id="{8D926672-58CA-BA31-C2F6-6054536A7286}"/>
              </a:ext>
            </a:extLst>
          </p:cNvPr>
          <p:cNvGrpSpPr/>
          <p:nvPr/>
        </p:nvGrpSpPr>
        <p:grpSpPr>
          <a:xfrm>
            <a:off x="8464784" y="3715769"/>
            <a:ext cx="996679" cy="671232"/>
            <a:chOff x="3243094" y="5267994"/>
            <a:chExt cx="914400" cy="615820"/>
          </a:xfrm>
        </p:grpSpPr>
        <p:sp>
          <p:nvSpPr>
            <p:cNvPr id="43" name="Google Shape;94;p1">
              <a:hlinkClick r:id="rId6"/>
              <a:extLst>
                <a:ext uri="{FF2B5EF4-FFF2-40B4-BE49-F238E27FC236}">
                  <a16:creationId xmlns:a16="http://schemas.microsoft.com/office/drawing/2014/main" id="{70796973-3C25-F048-B958-2BE6209A4D71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95;p1">
              <a:hlinkClick r:id="rId6"/>
              <a:extLst>
                <a:ext uri="{FF2B5EF4-FFF2-40B4-BE49-F238E27FC236}">
                  <a16:creationId xmlns:a16="http://schemas.microsoft.com/office/drawing/2014/main" id="{6755D562-0684-87D8-263F-ED0960BD95C3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7206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5FD6EE29-EA50-2E94-DF16-EB9E29511F1B}"/>
              </a:ext>
            </a:extLst>
          </p:cNvPr>
          <p:cNvGrpSpPr/>
          <p:nvPr/>
        </p:nvGrpSpPr>
        <p:grpSpPr>
          <a:xfrm>
            <a:off x="716280" y="254244"/>
            <a:ext cx="10713720" cy="5849377"/>
            <a:chOff x="716280" y="254244"/>
            <a:chExt cx="10713720" cy="5849377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8F444E6-6DC8-BFD3-CC89-CB9910A407D1}"/>
                </a:ext>
              </a:extLst>
            </p:cNvPr>
            <p:cNvSpPr/>
            <p:nvPr/>
          </p:nvSpPr>
          <p:spPr>
            <a:xfrm>
              <a:off x="716280" y="1775637"/>
              <a:ext cx="10713720" cy="432798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2941285" y="254244"/>
              <a:ext cx="6402813" cy="1676435"/>
              <a:chOff x="2643112" y="254244"/>
              <a:chExt cx="6402813" cy="1676435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643112" y="254244"/>
                <a:ext cx="1741329" cy="1676435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441595" y="308322"/>
                <a:ext cx="1604330" cy="1622357"/>
              </a:xfrm>
              <a:prstGeom prst="rect">
                <a:avLst/>
              </a:prstGeom>
            </p:spPr>
          </p:pic>
        </p:grpSp>
      </p:grpSp>
      <p:sp>
        <p:nvSpPr>
          <p:cNvPr id="2" name="文字方塊 1">
            <a:extLst>
              <a:ext uri="{FF2B5EF4-FFF2-40B4-BE49-F238E27FC236}">
                <a16:creationId xmlns:a16="http://schemas.microsoft.com/office/drawing/2014/main" id="{21D6C922-5743-72BB-86DC-D8124336245F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2F3A4BF2-A711-96C1-99C2-6A3B10CB9EA9}"/>
              </a:ext>
            </a:extLst>
          </p:cNvPr>
          <p:cNvSpPr txBox="1"/>
          <p:nvPr/>
        </p:nvSpPr>
        <p:spPr>
          <a:xfrm>
            <a:off x="864521" y="2330793"/>
            <a:ext cx="10417237" cy="3504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lnSpc>
                <a:spcPts val="4500"/>
              </a:lnSpc>
              <a:buClr>
                <a:srgbClr val="179D9E"/>
              </a:buClr>
              <a:buFont typeface="Wingdings" panose="05000000000000000000" pitchFamily="2" charset="2"/>
              <a:buChar char="l"/>
              <a:defRPr/>
            </a:pP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騎士行經路口前，</a:t>
            </a:r>
            <a:r>
              <a:rPr lang="zh-TW" altLang="en-US" sz="3200" b="1" dirty="0">
                <a:solidFill>
                  <a:srgbClr val="179D9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擺頭查看</a:t>
            </a: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四周的車輛動向，確認沒有與其他車輛動線衝突，再繼續騎乘。</a:t>
            </a:r>
            <a:endParaRPr lang="en-US" altLang="zh-TW" sz="32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457200">
              <a:lnSpc>
                <a:spcPts val="4500"/>
              </a:lnSpc>
              <a:buClr>
                <a:srgbClr val="179D9E"/>
              </a:buClr>
              <a:buFont typeface="Wingdings" panose="05000000000000000000" pitchFamily="2" charset="2"/>
              <a:buChar char="l"/>
              <a:defRPr/>
            </a:pP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如果大型車已經在騎士前方，騎士在大型車右後方保持適當的</a:t>
            </a:r>
            <a:r>
              <a:rPr lang="zh-TW" altLang="en-US" sz="3200" b="1" dirty="0">
                <a:solidFill>
                  <a:srgbClr val="179D9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安全距離</a:t>
            </a: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3200" b="1" dirty="0">
                <a:solidFill>
                  <a:srgbClr val="179D9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不要併行在大型車輛旁</a:t>
            </a: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2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457200">
              <a:lnSpc>
                <a:spcPts val="4500"/>
              </a:lnSpc>
              <a:buClr>
                <a:srgbClr val="179D9E"/>
              </a:buClr>
              <a:buFont typeface="Wingdings" panose="05000000000000000000" pitchFamily="2" charset="2"/>
              <a:buChar char="l"/>
              <a:defRPr/>
            </a:pP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如果大型車已經在騎士前方，讓大型車先行，</a:t>
            </a:r>
            <a:r>
              <a:rPr lang="zh-TW" altLang="en-US" sz="3200" b="1" dirty="0">
                <a:solidFill>
                  <a:srgbClr val="179D9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避免進入大型車視野死角，因右轉內輪差發生事故</a:t>
            </a: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D48E143-C0AD-1120-B6EB-C8B2760D8F5F}"/>
              </a:ext>
            </a:extLst>
          </p:cNvPr>
          <p:cNvSpPr/>
          <p:nvPr/>
        </p:nvSpPr>
        <p:spPr>
          <a:xfrm>
            <a:off x="4814888" y="1022465"/>
            <a:ext cx="2760936" cy="753171"/>
          </a:xfrm>
          <a:prstGeom prst="rect">
            <a:avLst/>
          </a:prstGeom>
          <a:solidFill>
            <a:srgbClr val="00A19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6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重點提醒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55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96D773E6-023E-00BC-D670-7D76C705D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8443" y="2605623"/>
            <a:ext cx="5378438" cy="3025371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grpSp>
        <p:nvGrpSpPr>
          <p:cNvPr id="38" name="群組 37">
            <a:extLst>
              <a:ext uri="{FF2B5EF4-FFF2-40B4-BE49-F238E27FC236}">
                <a16:creationId xmlns:a16="http://schemas.microsoft.com/office/drawing/2014/main" id="{52791C4F-1065-A6DA-D081-18885BBBD4FD}"/>
              </a:ext>
            </a:extLst>
          </p:cNvPr>
          <p:cNvGrpSpPr/>
          <p:nvPr/>
        </p:nvGrpSpPr>
        <p:grpSpPr>
          <a:xfrm>
            <a:off x="426147" y="663703"/>
            <a:ext cx="3536252" cy="1219528"/>
            <a:chOff x="426147" y="663703"/>
            <a:chExt cx="3536252" cy="1219528"/>
          </a:xfrm>
        </p:grpSpPr>
        <p:grpSp>
          <p:nvGrpSpPr>
            <p:cNvPr id="30" name="群組 29">
              <a:extLst>
                <a:ext uri="{FF2B5EF4-FFF2-40B4-BE49-F238E27FC236}">
                  <a16:creationId xmlns:a16="http://schemas.microsoft.com/office/drawing/2014/main" id="{9785FA0C-3555-8D40-E7CF-981BB20D2D5F}"/>
                </a:ext>
              </a:extLst>
            </p:cNvPr>
            <p:cNvGrpSpPr/>
            <p:nvPr/>
          </p:nvGrpSpPr>
          <p:grpSpPr>
            <a:xfrm>
              <a:off x="548472" y="663703"/>
              <a:ext cx="3413927" cy="1219528"/>
              <a:chOff x="5730073" y="467786"/>
              <a:chExt cx="3153270" cy="1219528"/>
            </a:xfrm>
          </p:grpSpPr>
          <p:sp>
            <p:nvSpPr>
              <p:cNvPr id="27" name="Freeform 11">
                <a:extLst>
                  <a:ext uri="{FF2B5EF4-FFF2-40B4-BE49-F238E27FC236}">
                    <a16:creationId xmlns:a16="http://schemas.microsoft.com/office/drawing/2014/main" id="{AC050548-2017-9B00-8118-A6C2446E09A2}"/>
                  </a:ext>
                </a:extLst>
              </p:cNvPr>
              <p:cNvSpPr/>
              <p:nvPr/>
            </p:nvSpPr>
            <p:spPr>
              <a:xfrm>
                <a:off x="5852308" y="727766"/>
                <a:ext cx="2266581" cy="959548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grpSp>
            <p:nvGrpSpPr>
              <p:cNvPr id="24" name="Group 13">
                <a:extLst>
                  <a:ext uri="{FF2B5EF4-FFF2-40B4-BE49-F238E27FC236}">
                    <a16:creationId xmlns:a16="http://schemas.microsoft.com/office/drawing/2014/main" id="{FC87A500-8AAA-6C01-050E-00E2B1CB08C9}"/>
                  </a:ext>
                </a:extLst>
              </p:cNvPr>
              <p:cNvGrpSpPr/>
              <p:nvPr/>
            </p:nvGrpSpPr>
            <p:grpSpPr>
              <a:xfrm>
                <a:off x="5730073" y="467786"/>
                <a:ext cx="3153270" cy="1088134"/>
                <a:chOff x="-27595" y="-28575"/>
                <a:chExt cx="789213" cy="241810"/>
              </a:xfrm>
            </p:grpSpPr>
            <p:sp>
              <p:nvSpPr>
                <p:cNvPr id="25" name="Freeform 14">
                  <a:extLst>
                    <a:ext uri="{FF2B5EF4-FFF2-40B4-BE49-F238E27FC236}">
                      <a16:creationId xmlns:a16="http://schemas.microsoft.com/office/drawing/2014/main" id="{5A422BFA-56FF-495D-CB06-D1AFCB2732A5}"/>
                    </a:ext>
                  </a:extLst>
                </p:cNvPr>
                <p:cNvSpPr/>
                <p:nvPr/>
              </p:nvSpPr>
              <p:spPr>
                <a:xfrm>
                  <a:off x="-27595" y="0"/>
                  <a:ext cx="567289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26" name="TextBox 15">
                  <a:extLst>
                    <a:ext uri="{FF2B5EF4-FFF2-40B4-BE49-F238E27FC236}">
                      <a16:creationId xmlns:a16="http://schemas.microsoft.com/office/drawing/2014/main" id="{F3340E78-8B65-9D50-56BE-9DB52F4D1C22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761618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FD125CFA-75BB-D4A4-A1BA-AAF7184221BD}"/>
                </a:ext>
              </a:extLst>
            </p:cNvPr>
            <p:cNvSpPr txBox="1"/>
            <p:nvPr/>
          </p:nvSpPr>
          <p:spPr>
            <a:xfrm>
              <a:off x="426147" y="918120"/>
              <a:ext cx="26020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案例說明</a:t>
              </a:r>
            </a:p>
          </p:txBody>
        </p:sp>
      </p:grpSp>
      <p:sp>
        <p:nvSpPr>
          <p:cNvPr id="2" name="文字方塊 1">
            <a:extLst>
              <a:ext uri="{FF2B5EF4-FFF2-40B4-BE49-F238E27FC236}">
                <a16:creationId xmlns:a16="http://schemas.microsoft.com/office/drawing/2014/main" id="{A59C8966-8F21-DF34-644F-88227E9DB21E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37" name="群組 36">
            <a:extLst>
              <a:ext uri="{FF2B5EF4-FFF2-40B4-BE49-F238E27FC236}">
                <a16:creationId xmlns:a16="http://schemas.microsoft.com/office/drawing/2014/main" id="{E33A6B6C-591F-AD24-61A9-803B722B8233}"/>
              </a:ext>
            </a:extLst>
          </p:cNvPr>
          <p:cNvGrpSpPr/>
          <p:nvPr/>
        </p:nvGrpSpPr>
        <p:grpSpPr>
          <a:xfrm>
            <a:off x="3414817" y="769404"/>
            <a:ext cx="8269182" cy="1287995"/>
            <a:chOff x="3414817" y="769404"/>
            <a:chExt cx="8269182" cy="1287995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4E99FCC4-002B-CDA2-87F6-255041489F4A}"/>
                </a:ext>
              </a:extLst>
            </p:cNvPr>
            <p:cNvSpPr/>
            <p:nvPr/>
          </p:nvSpPr>
          <p:spPr>
            <a:xfrm>
              <a:off x="3414817" y="769404"/>
              <a:ext cx="653432" cy="12879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TW" sz="28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5</a:t>
              </a:r>
              <a:endPara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88770515-D5D5-7E9A-9C3F-72A3D27867FF}"/>
                </a:ext>
              </a:extLst>
            </p:cNvPr>
            <p:cNvSpPr/>
            <p:nvPr/>
          </p:nvSpPr>
          <p:spPr>
            <a:xfrm>
              <a:off x="4055260" y="769404"/>
              <a:ext cx="7628739" cy="12879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「藹玲騎著自行車並準備左轉，旁邊一輛轎車，</a:t>
              </a:r>
              <a:endPara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268288"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藹玲</a:t>
              </a: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可能會遇到什麼危險？為什麼？</a:t>
              </a:r>
            </a:p>
            <a:p>
              <a:pPr marL="266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這些可能的危險，</a:t>
              </a:r>
              <a:r>
                <a:rPr kumimoji="0" lang="zh-TW" altLang="en-US" sz="24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藹玲</a:t>
              </a: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可以如何避免？」</a:t>
              </a:r>
            </a:p>
          </p:txBody>
        </p:sp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08B0AD15-A93D-6B69-39EA-EAEC60130FCC}"/>
              </a:ext>
            </a:extLst>
          </p:cNvPr>
          <p:cNvGrpSpPr/>
          <p:nvPr/>
        </p:nvGrpSpPr>
        <p:grpSpPr>
          <a:xfrm>
            <a:off x="5464277" y="3796890"/>
            <a:ext cx="996679" cy="671232"/>
            <a:chOff x="3243094" y="5267994"/>
            <a:chExt cx="914400" cy="615820"/>
          </a:xfrm>
        </p:grpSpPr>
        <p:sp>
          <p:nvSpPr>
            <p:cNvPr id="34" name="Google Shape;94;p1">
              <a:hlinkClick r:id="rId4"/>
              <a:extLst>
                <a:ext uri="{FF2B5EF4-FFF2-40B4-BE49-F238E27FC236}">
                  <a16:creationId xmlns:a16="http://schemas.microsoft.com/office/drawing/2014/main" id="{13140721-EB8E-8448-C3CC-D003649113AD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95;p1">
              <a:hlinkClick r:id="rId4"/>
              <a:extLst>
                <a:ext uri="{FF2B5EF4-FFF2-40B4-BE49-F238E27FC236}">
                  <a16:creationId xmlns:a16="http://schemas.microsoft.com/office/drawing/2014/main" id="{6E9C305A-1C34-171F-1D77-3830E329B39B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88B1202F-C6E9-CD46-03F5-15B9BF7C3371}"/>
              </a:ext>
            </a:extLst>
          </p:cNvPr>
          <p:cNvSpPr txBox="1"/>
          <p:nvPr/>
        </p:nvSpPr>
        <p:spPr>
          <a:xfrm>
            <a:off x="3452904" y="5630994"/>
            <a:ext cx="5395128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1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點選上方播放鈕播放影片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播放至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01:00)</a:t>
            </a:r>
            <a:endParaRPr kumimoji="0" lang="zh-TW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4100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5FD6EE29-EA50-2E94-DF16-EB9E29511F1B}"/>
              </a:ext>
            </a:extLst>
          </p:cNvPr>
          <p:cNvGrpSpPr/>
          <p:nvPr/>
        </p:nvGrpSpPr>
        <p:grpSpPr>
          <a:xfrm>
            <a:off x="716280" y="254244"/>
            <a:ext cx="10713720" cy="5849377"/>
            <a:chOff x="716280" y="254244"/>
            <a:chExt cx="10713720" cy="5849377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8F444E6-6DC8-BFD3-CC89-CB9910A407D1}"/>
                </a:ext>
              </a:extLst>
            </p:cNvPr>
            <p:cNvSpPr/>
            <p:nvPr/>
          </p:nvSpPr>
          <p:spPr>
            <a:xfrm>
              <a:off x="716280" y="1775637"/>
              <a:ext cx="10713720" cy="432798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2941285" y="254244"/>
              <a:ext cx="6402813" cy="1676435"/>
              <a:chOff x="2643112" y="254244"/>
              <a:chExt cx="6402813" cy="1676435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643112" y="254244"/>
                <a:ext cx="1741329" cy="1676435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441595" y="308322"/>
                <a:ext cx="1604330" cy="1622357"/>
              </a:xfrm>
              <a:prstGeom prst="rect">
                <a:avLst/>
              </a:prstGeom>
            </p:spPr>
          </p:pic>
        </p:grpSp>
      </p:grpSp>
      <p:sp>
        <p:nvSpPr>
          <p:cNvPr id="2" name="文字方塊 1">
            <a:extLst>
              <a:ext uri="{FF2B5EF4-FFF2-40B4-BE49-F238E27FC236}">
                <a16:creationId xmlns:a16="http://schemas.microsoft.com/office/drawing/2014/main" id="{21D6C922-5743-72BB-86DC-D8124336245F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2F3A4BF2-A711-96C1-99C2-6A3B10CB9EA9}"/>
              </a:ext>
            </a:extLst>
          </p:cNvPr>
          <p:cNvSpPr txBox="1"/>
          <p:nvPr/>
        </p:nvSpPr>
        <p:spPr>
          <a:xfrm>
            <a:off x="986027" y="2417257"/>
            <a:ext cx="10186079" cy="1196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>
                <a:srgbClr val="179D9E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騎乘自行車變換動線前，要讓自己的行為能被其他人預測，以避免其他人反應不及而撞上。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D48E143-C0AD-1120-B6EB-C8B2760D8F5F}"/>
              </a:ext>
            </a:extLst>
          </p:cNvPr>
          <p:cNvSpPr/>
          <p:nvPr/>
        </p:nvSpPr>
        <p:spPr>
          <a:xfrm>
            <a:off x="4814888" y="1022465"/>
            <a:ext cx="2760936" cy="753171"/>
          </a:xfrm>
          <a:prstGeom prst="rect">
            <a:avLst/>
          </a:prstGeom>
          <a:solidFill>
            <a:srgbClr val="00A19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重點提醒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9CCF2BD5-1ED7-9521-DAD7-602813FFE83C}"/>
              </a:ext>
            </a:extLst>
          </p:cNvPr>
          <p:cNvSpPr txBox="1"/>
          <p:nvPr/>
        </p:nvSpPr>
        <p:spPr>
          <a:xfrm>
            <a:off x="986027" y="4014188"/>
            <a:ext cx="9902107" cy="1196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>
                <a:srgbClr val="179D9E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駕駛人要與前方車輛保持足夠的安全距離，當緊急狀況發生時，才有足夠的距離反應煞車。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192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2A5C799-EB5D-90B7-1F7C-57E3E2271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9766" y="2603500"/>
            <a:ext cx="5382211" cy="3027494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grpSp>
        <p:nvGrpSpPr>
          <p:cNvPr id="38" name="群組 37">
            <a:extLst>
              <a:ext uri="{FF2B5EF4-FFF2-40B4-BE49-F238E27FC236}">
                <a16:creationId xmlns:a16="http://schemas.microsoft.com/office/drawing/2014/main" id="{52791C4F-1065-A6DA-D081-18885BBBD4FD}"/>
              </a:ext>
            </a:extLst>
          </p:cNvPr>
          <p:cNvGrpSpPr/>
          <p:nvPr/>
        </p:nvGrpSpPr>
        <p:grpSpPr>
          <a:xfrm>
            <a:off x="426147" y="663703"/>
            <a:ext cx="3536252" cy="1219528"/>
            <a:chOff x="426147" y="663703"/>
            <a:chExt cx="3536252" cy="1219528"/>
          </a:xfrm>
        </p:grpSpPr>
        <p:grpSp>
          <p:nvGrpSpPr>
            <p:cNvPr id="30" name="群組 29">
              <a:extLst>
                <a:ext uri="{FF2B5EF4-FFF2-40B4-BE49-F238E27FC236}">
                  <a16:creationId xmlns:a16="http://schemas.microsoft.com/office/drawing/2014/main" id="{9785FA0C-3555-8D40-E7CF-981BB20D2D5F}"/>
                </a:ext>
              </a:extLst>
            </p:cNvPr>
            <p:cNvGrpSpPr/>
            <p:nvPr/>
          </p:nvGrpSpPr>
          <p:grpSpPr>
            <a:xfrm>
              <a:off x="548472" y="663703"/>
              <a:ext cx="3413927" cy="1219528"/>
              <a:chOff x="5730073" y="467786"/>
              <a:chExt cx="3153270" cy="1219528"/>
            </a:xfrm>
          </p:grpSpPr>
          <p:sp>
            <p:nvSpPr>
              <p:cNvPr id="27" name="Freeform 11">
                <a:extLst>
                  <a:ext uri="{FF2B5EF4-FFF2-40B4-BE49-F238E27FC236}">
                    <a16:creationId xmlns:a16="http://schemas.microsoft.com/office/drawing/2014/main" id="{AC050548-2017-9B00-8118-A6C2446E09A2}"/>
                  </a:ext>
                </a:extLst>
              </p:cNvPr>
              <p:cNvSpPr/>
              <p:nvPr/>
            </p:nvSpPr>
            <p:spPr>
              <a:xfrm>
                <a:off x="5852308" y="727766"/>
                <a:ext cx="2266581" cy="959548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grpSp>
            <p:nvGrpSpPr>
              <p:cNvPr id="24" name="Group 13">
                <a:extLst>
                  <a:ext uri="{FF2B5EF4-FFF2-40B4-BE49-F238E27FC236}">
                    <a16:creationId xmlns:a16="http://schemas.microsoft.com/office/drawing/2014/main" id="{FC87A500-8AAA-6C01-050E-00E2B1CB08C9}"/>
                  </a:ext>
                </a:extLst>
              </p:cNvPr>
              <p:cNvGrpSpPr/>
              <p:nvPr/>
            </p:nvGrpSpPr>
            <p:grpSpPr>
              <a:xfrm>
                <a:off x="5730073" y="467786"/>
                <a:ext cx="3153270" cy="1088134"/>
                <a:chOff x="-27595" y="-28575"/>
                <a:chExt cx="789213" cy="241810"/>
              </a:xfrm>
            </p:grpSpPr>
            <p:sp>
              <p:nvSpPr>
                <p:cNvPr id="25" name="Freeform 14">
                  <a:extLst>
                    <a:ext uri="{FF2B5EF4-FFF2-40B4-BE49-F238E27FC236}">
                      <a16:creationId xmlns:a16="http://schemas.microsoft.com/office/drawing/2014/main" id="{5A422BFA-56FF-495D-CB06-D1AFCB2732A5}"/>
                    </a:ext>
                  </a:extLst>
                </p:cNvPr>
                <p:cNvSpPr/>
                <p:nvPr/>
              </p:nvSpPr>
              <p:spPr>
                <a:xfrm>
                  <a:off x="-27595" y="0"/>
                  <a:ext cx="567289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26" name="TextBox 15">
                  <a:extLst>
                    <a:ext uri="{FF2B5EF4-FFF2-40B4-BE49-F238E27FC236}">
                      <a16:creationId xmlns:a16="http://schemas.microsoft.com/office/drawing/2014/main" id="{F3340E78-8B65-9D50-56BE-9DB52F4D1C22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761618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FD125CFA-75BB-D4A4-A1BA-AAF7184221BD}"/>
                </a:ext>
              </a:extLst>
            </p:cNvPr>
            <p:cNvSpPr txBox="1"/>
            <p:nvPr/>
          </p:nvSpPr>
          <p:spPr>
            <a:xfrm>
              <a:off x="426147" y="918120"/>
              <a:ext cx="26020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案例說明</a:t>
              </a:r>
            </a:p>
          </p:txBody>
        </p:sp>
      </p:grpSp>
      <p:sp>
        <p:nvSpPr>
          <p:cNvPr id="2" name="文字方塊 1">
            <a:extLst>
              <a:ext uri="{FF2B5EF4-FFF2-40B4-BE49-F238E27FC236}">
                <a16:creationId xmlns:a16="http://schemas.microsoft.com/office/drawing/2014/main" id="{A59C8966-8F21-DF34-644F-88227E9DB21E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37" name="群組 36">
            <a:extLst>
              <a:ext uri="{FF2B5EF4-FFF2-40B4-BE49-F238E27FC236}">
                <a16:creationId xmlns:a16="http://schemas.microsoft.com/office/drawing/2014/main" id="{E33A6B6C-591F-AD24-61A9-803B722B8233}"/>
              </a:ext>
            </a:extLst>
          </p:cNvPr>
          <p:cNvGrpSpPr/>
          <p:nvPr/>
        </p:nvGrpSpPr>
        <p:grpSpPr>
          <a:xfrm>
            <a:off x="3414817" y="769404"/>
            <a:ext cx="8269182" cy="1287995"/>
            <a:chOff x="3414817" y="769404"/>
            <a:chExt cx="8269182" cy="1287995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4E99FCC4-002B-CDA2-87F6-255041489F4A}"/>
                </a:ext>
              </a:extLst>
            </p:cNvPr>
            <p:cNvSpPr/>
            <p:nvPr/>
          </p:nvSpPr>
          <p:spPr>
            <a:xfrm>
              <a:off x="3414817" y="769404"/>
              <a:ext cx="653432" cy="12879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6</a:t>
              </a:r>
              <a:endPara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88770515-D5D5-7E9A-9C3F-72A3D27867FF}"/>
                </a:ext>
              </a:extLst>
            </p:cNvPr>
            <p:cNvSpPr/>
            <p:nvPr/>
          </p:nvSpPr>
          <p:spPr>
            <a:xfrm>
              <a:off x="4055260" y="769404"/>
              <a:ext cx="7628739" cy="12879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「</a:t>
              </a:r>
              <a:r>
                <a:rPr kumimoji="0" lang="zh-TW" altLang="en-US" sz="24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光華</a:t>
              </a:r>
              <a:r>
                <a: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騎著自行車並準備左轉，同向一輛公車，</a:t>
              </a:r>
              <a:endPara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268288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光華</a:t>
              </a: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可能會遇到什麼危險？為什麼？</a:t>
              </a:r>
            </a:p>
            <a:p>
              <a:pPr marL="266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這些可能的危險，</a:t>
              </a:r>
              <a:r>
                <a:rPr kumimoji="0" lang="zh-TW" altLang="en-US" sz="24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光華</a:t>
              </a: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可以如何避免？」</a:t>
              </a:r>
            </a:p>
          </p:txBody>
        </p:sp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08B0AD15-A93D-6B69-39EA-EAEC60130FCC}"/>
              </a:ext>
            </a:extLst>
          </p:cNvPr>
          <p:cNvGrpSpPr/>
          <p:nvPr/>
        </p:nvGrpSpPr>
        <p:grpSpPr>
          <a:xfrm>
            <a:off x="5727409" y="3885790"/>
            <a:ext cx="996679" cy="671232"/>
            <a:chOff x="3243094" y="5267994"/>
            <a:chExt cx="914400" cy="615820"/>
          </a:xfrm>
        </p:grpSpPr>
        <p:sp>
          <p:nvSpPr>
            <p:cNvPr id="34" name="Google Shape;94;p1">
              <a:hlinkClick r:id="rId4"/>
              <a:extLst>
                <a:ext uri="{FF2B5EF4-FFF2-40B4-BE49-F238E27FC236}">
                  <a16:creationId xmlns:a16="http://schemas.microsoft.com/office/drawing/2014/main" id="{13140721-EB8E-8448-C3CC-D003649113AD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95;p1">
              <a:hlinkClick r:id="rId4"/>
              <a:extLst>
                <a:ext uri="{FF2B5EF4-FFF2-40B4-BE49-F238E27FC236}">
                  <a16:creationId xmlns:a16="http://schemas.microsoft.com/office/drawing/2014/main" id="{6E9C305A-1C34-171F-1D77-3830E329B39B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88B1202F-C6E9-CD46-03F5-15B9BF7C3371}"/>
              </a:ext>
            </a:extLst>
          </p:cNvPr>
          <p:cNvSpPr txBox="1"/>
          <p:nvPr/>
        </p:nvSpPr>
        <p:spPr>
          <a:xfrm>
            <a:off x="3435972" y="5630994"/>
            <a:ext cx="5395128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1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點選上方播放鈕播放影片</a:t>
            </a:r>
          </a:p>
        </p:txBody>
      </p:sp>
    </p:spTree>
    <p:extLst>
      <p:ext uri="{BB962C8B-B14F-4D97-AF65-F5344CB8AC3E}">
        <p14:creationId xmlns:p14="http://schemas.microsoft.com/office/powerpoint/2010/main" val="458907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5FD6EE29-EA50-2E94-DF16-EB9E29511F1B}"/>
              </a:ext>
            </a:extLst>
          </p:cNvPr>
          <p:cNvGrpSpPr/>
          <p:nvPr/>
        </p:nvGrpSpPr>
        <p:grpSpPr>
          <a:xfrm>
            <a:off x="716280" y="254244"/>
            <a:ext cx="10713720" cy="5849377"/>
            <a:chOff x="716280" y="254244"/>
            <a:chExt cx="10713720" cy="5849377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8F444E6-6DC8-BFD3-CC89-CB9910A407D1}"/>
                </a:ext>
              </a:extLst>
            </p:cNvPr>
            <p:cNvSpPr/>
            <p:nvPr/>
          </p:nvSpPr>
          <p:spPr>
            <a:xfrm>
              <a:off x="716280" y="1775637"/>
              <a:ext cx="10713720" cy="432798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2941285" y="254244"/>
              <a:ext cx="6402813" cy="1676435"/>
              <a:chOff x="2643112" y="254244"/>
              <a:chExt cx="6402813" cy="1676435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643112" y="254244"/>
                <a:ext cx="1741329" cy="1676435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441595" y="308322"/>
                <a:ext cx="1604330" cy="1622357"/>
              </a:xfrm>
              <a:prstGeom prst="rect">
                <a:avLst/>
              </a:prstGeom>
            </p:spPr>
          </p:pic>
        </p:grpSp>
      </p:grpSp>
      <p:sp>
        <p:nvSpPr>
          <p:cNvPr id="2" name="文字方塊 1">
            <a:extLst>
              <a:ext uri="{FF2B5EF4-FFF2-40B4-BE49-F238E27FC236}">
                <a16:creationId xmlns:a16="http://schemas.microsoft.com/office/drawing/2014/main" id="{21D6C922-5743-72BB-86DC-D8124336245F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2F3A4BF2-A711-96C1-99C2-6A3B10CB9EA9}"/>
              </a:ext>
            </a:extLst>
          </p:cNvPr>
          <p:cNvSpPr txBox="1"/>
          <p:nvPr/>
        </p:nvSpPr>
        <p:spPr>
          <a:xfrm>
            <a:off x="974127" y="1906765"/>
            <a:ext cx="10243746" cy="4220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>
                <a:srgbClr val="179D9E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騎乘自行車變換動線前，要讓自己的行為能被其他人預測，以避免其他人反應不及而撞上。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>
                <a:srgbClr val="179D9E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自行車在路口左轉時，要記得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896938" marR="0" lvl="0" indent="-457200" algn="l" defTabSz="914400" rtl="0" eaLnBrk="1" fontAlgn="auto" latinLnBrk="0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+mj-lt"/>
              <a:buAutoNum type="arabicPeriod"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若道路可以直接左轉，建議騎士在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30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公尺前擺頭查看後方來車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。確認後方沒有來車，或來車與自己保持適當的距離，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先變換至內側車道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或車道左側，接近黃虛線、雙黃實線的那側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896938" marR="0" lvl="0" indent="-457200" algn="l" defTabSz="914400" rtl="0" eaLnBrk="1" fontAlgn="auto" latinLnBrk="0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+mj-lt"/>
              <a:buAutoNum type="arabicPeriod"/>
              <a:tabLst/>
              <a:defRPr/>
            </a:pPr>
            <a:r>
              <a:rPr kumimoji="0" lang="zh-TW" alt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往前繞越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道路中心處</a:t>
            </a:r>
            <a:r>
              <a:rPr kumimoji="0" lang="zh-TW" alt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才左轉。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D48E143-C0AD-1120-B6EB-C8B2760D8F5F}"/>
              </a:ext>
            </a:extLst>
          </p:cNvPr>
          <p:cNvSpPr/>
          <p:nvPr/>
        </p:nvSpPr>
        <p:spPr>
          <a:xfrm>
            <a:off x="4814888" y="1022465"/>
            <a:ext cx="2760936" cy="753171"/>
          </a:xfrm>
          <a:prstGeom prst="rect">
            <a:avLst/>
          </a:prstGeom>
          <a:solidFill>
            <a:srgbClr val="00A19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重點提醒</a:t>
            </a:r>
          </a:p>
        </p:txBody>
      </p:sp>
    </p:spTree>
    <p:extLst>
      <p:ext uri="{BB962C8B-B14F-4D97-AF65-F5344CB8AC3E}">
        <p14:creationId xmlns:p14="http://schemas.microsoft.com/office/powerpoint/2010/main" val="289413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4855AC39-C297-7D42-B98B-5D7EDF5D5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7516" y="2686274"/>
            <a:ext cx="5382429" cy="3027615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grpSp>
        <p:nvGrpSpPr>
          <p:cNvPr id="38" name="群組 37">
            <a:extLst>
              <a:ext uri="{FF2B5EF4-FFF2-40B4-BE49-F238E27FC236}">
                <a16:creationId xmlns:a16="http://schemas.microsoft.com/office/drawing/2014/main" id="{52791C4F-1065-A6DA-D081-18885BBBD4FD}"/>
              </a:ext>
            </a:extLst>
          </p:cNvPr>
          <p:cNvGrpSpPr/>
          <p:nvPr/>
        </p:nvGrpSpPr>
        <p:grpSpPr>
          <a:xfrm>
            <a:off x="426147" y="663703"/>
            <a:ext cx="3536252" cy="1219528"/>
            <a:chOff x="426147" y="663703"/>
            <a:chExt cx="3536252" cy="1219528"/>
          </a:xfrm>
        </p:grpSpPr>
        <p:grpSp>
          <p:nvGrpSpPr>
            <p:cNvPr id="30" name="群組 29">
              <a:extLst>
                <a:ext uri="{FF2B5EF4-FFF2-40B4-BE49-F238E27FC236}">
                  <a16:creationId xmlns:a16="http://schemas.microsoft.com/office/drawing/2014/main" id="{9785FA0C-3555-8D40-E7CF-981BB20D2D5F}"/>
                </a:ext>
              </a:extLst>
            </p:cNvPr>
            <p:cNvGrpSpPr/>
            <p:nvPr/>
          </p:nvGrpSpPr>
          <p:grpSpPr>
            <a:xfrm>
              <a:off x="548472" y="663703"/>
              <a:ext cx="3413927" cy="1219528"/>
              <a:chOff x="5730073" y="467786"/>
              <a:chExt cx="3153270" cy="1219528"/>
            </a:xfrm>
          </p:grpSpPr>
          <p:sp>
            <p:nvSpPr>
              <p:cNvPr id="27" name="Freeform 11">
                <a:extLst>
                  <a:ext uri="{FF2B5EF4-FFF2-40B4-BE49-F238E27FC236}">
                    <a16:creationId xmlns:a16="http://schemas.microsoft.com/office/drawing/2014/main" id="{AC050548-2017-9B00-8118-A6C2446E09A2}"/>
                  </a:ext>
                </a:extLst>
              </p:cNvPr>
              <p:cNvSpPr/>
              <p:nvPr/>
            </p:nvSpPr>
            <p:spPr>
              <a:xfrm>
                <a:off x="5852308" y="727766"/>
                <a:ext cx="2266581" cy="959548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grpSp>
            <p:nvGrpSpPr>
              <p:cNvPr id="24" name="Group 13">
                <a:extLst>
                  <a:ext uri="{FF2B5EF4-FFF2-40B4-BE49-F238E27FC236}">
                    <a16:creationId xmlns:a16="http://schemas.microsoft.com/office/drawing/2014/main" id="{FC87A500-8AAA-6C01-050E-00E2B1CB08C9}"/>
                  </a:ext>
                </a:extLst>
              </p:cNvPr>
              <p:cNvGrpSpPr/>
              <p:nvPr/>
            </p:nvGrpSpPr>
            <p:grpSpPr>
              <a:xfrm>
                <a:off x="5730073" y="467786"/>
                <a:ext cx="3153270" cy="1088134"/>
                <a:chOff x="-27595" y="-28575"/>
                <a:chExt cx="789213" cy="241810"/>
              </a:xfrm>
            </p:grpSpPr>
            <p:sp>
              <p:nvSpPr>
                <p:cNvPr id="25" name="Freeform 14">
                  <a:extLst>
                    <a:ext uri="{FF2B5EF4-FFF2-40B4-BE49-F238E27FC236}">
                      <a16:creationId xmlns:a16="http://schemas.microsoft.com/office/drawing/2014/main" id="{5A422BFA-56FF-495D-CB06-D1AFCB2732A5}"/>
                    </a:ext>
                  </a:extLst>
                </p:cNvPr>
                <p:cNvSpPr/>
                <p:nvPr/>
              </p:nvSpPr>
              <p:spPr>
                <a:xfrm>
                  <a:off x="-27595" y="0"/>
                  <a:ext cx="567289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26" name="TextBox 15">
                  <a:extLst>
                    <a:ext uri="{FF2B5EF4-FFF2-40B4-BE49-F238E27FC236}">
                      <a16:creationId xmlns:a16="http://schemas.microsoft.com/office/drawing/2014/main" id="{F3340E78-8B65-9D50-56BE-9DB52F4D1C22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761618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FD125CFA-75BB-D4A4-A1BA-AAF7184221BD}"/>
                </a:ext>
              </a:extLst>
            </p:cNvPr>
            <p:cNvSpPr txBox="1"/>
            <p:nvPr/>
          </p:nvSpPr>
          <p:spPr>
            <a:xfrm>
              <a:off x="426147" y="918120"/>
              <a:ext cx="26020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案例說明</a:t>
              </a:r>
            </a:p>
          </p:txBody>
        </p:sp>
      </p:grpSp>
      <p:sp>
        <p:nvSpPr>
          <p:cNvPr id="2" name="文字方塊 1">
            <a:extLst>
              <a:ext uri="{FF2B5EF4-FFF2-40B4-BE49-F238E27FC236}">
                <a16:creationId xmlns:a16="http://schemas.microsoft.com/office/drawing/2014/main" id="{A59C8966-8F21-DF34-644F-88227E9DB21E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37" name="群組 36">
            <a:extLst>
              <a:ext uri="{FF2B5EF4-FFF2-40B4-BE49-F238E27FC236}">
                <a16:creationId xmlns:a16="http://schemas.microsoft.com/office/drawing/2014/main" id="{E33A6B6C-591F-AD24-61A9-803B722B8233}"/>
              </a:ext>
            </a:extLst>
          </p:cNvPr>
          <p:cNvGrpSpPr/>
          <p:nvPr/>
        </p:nvGrpSpPr>
        <p:grpSpPr>
          <a:xfrm>
            <a:off x="3414817" y="769404"/>
            <a:ext cx="8269182" cy="1287995"/>
            <a:chOff x="3414817" y="769404"/>
            <a:chExt cx="8269182" cy="1287995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4E99FCC4-002B-CDA2-87F6-255041489F4A}"/>
                </a:ext>
              </a:extLst>
            </p:cNvPr>
            <p:cNvSpPr/>
            <p:nvPr/>
          </p:nvSpPr>
          <p:spPr>
            <a:xfrm>
              <a:off x="3414817" y="769404"/>
              <a:ext cx="653432" cy="12879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7</a:t>
              </a:r>
              <a:endPara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88770515-D5D5-7E9A-9C3F-72A3D27867FF}"/>
                </a:ext>
              </a:extLst>
            </p:cNvPr>
            <p:cNvSpPr/>
            <p:nvPr/>
          </p:nvSpPr>
          <p:spPr>
            <a:xfrm>
              <a:off x="4055260" y="769404"/>
              <a:ext cx="7628739" cy="12879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「</a:t>
              </a:r>
              <a:r>
                <a:rPr kumimoji="0" lang="zh-TW" altLang="en-US" sz="24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李四</a:t>
              </a:r>
              <a:r>
                <a:rPr kumimoji="0" lang="zh-TW" altLang="en-US" sz="24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騎著自行車並準備左轉，對向有一輛轎車，</a:t>
              </a:r>
              <a:endParaRPr kumimoji="0" lang="en-US" altLang="zh-TW" sz="2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266700"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李四</a:t>
              </a: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可能會遇到什麼危險？為什麼？</a:t>
              </a:r>
            </a:p>
            <a:p>
              <a:pPr marL="266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這些可能的危險，</a:t>
              </a:r>
              <a:r>
                <a:rPr kumimoji="0" lang="zh-TW" altLang="en-US" sz="24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李四</a:t>
              </a: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可以如何避免？」</a:t>
              </a:r>
            </a:p>
          </p:txBody>
        </p:sp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08B0AD15-A93D-6B69-39EA-EAEC60130FCC}"/>
              </a:ext>
            </a:extLst>
          </p:cNvPr>
          <p:cNvGrpSpPr/>
          <p:nvPr/>
        </p:nvGrpSpPr>
        <p:grpSpPr>
          <a:xfrm>
            <a:off x="5706254" y="3943286"/>
            <a:ext cx="996679" cy="671232"/>
            <a:chOff x="3243094" y="5267994"/>
            <a:chExt cx="914400" cy="615820"/>
          </a:xfrm>
        </p:grpSpPr>
        <p:sp>
          <p:nvSpPr>
            <p:cNvPr id="34" name="Google Shape;94;p1">
              <a:hlinkClick r:id="rId4"/>
              <a:extLst>
                <a:ext uri="{FF2B5EF4-FFF2-40B4-BE49-F238E27FC236}">
                  <a16:creationId xmlns:a16="http://schemas.microsoft.com/office/drawing/2014/main" id="{13140721-EB8E-8448-C3CC-D003649113AD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95;p1">
              <a:hlinkClick r:id="rId4"/>
              <a:extLst>
                <a:ext uri="{FF2B5EF4-FFF2-40B4-BE49-F238E27FC236}">
                  <a16:creationId xmlns:a16="http://schemas.microsoft.com/office/drawing/2014/main" id="{6E9C305A-1C34-171F-1D77-3830E329B39B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88B1202F-C6E9-CD46-03F5-15B9BF7C3371}"/>
              </a:ext>
            </a:extLst>
          </p:cNvPr>
          <p:cNvSpPr txBox="1"/>
          <p:nvPr/>
        </p:nvSpPr>
        <p:spPr>
          <a:xfrm>
            <a:off x="3414817" y="5713890"/>
            <a:ext cx="5395128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1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點選上方播放鈕播放影片</a:t>
            </a:r>
          </a:p>
        </p:txBody>
      </p:sp>
    </p:spTree>
    <p:extLst>
      <p:ext uri="{BB962C8B-B14F-4D97-AF65-F5344CB8AC3E}">
        <p14:creationId xmlns:p14="http://schemas.microsoft.com/office/powerpoint/2010/main" val="39433844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5FD6EE29-EA50-2E94-DF16-EB9E29511F1B}"/>
              </a:ext>
            </a:extLst>
          </p:cNvPr>
          <p:cNvGrpSpPr/>
          <p:nvPr/>
        </p:nvGrpSpPr>
        <p:grpSpPr>
          <a:xfrm>
            <a:off x="716280" y="254244"/>
            <a:ext cx="10713720" cy="5849377"/>
            <a:chOff x="716280" y="254244"/>
            <a:chExt cx="10713720" cy="5849377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8F444E6-6DC8-BFD3-CC89-CB9910A407D1}"/>
                </a:ext>
              </a:extLst>
            </p:cNvPr>
            <p:cNvSpPr/>
            <p:nvPr/>
          </p:nvSpPr>
          <p:spPr>
            <a:xfrm>
              <a:off x="716280" y="1775637"/>
              <a:ext cx="10713720" cy="432798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2941285" y="254244"/>
              <a:ext cx="6402813" cy="1676435"/>
              <a:chOff x="2643112" y="254244"/>
              <a:chExt cx="6402813" cy="1676435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643112" y="254244"/>
                <a:ext cx="1741329" cy="1676435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441595" y="308322"/>
                <a:ext cx="1604330" cy="1622357"/>
              </a:xfrm>
              <a:prstGeom prst="rect">
                <a:avLst/>
              </a:prstGeom>
            </p:spPr>
          </p:pic>
        </p:grpSp>
      </p:grpSp>
      <p:sp>
        <p:nvSpPr>
          <p:cNvPr id="2" name="文字方塊 1">
            <a:extLst>
              <a:ext uri="{FF2B5EF4-FFF2-40B4-BE49-F238E27FC236}">
                <a16:creationId xmlns:a16="http://schemas.microsoft.com/office/drawing/2014/main" id="{21D6C922-5743-72BB-86DC-D8124336245F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2F3A4BF2-A711-96C1-99C2-6A3B10CB9EA9}"/>
              </a:ext>
            </a:extLst>
          </p:cNvPr>
          <p:cNvSpPr txBox="1"/>
          <p:nvPr/>
        </p:nvSpPr>
        <p:spPr>
          <a:xfrm>
            <a:off x="1270854" y="2106714"/>
            <a:ext cx="9604572" cy="1773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>
                <a:srgbClr val="179D9E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在沒有三色紅綠燈的路口，要仔細查看路口是否有閃光黃燈或閃光紅燈，這是判斷我們在「幹道」或「支道」的依據。</a:t>
            </a:r>
            <a:endParaRPr lang="en-US" altLang="zh-TW" sz="32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D48E143-C0AD-1120-B6EB-C8B2760D8F5F}"/>
              </a:ext>
            </a:extLst>
          </p:cNvPr>
          <p:cNvSpPr/>
          <p:nvPr/>
        </p:nvSpPr>
        <p:spPr>
          <a:xfrm>
            <a:off x="4814888" y="1022465"/>
            <a:ext cx="2760936" cy="753171"/>
          </a:xfrm>
          <a:prstGeom prst="rect">
            <a:avLst/>
          </a:prstGeom>
          <a:solidFill>
            <a:srgbClr val="00A19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重點提醒</a:t>
            </a: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14309CD7-6CCE-14D9-DE89-1F3FD2A70E82}"/>
              </a:ext>
            </a:extLst>
          </p:cNvPr>
          <p:cNvGrpSpPr/>
          <p:nvPr/>
        </p:nvGrpSpPr>
        <p:grpSpPr>
          <a:xfrm>
            <a:off x="1065321" y="3821183"/>
            <a:ext cx="5493256" cy="890272"/>
            <a:chOff x="5885835" y="2598433"/>
            <a:chExt cx="5493256" cy="890272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BBEEF63C-8327-2838-6142-33C897CF64AB}"/>
                </a:ext>
              </a:extLst>
            </p:cNvPr>
            <p:cNvSpPr/>
            <p:nvPr/>
          </p:nvSpPr>
          <p:spPr>
            <a:xfrm>
              <a:off x="6711946" y="2598433"/>
              <a:ext cx="4667145" cy="731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400">
                <a:lnSpc>
                  <a:spcPts val="4000"/>
                </a:lnSpc>
                <a:buClr>
                  <a:srgbClr val="003EA8"/>
                </a:buClr>
              </a:pPr>
              <a:r>
                <a:rPr lang="zh-TW" altLang="en-US" sz="28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Gen Jyuu GothicL Normal" panose="020B0202020203020207" pitchFamily="34" charset="-120"/>
                </a:rPr>
                <a:t>有</a:t>
              </a:r>
              <a:r>
                <a:rPr lang="zh-TW" altLang="en-US" sz="28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Gen Jyuu GothicL Normal" panose="020B0202020203020207" pitchFamily="34" charset="-120"/>
                </a:rPr>
                <a:t>閃光黃燈</a:t>
              </a:r>
              <a:r>
                <a:rPr lang="zh-TW" altLang="en-US" sz="28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Gen Jyuu GothicL Normal" panose="020B0202020203020207" pitchFamily="34" charset="-120"/>
                </a:rPr>
                <a:t>的路口：</a:t>
              </a:r>
              <a:r>
                <a:rPr lang="zh-TW" altLang="en-US" sz="28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Gen Jyuu GothicL Normal" panose="020B0202020203020207" pitchFamily="34" charset="-120"/>
                </a:rPr>
                <a:t>幹線道</a:t>
              </a:r>
            </a:p>
          </p:txBody>
        </p:sp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20EEBB25-3479-96A8-8C98-C8A5CD5F0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85835" y="2802455"/>
              <a:ext cx="675000" cy="686250"/>
            </a:xfrm>
            <a:prstGeom prst="rect">
              <a:avLst/>
            </a:prstGeom>
          </p:spPr>
        </p:pic>
      </p:grpSp>
      <p:grpSp>
        <p:nvGrpSpPr>
          <p:cNvPr id="8" name="群組 7">
            <a:extLst>
              <a:ext uri="{FF2B5EF4-FFF2-40B4-BE49-F238E27FC236}">
                <a16:creationId xmlns:a16="http://schemas.microsoft.com/office/drawing/2014/main" id="{2A059B35-BCE9-8D65-016E-67F5C8B1E8BA}"/>
              </a:ext>
            </a:extLst>
          </p:cNvPr>
          <p:cNvGrpSpPr/>
          <p:nvPr/>
        </p:nvGrpSpPr>
        <p:grpSpPr>
          <a:xfrm>
            <a:off x="1065845" y="4841342"/>
            <a:ext cx="5492732" cy="869553"/>
            <a:chOff x="5886359" y="4257752"/>
            <a:chExt cx="5492732" cy="869553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D47856CA-2E8B-97AB-CAE3-2D48E66628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59215" b="38025"/>
            <a:stretch/>
          </p:blipFill>
          <p:spPr>
            <a:xfrm>
              <a:off x="5886359" y="4457974"/>
              <a:ext cx="674475" cy="669331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26A00AD-77B6-49D7-B56D-2D82D822AA6A}"/>
                </a:ext>
              </a:extLst>
            </p:cNvPr>
            <p:cNvSpPr/>
            <p:nvPr/>
          </p:nvSpPr>
          <p:spPr>
            <a:xfrm>
              <a:off x="6711946" y="4257752"/>
              <a:ext cx="4667145" cy="731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400">
                <a:lnSpc>
                  <a:spcPts val="4000"/>
                </a:lnSpc>
                <a:buClr>
                  <a:srgbClr val="003EA8"/>
                </a:buClr>
              </a:pPr>
              <a:r>
                <a:rPr lang="zh-TW" altLang="en-US" sz="28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Gen Jyuu GothicL Normal" panose="020B0202020203020207" pitchFamily="34" charset="-120"/>
                </a:rPr>
                <a:t>有</a:t>
              </a:r>
              <a:r>
                <a:rPr lang="zh-TW" altLang="en-US" sz="28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Gen Jyuu GothicL Normal" panose="020B0202020203020207" pitchFamily="34" charset="-120"/>
                </a:rPr>
                <a:t>閃光紅燈</a:t>
              </a:r>
              <a:r>
                <a:rPr lang="zh-TW" altLang="en-US" sz="28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Gen Jyuu GothicL Normal" panose="020B0202020203020207" pitchFamily="34" charset="-120"/>
                </a:rPr>
                <a:t>的路口：</a:t>
              </a:r>
              <a:r>
                <a:rPr lang="zh-TW" altLang="en-US" sz="28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Gen Jyuu GothicL Normal" panose="020B0202020203020207" pitchFamily="34" charset="-120"/>
                </a:rPr>
                <a:t>支線道</a:t>
              </a:r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id="{4A4CE940-0D7D-9B24-B2EC-62F8C20C79CF}"/>
              </a:ext>
            </a:extLst>
          </p:cNvPr>
          <p:cNvSpPr/>
          <p:nvPr/>
        </p:nvSpPr>
        <p:spPr>
          <a:xfrm>
            <a:off x="1891432" y="4273646"/>
            <a:ext cx="9141606" cy="7640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>
              <a:lnSpc>
                <a:spcPts val="3500"/>
              </a:lnSpc>
              <a:buClr>
                <a:srgbClr val="003EA8"/>
              </a:buClr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駕駛人於停止線前</a:t>
            </a:r>
            <a:r>
              <a:rPr lang="zh-TW" altLang="en-US" sz="2800" b="1" u="sng" dirty="0">
                <a:solidFill>
                  <a:srgbClr val="179D9E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減速、察看</a:t>
            </a:r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，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確認支線道無車輛再通過。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D3F5228-322D-107D-82EC-812AE5E7E1CB}"/>
              </a:ext>
            </a:extLst>
          </p:cNvPr>
          <p:cNvSpPr/>
          <p:nvPr/>
        </p:nvSpPr>
        <p:spPr>
          <a:xfrm>
            <a:off x="1891432" y="5261937"/>
            <a:ext cx="9092518" cy="897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>
              <a:lnSpc>
                <a:spcPts val="3500"/>
              </a:lnSpc>
              <a:buClr>
                <a:srgbClr val="003EA8"/>
              </a:buClr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駕駛人於停止線前</a:t>
            </a:r>
            <a:r>
              <a:rPr lang="zh-TW" altLang="en-US" sz="2800" b="1" u="sng" dirty="0">
                <a:solidFill>
                  <a:srgbClr val="179D9E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停下、察看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，確認幹線道無車輛再通過。</a:t>
            </a:r>
          </a:p>
        </p:txBody>
      </p:sp>
    </p:spTree>
    <p:extLst>
      <p:ext uri="{BB962C8B-B14F-4D97-AF65-F5344CB8AC3E}">
        <p14:creationId xmlns:p14="http://schemas.microsoft.com/office/powerpoint/2010/main" val="99117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E7A44054-E6C1-05BB-9FAF-E3E6A900329E}"/>
              </a:ext>
            </a:extLst>
          </p:cNvPr>
          <p:cNvSpPr/>
          <p:nvPr/>
        </p:nvSpPr>
        <p:spPr>
          <a:xfrm>
            <a:off x="754380" y="1041400"/>
            <a:ext cx="10683240" cy="508508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7EC19FA5-B497-5EC1-C213-3DB7FACC8758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統整活動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│活動三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4D144D44-6776-3EB7-D00D-347180E151C8}"/>
              </a:ext>
            </a:extLst>
          </p:cNvPr>
          <p:cNvGrpSpPr/>
          <p:nvPr/>
        </p:nvGrpSpPr>
        <p:grpSpPr>
          <a:xfrm>
            <a:off x="1466782" y="1727186"/>
            <a:ext cx="8741478" cy="612348"/>
            <a:chOff x="615882" y="1650986"/>
            <a:chExt cx="8741478" cy="612348"/>
          </a:xfrm>
        </p:grpSpPr>
        <p:sp>
          <p:nvSpPr>
            <p:cNvPr id="5" name="文字方塊 4">
              <a:extLst>
                <a:ext uri="{FF2B5EF4-FFF2-40B4-BE49-F238E27FC236}">
                  <a16:creationId xmlns:a16="http://schemas.microsoft.com/office/drawing/2014/main" id="{5F3C49EF-1709-E8D0-67F1-FFFBA110EE17}"/>
                </a:ext>
              </a:extLst>
            </p:cNvPr>
            <p:cNvSpPr txBox="1"/>
            <p:nvPr/>
          </p:nvSpPr>
          <p:spPr>
            <a:xfrm>
              <a:off x="2342757" y="1650986"/>
              <a:ext cx="70146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今天的學習重點你還記得哪些呢？</a:t>
              </a:r>
              <a:endPara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" name="圓角矩形圖說文字 22">
              <a:extLst>
                <a:ext uri="{FF2B5EF4-FFF2-40B4-BE49-F238E27FC236}">
                  <a16:creationId xmlns:a16="http://schemas.microsoft.com/office/drawing/2014/main" id="{F8A8F39A-B52B-BDC2-3F0B-13306C749194}"/>
                </a:ext>
              </a:extLst>
            </p:cNvPr>
            <p:cNvSpPr/>
            <p:nvPr/>
          </p:nvSpPr>
          <p:spPr>
            <a:xfrm>
              <a:off x="615882" y="1665489"/>
              <a:ext cx="1541708" cy="597845"/>
            </a:xfrm>
            <a:prstGeom prst="wedgeRoundRectCallout">
              <a:avLst>
                <a:gd name="adj1" fmla="val -21824"/>
                <a:gd name="adj2" fmla="val 23962"/>
                <a:gd name="adj3" fmla="val 16667"/>
              </a:avLst>
            </a:prstGeom>
            <a:solidFill>
              <a:srgbClr val="179D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回憶</a:t>
              </a:r>
            </a:p>
          </p:txBody>
        </p:sp>
      </p:grpSp>
      <p:grpSp>
        <p:nvGrpSpPr>
          <p:cNvPr id="9" name="群組 8">
            <a:extLst>
              <a:ext uri="{FF2B5EF4-FFF2-40B4-BE49-F238E27FC236}">
                <a16:creationId xmlns:a16="http://schemas.microsoft.com/office/drawing/2014/main" id="{10362654-58A9-2C6E-8B38-E3CDAFAB9D05}"/>
              </a:ext>
            </a:extLst>
          </p:cNvPr>
          <p:cNvGrpSpPr/>
          <p:nvPr/>
        </p:nvGrpSpPr>
        <p:grpSpPr>
          <a:xfrm>
            <a:off x="1466782" y="2527081"/>
            <a:ext cx="9734618" cy="1077218"/>
            <a:chOff x="615882" y="2476281"/>
            <a:chExt cx="9734618" cy="1077218"/>
          </a:xfrm>
        </p:grpSpPr>
        <p:sp>
          <p:nvSpPr>
            <p:cNvPr id="10" name="圓角矩形圖說文字 23">
              <a:extLst>
                <a:ext uri="{FF2B5EF4-FFF2-40B4-BE49-F238E27FC236}">
                  <a16:creationId xmlns:a16="http://schemas.microsoft.com/office/drawing/2014/main" id="{190470E4-5ED4-8368-80E5-D13D64A5F809}"/>
                </a:ext>
              </a:extLst>
            </p:cNvPr>
            <p:cNvSpPr/>
            <p:nvPr/>
          </p:nvSpPr>
          <p:spPr>
            <a:xfrm>
              <a:off x="615882" y="2664416"/>
              <a:ext cx="1541708" cy="597845"/>
            </a:xfrm>
            <a:prstGeom prst="wedgeRoundRectCallout">
              <a:avLst>
                <a:gd name="adj1" fmla="val -21824"/>
                <a:gd name="adj2" fmla="val 23962"/>
                <a:gd name="adj3" fmla="val 16667"/>
              </a:avLst>
            </a:prstGeom>
            <a:solidFill>
              <a:srgbClr val="179D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感受</a:t>
              </a:r>
            </a:p>
          </p:txBody>
        </p:sp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3A66A127-4929-ED11-459B-20532F650661}"/>
                </a:ext>
              </a:extLst>
            </p:cNvPr>
            <p:cNvSpPr txBox="1"/>
            <p:nvPr/>
          </p:nvSpPr>
          <p:spPr>
            <a:xfrm>
              <a:off x="2342757" y="2476281"/>
              <a:ext cx="800774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今天上課的內容有哪些印象最深刻的部分？或是最喜歡的部分？</a:t>
              </a:r>
            </a:p>
          </p:txBody>
        </p:sp>
      </p:grp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69FC628E-BB01-6F5B-BCFE-4F1E30C376DC}"/>
              </a:ext>
            </a:extLst>
          </p:cNvPr>
          <p:cNvGrpSpPr/>
          <p:nvPr/>
        </p:nvGrpSpPr>
        <p:grpSpPr>
          <a:xfrm>
            <a:off x="1466782" y="3747570"/>
            <a:ext cx="9467918" cy="1077218"/>
            <a:chOff x="650032" y="3709470"/>
            <a:chExt cx="9467918" cy="1077218"/>
          </a:xfrm>
        </p:grpSpPr>
        <p:sp>
          <p:nvSpPr>
            <p:cNvPr id="13" name="圓角矩形圖說文字 24">
              <a:extLst>
                <a:ext uri="{FF2B5EF4-FFF2-40B4-BE49-F238E27FC236}">
                  <a16:creationId xmlns:a16="http://schemas.microsoft.com/office/drawing/2014/main" id="{02F35C50-B2DF-36E3-CEEC-F02FF5311C80}"/>
                </a:ext>
              </a:extLst>
            </p:cNvPr>
            <p:cNvSpPr/>
            <p:nvPr/>
          </p:nvSpPr>
          <p:spPr>
            <a:xfrm>
              <a:off x="650032" y="3895042"/>
              <a:ext cx="1541708" cy="597845"/>
            </a:xfrm>
            <a:prstGeom prst="wedgeRoundRectCallout">
              <a:avLst>
                <a:gd name="adj1" fmla="val -21824"/>
                <a:gd name="adj2" fmla="val 23962"/>
                <a:gd name="adj3" fmla="val 16667"/>
              </a:avLst>
            </a:prstGeom>
            <a:solidFill>
              <a:srgbClr val="179D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思考</a:t>
              </a:r>
            </a:p>
          </p:txBody>
        </p:sp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71DAEC48-873F-6A22-2A55-9B313CD86355}"/>
                </a:ext>
              </a:extLst>
            </p:cNvPr>
            <p:cNvSpPr txBox="1"/>
            <p:nvPr/>
          </p:nvSpPr>
          <p:spPr>
            <a:xfrm>
              <a:off x="2376907" y="3709470"/>
              <a:ext cx="774104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今天上課的內容有哪些是你以前從來沒有想過或是覺得很特殊的？</a:t>
              </a:r>
            </a:p>
          </p:txBody>
        </p:sp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15B0A4EC-8212-0DCF-8B2E-50BBB63E84F1}"/>
              </a:ext>
            </a:extLst>
          </p:cNvPr>
          <p:cNvGrpSpPr/>
          <p:nvPr/>
        </p:nvGrpSpPr>
        <p:grpSpPr>
          <a:xfrm>
            <a:off x="1466782" y="4883098"/>
            <a:ext cx="9239318" cy="1077218"/>
            <a:chOff x="615882" y="4946598"/>
            <a:chExt cx="9239318" cy="1077218"/>
          </a:xfrm>
        </p:grpSpPr>
        <p:sp>
          <p:nvSpPr>
            <p:cNvPr id="18" name="圓角矩形圖說文字 25">
              <a:extLst>
                <a:ext uri="{FF2B5EF4-FFF2-40B4-BE49-F238E27FC236}">
                  <a16:creationId xmlns:a16="http://schemas.microsoft.com/office/drawing/2014/main" id="{B615320E-7C50-D373-4978-A5943B6DA688}"/>
                </a:ext>
              </a:extLst>
            </p:cNvPr>
            <p:cNvSpPr/>
            <p:nvPr/>
          </p:nvSpPr>
          <p:spPr>
            <a:xfrm>
              <a:off x="615882" y="5125668"/>
              <a:ext cx="1541708" cy="597845"/>
            </a:xfrm>
            <a:prstGeom prst="wedgeRoundRectCallout">
              <a:avLst>
                <a:gd name="adj1" fmla="val -21824"/>
                <a:gd name="adj2" fmla="val 23962"/>
                <a:gd name="adj3" fmla="val 16667"/>
              </a:avLst>
            </a:prstGeom>
            <a:solidFill>
              <a:srgbClr val="179D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展望</a:t>
              </a:r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1F41978C-A073-D506-F25C-883078D7F8AD}"/>
                </a:ext>
              </a:extLst>
            </p:cNvPr>
            <p:cNvSpPr txBox="1"/>
            <p:nvPr/>
          </p:nvSpPr>
          <p:spPr>
            <a:xfrm>
              <a:off x="2342757" y="4946598"/>
              <a:ext cx="751244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今天上課的內容你覺得對你未來騎乘自行車有什麼幫助？</a:t>
              </a:r>
              <a:r>
                <a:rPr lang="en-US" altLang="zh-TW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請舉出實際的例子。</a:t>
              </a:r>
            </a:p>
          </p:txBody>
        </p:sp>
      </p:grp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05F2541A-A52B-2C89-A1C7-225E24DECE36}"/>
              </a:ext>
            </a:extLst>
          </p:cNvPr>
          <p:cNvGrpSpPr/>
          <p:nvPr/>
        </p:nvGrpSpPr>
        <p:grpSpPr>
          <a:xfrm>
            <a:off x="3894055" y="429453"/>
            <a:ext cx="4424445" cy="1212311"/>
            <a:chOff x="1467852" y="429453"/>
            <a:chExt cx="9504945" cy="1212311"/>
          </a:xfrm>
        </p:grpSpPr>
        <p:grpSp>
          <p:nvGrpSpPr>
            <p:cNvPr id="28" name="群組 27">
              <a:extLst>
                <a:ext uri="{FF2B5EF4-FFF2-40B4-BE49-F238E27FC236}">
                  <a16:creationId xmlns:a16="http://schemas.microsoft.com/office/drawing/2014/main" id="{7B0C3E61-D487-A70B-DC64-9CE96242C7F6}"/>
                </a:ext>
              </a:extLst>
            </p:cNvPr>
            <p:cNvGrpSpPr/>
            <p:nvPr/>
          </p:nvGrpSpPr>
          <p:grpSpPr>
            <a:xfrm>
              <a:off x="1467852" y="429453"/>
              <a:ext cx="9504945" cy="1212311"/>
              <a:chOff x="4005846" y="248433"/>
              <a:chExt cx="4075532" cy="1022895"/>
            </a:xfrm>
          </p:grpSpPr>
          <p:grpSp>
            <p:nvGrpSpPr>
              <p:cNvPr id="30" name="Group 10">
                <a:extLst>
                  <a:ext uri="{FF2B5EF4-FFF2-40B4-BE49-F238E27FC236}">
                    <a16:creationId xmlns:a16="http://schemas.microsoft.com/office/drawing/2014/main" id="{D506B54A-1EC7-DE67-8D98-B6681E994143}"/>
                  </a:ext>
                </a:extLst>
              </p:cNvPr>
              <p:cNvGrpSpPr/>
              <p:nvPr/>
            </p:nvGrpSpPr>
            <p:grpSpPr>
              <a:xfrm>
                <a:off x="4110621" y="353208"/>
                <a:ext cx="3970757" cy="918120"/>
                <a:chOff x="0" y="-28575"/>
                <a:chExt cx="1045796" cy="241810"/>
              </a:xfrm>
            </p:grpSpPr>
            <p:sp>
              <p:nvSpPr>
                <p:cNvPr id="34" name="Freeform 11">
                  <a:extLst>
                    <a:ext uri="{FF2B5EF4-FFF2-40B4-BE49-F238E27FC236}">
                      <a16:creationId xmlns:a16="http://schemas.microsoft.com/office/drawing/2014/main" id="{BA8EEB05-8920-82E4-8C44-4D45F9B4F89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EE05C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35" name="TextBox 12">
                  <a:extLst>
                    <a:ext uri="{FF2B5EF4-FFF2-40B4-BE49-F238E27FC236}">
                      <a16:creationId xmlns:a16="http://schemas.microsoft.com/office/drawing/2014/main" id="{E053BADC-6DA8-A46C-E93A-3EEE33458954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1" name="Group 13">
                <a:extLst>
                  <a:ext uri="{FF2B5EF4-FFF2-40B4-BE49-F238E27FC236}">
                    <a16:creationId xmlns:a16="http://schemas.microsoft.com/office/drawing/2014/main" id="{6AA1220E-F6F1-938A-931B-D741E58C70F7}"/>
                  </a:ext>
                </a:extLst>
              </p:cNvPr>
              <p:cNvGrpSpPr/>
              <p:nvPr/>
            </p:nvGrpSpPr>
            <p:grpSpPr>
              <a:xfrm>
                <a:off x="4005846" y="248433"/>
                <a:ext cx="3970757" cy="918120"/>
                <a:chOff x="0" y="-28575"/>
                <a:chExt cx="1045796" cy="241810"/>
              </a:xfrm>
            </p:grpSpPr>
            <p:sp>
              <p:nvSpPr>
                <p:cNvPr id="32" name="Freeform 14">
                  <a:extLst>
                    <a:ext uri="{FF2B5EF4-FFF2-40B4-BE49-F238E27FC236}">
                      <a16:creationId xmlns:a16="http://schemas.microsoft.com/office/drawing/2014/main" id="{1CE51BFB-D3C6-EABF-CDC5-2F1F7AE8EBF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33" name="TextBox 15">
                  <a:extLst>
                    <a:ext uri="{FF2B5EF4-FFF2-40B4-BE49-F238E27FC236}">
                      <a16:creationId xmlns:a16="http://schemas.microsoft.com/office/drawing/2014/main" id="{D6BFC613-CD1F-3966-C76B-3B86B115476E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9" name="文字方塊 28">
              <a:extLst>
                <a:ext uri="{FF2B5EF4-FFF2-40B4-BE49-F238E27FC236}">
                  <a16:creationId xmlns:a16="http://schemas.microsoft.com/office/drawing/2014/main" id="{C5177685-B273-9C5D-D6BF-3946D5CE37E1}"/>
                </a:ext>
              </a:extLst>
            </p:cNvPr>
            <p:cNvSpPr txBox="1"/>
            <p:nvPr/>
          </p:nvSpPr>
          <p:spPr>
            <a:xfrm>
              <a:off x="1568258" y="682216"/>
              <a:ext cx="914268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安全概念總整理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8402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98084B2-E79E-2D18-D0DD-B398329C639A}"/>
              </a:ext>
            </a:extLst>
          </p:cNvPr>
          <p:cNvSpPr/>
          <p:nvPr/>
        </p:nvSpPr>
        <p:spPr>
          <a:xfrm>
            <a:off x="901874" y="708890"/>
            <a:ext cx="10845800" cy="3560334"/>
          </a:xfrm>
          <a:prstGeom prst="rect">
            <a:avLst/>
          </a:prstGeom>
          <a:ln w="12700">
            <a:noFill/>
            <a:prstDash val="lgDash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自行車是輕巧但是相對不穩定的交通工具，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變換動線前，要讓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79D9E"/>
                </a:solidFill>
                <a:effectLst>
                  <a:glow rad="127000">
                    <a:srgbClr val="FEE05C"/>
                  </a:glo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自己的行為能被其他人預測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路口事故多，通過路口前，</a:t>
            </a:r>
            <a:endParaRPr lang="en-US" altLang="zh-TW" sz="4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dirty="0">
                <a:solidFill>
                  <a:srgbClr val="179D9E"/>
                </a:solidFill>
                <a:effectLst>
                  <a:glow rad="127000">
                    <a:srgbClr val="FEE05C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遵守號誌、擺頭確認</a:t>
            </a: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四周車輛動向才行動，</a:t>
            </a:r>
            <a:endParaRPr lang="en-US" altLang="zh-TW" sz="4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特別注意大型車輛的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79D9E"/>
                </a:solidFill>
                <a:effectLst>
                  <a:glow rad="101600">
                    <a:srgbClr val="FEE05C"/>
                  </a:glo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視野死角及內輪差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！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60384523-B62D-9CF5-3302-1BD95CEE0A8E}"/>
              </a:ext>
            </a:extLst>
          </p:cNvPr>
          <p:cNvGrpSpPr/>
          <p:nvPr/>
        </p:nvGrpSpPr>
        <p:grpSpPr>
          <a:xfrm>
            <a:off x="88900" y="2540000"/>
            <a:ext cx="12014200" cy="2832100"/>
            <a:chOff x="88900" y="2540000"/>
            <a:chExt cx="12014200" cy="2832100"/>
          </a:xfrm>
        </p:grpSpPr>
        <p:sp>
          <p:nvSpPr>
            <p:cNvPr id="11" name="手繪多邊形: 圖案 10">
              <a:extLst>
                <a:ext uri="{FF2B5EF4-FFF2-40B4-BE49-F238E27FC236}">
                  <a16:creationId xmlns:a16="http://schemas.microsoft.com/office/drawing/2014/main" id="{6B69BCBE-9146-83A6-EAF0-476ABD53F921}"/>
                </a:ext>
              </a:extLst>
            </p:cNvPr>
            <p:cNvSpPr/>
            <p:nvPr/>
          </p:nvSpPr>
          <p:spPr>
            <a:xfrm>
              <a:off x="88900" y="2540000"/>
              <a:ext cx="4914900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手繪多邊形: 圖案 12">
              <a:extLst>
                <a:ext uri="{FF2B5EF4-FFF2-40B4-BE49-F238E27FC236}">
                  <a16:creationId xmlns:a16="http://schemas.microsoft.com/office/drawing/2014/main" id="{DAE35FA5-8A3C-CA81-624B-4CEF019AEB2E}"/>
                </a:ext>
              </a:extLst>
            </p:cNvPr>
            <p:cNvSpPr/>
            <p:nvPr/>
          </p:nvSpPr>
          <p:spPr>
            <a:xfrm flipH="1">
              <a:off x="6997702" y="2540000"/>
              <a:ext cx="5105398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pic>
        <p:nvPicPr>
          <p:cNvPr id="5" name="圖片 4">
            <a:extLst>
              <a:ext uri="{FF2B5EF4-FFF2-40B4-BE49-F238E27FC236}">
                <a16:creationId xmlns:a16="http://schemas.microsoft.com/office/drawing/2014/main" id="{E0AD1364-495F-C3D0-6929-CB5475AB0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102" y="4368943"/>
            <a:ext cx="2542252" cy="2603218"/>
          </a:xfrm>
          <a:prstGeom prst="rect">
            <a:avLst/>
          </a:prstGeom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id="{014DA560-ECFD-FE07-B83F-122699798171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統整活動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│活動三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0833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1571</TotalTime>
  <Words>2086</Words>
  <Application>Microsoft Office PowerPoint</Application>
  <PresentationFormat>寬螢幕</PresentationFormat>
  <Paragraphs>348</Paragraphs>
  <Slides>22</Slides>
  <Notes>20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22</vt:i4>
      </vt:variant>
    </vt:vector>
  </HeadingPairs>
  <TitlesOfParts>
    <vt:vector size="29" baseType="lpstr">
      <vt:lpstr>Calibri</vt:lpstr>
      <vt:lpstr>微軟正黑體</vt:lpstr>
      <vt:lpstr>Arial</vt:lpstr>
      <vt:lpstr>Wingdings</vt:lpstr>
      <vt:lpstr>Calibri Light</vt:lpstr>
      <vt:lpstr>Office 佈景主題</vt:lpstr>
      <vt:lpstr>2_Office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交通安全課程模組PPT</dc:title>
  <dc:creator>User</dc:creator>
  <cp:lastModifiedBy>syuuyucc@outlook.com</cp:lastModifiedBy>
  <cp:revision>93</cp:revision>
  <dcterms:created xsi:type="dcterms:W3CDTF">2023-01-18T09:54:33Z</dcterms:created>
  <dcterms:modified xsi:type="dcterms:W3CDTF">2024-01-09T08:11:23Z</dcterms:modified>
</cp:coreProperties>
</file>