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17"/>
  </p:notesMasterIdLst>
  <p:sldIdLst>
    <p:sldId id="259" r:id="rId3"/>
    <p:sldId id="359" r:id="rId4"/>
    <p:sldId id="427" r:id="rId5"/>
    <p:sldId id="424" r:id="rId6"/>
    <p:sldId id="428" r:id="rId7"/>
    <p:sldId id="429" r:id="rId8"/>
    <p:sldId id="446" r:id="rId9"/>
    <p:sldId id="447" r:id="rId10"/>
    <p:sldId id="448" r:id="rId11"/>
    <p:sldId id="449" r:id="rId12"/>
    <p:sldId id="450" r:id="rId13"/>
    <p:sldId id="480" r:id="rId14"/>
    <p:sldId id="481" r:id="rId15"/>
    <p:sldId id="482" r:id="rId16"/>
  </p:sldIdLst>
  <p:sldSz cx="12192000" cy="6858000"/>
  <p:notesSz cx="6797675" cy="9926638"/>
  <p:embeddedFontLst>
    <p:embeddedFont>
      <p:font typeface="微軟正黑體" panose="020B0604030504040204" pitchFamily="34" charset="-120"/>
      <p:regular r:id="rId18"/>
      <p:bold r:id="rId19"/>
    </p:embeddedFont>
  </p:embeddedFont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教學提醒" id="{D7AA55FB-BF7B-4020-9B76-6D2ABBEECC58}">
          <p14:sldIdLst>
            <p14:sldId id="259"/>
            <p14:sldId id="359"/>
          </p14:sldIdLst>
        </p14:section>
        <p14:section name="引起動機" id="{2331B1C3-B9CC-4089-8D1C-879287F9A9E0}">
          <p14:sldIdLst>
            <p14:sldId id="427"/>
            <p14:sldId id="424"/>
            <p14:sldId id="428"/>
          </p14:sldIdLst>
        </p14:section>
        <p14:section name="發展活動" id="{1125F362-71A2-4065-81CD-EF0AAECD4989}">
          <p14:sldIdLst>
            <p14:sldId id="429"/>
            <p14:sldId id="446"/>
            <p14:sldId id="447"/>
            <p14:sldId id="448"/>
            <p14:sldId id="449"/>
            <p14:sldId id="450"/>
            <p14:sldId id="480"/>
            <p14:sldId id="481"/>
          </p14:sldIdLst>
        </p14:section>
        <p14:section name="統整活動" id="{7E786F91-A2C0-4343-881A-FF0F54A8277C}">
          <p14:sldIdLst>
            <p14:sldId id="4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664"/>
    <a:srgbClr val="5A5484"/>
    <a:srgbClr val="E9E3F5"/>
    <a:srgbClr val="FFA95B"/>
    <a:srgbClr val="FEE05C"/>
    <a:srgbClr val="EE9E68"/>
    <a:srgbClr val="E77629"/>
    <a:srgbClr val="A0A67C"/>
    <a:srgbClr val="2470A0"/>
    <a:srgbClr val="5C4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83754" autoAdjust="0"/>
  </p:normalViewPr>
  <p:slideViewPr>
    <p:cSldViewPr snapToGrid="0">
      <p:cViewPr varScale="1">
        <p:scale>
          <a:sx n="50" d="100"/>
          <a:sy n="50" d="100"/>
        </p:scale>
        <p:origin x="115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C9962A5-F913-4737-AF6A-FDF5125CC344}" type="datetimeFigureOut">
              <a:rPr lang="zh-TW" altLang="en-US" smtClean="0"/>
              <a:t>2024/1/9</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F46FED7-8675-4C4A-928C-34DBB70389ED}" type="slidenum">
              <a:rPr lang="zh-TW" altLang="en-US" smtClean="0"/>
              <a:t>‹#›</a:t>
            </a:fld>
            <a:endParaRPr lang="zh-TW" altLang="en-US"/>
          </a:p>
        </p:txBody>
      </p:sp>
    </p:spTree>
    <p:extLst>
      <p:ext uri="{BB962C8B-B14F-4D97-AF65-F5344CB8AC3E}">
        <p14:creationId xmlns:p14="http://schemas.microsoft.com/office/powerpoint/2010/main" val="1974712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F46FED7-8675-4C4A-928C-34DBB70389ED}" type="slidenum">
              <a:rPr lang="zh-TW" altLang="en-US" smtClean="0"/>
              <a:t>2</a:t>
            </a:fld>
            <a:endParaRPr lang="zh-TW" altLang="en-US"/>
          </a:p>
        </p:txBody>
      </p:sp>
    </p:spTree>
    <p:extLst>
      <p:ext uri="{BB962C8B-B14F-4D97-AF65-F5344CB8AC3E}">
        <p14:creationId xmlns:p14="http://schemas.microsoft.com/office/powerpoint/2010/main" val="201918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lvl="0" indent="0" algn="l" rtl="0">
              <a:spcBef>
                <a:spcPts val="0"/>
              </a:spcBef>
              <a:spcAft>
                <a:spcPts val="0"/>
              </a:spcAft>
              <a:buFont typeface="+mj-lt"/>
              <a:buNone/>
            </a:pP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913201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8600" lvl="0" indent="-228600" algn="l" rtl="0">
              <a:spcBef>
                <a:spcPts val="0"/>
              </a:spcBef>
              <a:spcAft>
                <a:spcPts val="0"/>
              </a:spcAft>
              <a:buFont typeface="+mj-lt"/>
              <a:buAutoNum type="arabicPeriod"/>
            </a:pPr>
            <a:r>
              <a:rPr lang="zh-TW" altLang="en-US" dirty="0"/>
              <a:t>教師於課前，將「弱勢用路人」人物卡</a:t>
            </a:r>
            <a:r>
              <a:rPr lang="en-US" altLang="zh-TW" dirty="0"/>
              <a:t>((</a:t>
            </a:r>
            <a:r>
              <a:rPr lang="zh-TW" altLang="en-US" dirty="0"/>
              <a:t>附件</a:t>
            </a:r>
            <a:r>
              <a:rPr lang="en-US" altLang="zh-TW" dirty="0"/>
              <a:t>IV-16)</a:t>
            </a:r>
            <a:r>
              <a:rPr lang="zh-TW" altLang="en-US" dirty="0"/>
              <a:t>， 分開放置於教室空間， 卡片背面朝上， 不讓學生看人物。</a:t>
            </a:r>
          </a:p>
          <a:p>
            <a:pPr marL="228600" lvl="0" indent="-228600" algn="l" rtl="0">
              <a:spcBef>
                <a:spcPts val="0"/>
              </a:spcBef>
              <a:spcAft>
                <a:spcPts val="0"/>
              </a:spcAft>
              <a:buFont typeface="+mj-lt"/>
              <a:buAutoNum type="arabicPeriod"/>
            </a:pPr>
            <a:r>
              <a:rPr lang="zh-TW" altLang="en-US" dirty="0"/>
              <a:t>走路練習時，鼓聲的速度可以忽快忽慢，幫助學生專注。</a:t>
            </a:r>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13041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lvl="0" indent="0" algn="l" rtl="0">
              <a:spcBef>
                <a:spcPts val="0"/>
              </a:spcBef>
              <a:spcAft>
                <a:spcPts val="0"/>
              </a:spcAft>
              <a:buFont typeface="+mj-lt"/>
              <a:buNone/>
            </a:pPr>
            <a:r>
              <a:rPr lang="zh-TW" altLang="en-US" dirty="0"/>
              <a:t>教師可針對表現較特別的學生請其他學生觀看。</a:t>
            </a:r>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20732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lvl="0" indent="0" algn="l" rtl="0">
              <a:spcBef>
                <a:spcPts val="0"/>
              </a:spcBef>
              <a:spcAft>
                <a:spcPts val="0"/>
              </a:spcAft>
              <a:buFont typeface="+mj-lt"/>
              <a:buNone/>
            </a:pP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11872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mj-lt"/>
              <a:buNone/>
            </a:pPr>
            <a:r>
              <a:rPr lang="zh-TW" altLang="en-US" dirty="0"/>
              <a:t>教師依據學生於活動一的表演，以「弱勢用路人之生理、心理、外在環境及交通影響」表格，補充說明不同的弱勢用路人在通行上的危險。</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EE299-A19F-4E4C-8D4F-4050861BBD13}"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107574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mj-lt"/>
              <a:buNone/>
            </a:pP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EE299-A19F-4E4C-8D4F-4050861BBD13}"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80619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mj-lt"/>
              <a:buNone/>
            </a:pP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EE299-A19F-4E4C-8D4F-4050861BBD13}"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69082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mj-lt"/>
              <a:buNone/>
            </a:pP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EE299-A19F-4E4C-8D4F-4050861BBD13}"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50532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mj-lt"/>
              <a:buNone/>
            </a:pP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EE299-A19F-4E4C-8D4F-4050861BBD13}"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223282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lvl="0" indent="0" algn="l" rtl="0">
              <a:spcBef>
                <a:spcPts val="0"/>
              </a:spcBef>
              <a:spcAft>
                <a:spcPts val="0"/>
              </a:spcAft>
              <a:buFont typeface="+mj-lt"/>
              <a:buNone/>
            </a:pP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91417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8600" indent="-228600">
              <a:buFont typeface="+mj-lt"/>
              <a:buAutoNum type="arabicPeriod"/>
            </a:pPr>
            <a:r>
              <a:rPr lang="zh-TW" altLang="en-US" dirty="0"/>
              <a:t>各組學生上臺表演後，教師針對該組的學生的表演分析弱勢用路人當下的狀態，可能對事故的影響，並探討如果我們在現場或是身為相對強勢的用路人，可以怎麼做。</a:t>
            </a:r>
            <a:endParaRPr lang="en-US" altLang="zh-TW" dirty="0"/>
          </a:p>
          <a:p>
            <a:pPr marL="228600" indent="-228600">
              <a:buFont typeface="+mj-lt"/>
              <a:buAutoNum type="arabicPeriod"/>
            </a:pPr>
            <a:r>
              <a:rPr lang="zh-TW" altLang="en-US" dirty="0"/>
              <a:t>教師可適時以「弱勢用路人教學補充內容」列表</a:t>
            </a:r>
            <a:r>
              <a:rPr lang="en-US" altLang="zh-TW" dirty="0"/>
              <a:t>(</a:t>
            </a:r>
            <a:r>
              <a:rPr lang="zh-TW" altLang="en-US" dirty="0"/>
              <a:t>附件</a:t>
            </a:r>
            <a:r>
              <a:rPr lang="en-US" altLang="zh-TW" dirty="0"/>
              <a:t>IV-18)</a:t>
            </a:r>
            <a:r>
              <a:rPr lang="zh-TW" altLang="en-US" dirty="0"/>
              <a:t>，補充該弱勢用路人其他相關問題。</a:t>
            </a:r>
          </a:p>
          <a:p>
            <a:pPr marL="0" lvl="0" indent="0" algn="l" rtl="0">
              <a:spcBef>
                <a:spcPts val="0"/>
              </a:spcBef>
              <a:spcAft>
                <a:spcPts val="0"/>
              </a:spcAft>
              <a:buFont typeface="+mj-lt"/>
              <a:buNone/>
            </a:pP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881046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CD61BC-4012-42A2-B74E-358A4698741F}"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405561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2241642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321110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4196163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1339549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2063290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1342964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1705070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3300806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305107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2564261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1690608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1409161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1782865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257628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3600994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3494393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2970163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32806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1643165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40942766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4196062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270419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F2425-ABE3-4E1F-8E10-986AE3EE0B00}" type="datetimeFigureOut">
              <a:rPr lang="zh-TW" altLang="en-US" smtClean="0"/>
              <a:t>2024/1/9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86CF2-5D12-43F7-A6FA-3ECAD6C7C1FD}" type="slidenum">
              <a:rPr lang="zh-TW" altLang="en-US" smtClean="0"/>
              <a:t>‹#›</a:t>
            </a:fld>
            <a:endParaRPr lang="zh-TW" altLang="en-US"/>
          </a:p>
        </p:txBody>
      </p:sp>
    </p:spTree>
    <p:extLst>
      <p:ext uri="{BB962C8B-B14F-4D97-AF65-F5344CB8AC3E}">
        <p14:creationId xmlns:p14="http://schemas.microsoft.com/office/powerpoint/2010/main" val="997985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6F6A3-5411-454C-BF1A-0AFC007C7C5B}" type="datetimeFigureOut">
              <a:rPr lang="zh-TW" altLang="en-US" smtClean="0"/>
              <a:t>2024/1/9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3A386F-CB37-459F-8D3F-6EA718CD9009}" type="slidenum">
              <a:rPr lang="zh-TW" altLang="en-US" smtClean="0"/>
              <a:t>‹#›</a:t>
            </a:fld>
            <a:endParaRPr lang="zh-TW" altLang="en-US"/>
          </a:p>
        </p:txBody>
      </p:sp>
    </p:spTree>
    <p:extLst>
      <p:ext uri="{BB962C8B-B14F-4D97-AF65-F5344CB8AC3E}">
        <p14:creationId xmlns:p14="http://schemas.microsoft.com/office/powerpoint/2010/main" val="13674842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tinyurl.com/mr2yr8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87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8D6600BC-3775-699C-A944-41E3E70947CC}"/>
              </a:ext>
            </a:extLst>
          </p:cNvPr>
          <p:cNvSpPr/>
          <p:nvPr/>
        </p:nvSpPr>
        <p:spPr>
          <a:xfrm>
            <a:off x="1404884" y="3158742"/>
            <a:ext cx="9272887" cy="16912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模組主要以行人的相關面向與概念作為學習目標，學習內容包含：</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625475" marR="0" lvl="0" indent="-260350" algn="l" defTabSz="914400" rtl="0" eaLnBrk="1" fontAlgn="auto" latinLnBrk="0" hangingPunct="1">
              <a:lnSpc>
                <a:spcPct val="100000"/>
              </a:lnSpc>
              <a:spcBef>
                <a:spcPts val="0"/>
              </a:spcBef>
              <a:spcAft>
                <a:spcPts val="0"/>
              </a:spcAft>
              <a:buClrTx/>
              <a:buSzTx/>
              <a:buFont typeface="Wingdings" panose="05000000000000000000" pitchFamily="2" charset="2"/>
              <a:buAutoNum type="circleNumWdWhitePlain"/>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不同弱勢用路人身心特質與交通情境可能產生的傷害類型，並針對不同需求制定問題解決策略。</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625475" marR="0" lvl="0" indent="-260350" algn="l" defTabSz="914400" rtl="0" eaLnBrk="1" fontAlgn="auto" latinLnBrk="0" hangingPunct="1">
              <a:lnSpc>
                <a:spcPct val="100000"/>
              </a:lnSpc>
              <a:spcBef>
                <a:spcPts val="0"/>
              </a:spcBef>
              <a:spcAft>
                <a:spcPts val="0"/>
              </a:spcAft>
              <a:buClrTx/>
              <a:buSzTx/>
              <a:buFont typeface="Wingdings" panose="05000000000000000000" pitchFamily="2" charset="2"/>
              <a:buAutoNum type="circleNumWdWhitePlain"/>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弱勢用路人的生理、心理及外在環境對其可能帶來的風險，以及個人協助方法的探究。</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625475" marR="0" lvl="0" indent="-260350" algn="l" defTabSz="914400" rtl="0" eaLnBrk="1" fontAlgn="auto" latinLnBrk="0" hangingPunct="1">
              <a:lnSpc>
                <a:spcPct val="100000"/>
              </a:lnSpc>
              <a:spcBef>
                <a:spcPts val="0"/>
              </a:spcBef>
              <a:spcAft>
                <a:spcPts val="0"/>
              </a:spcAft>
              <a:buClrTx/>
              <a:buSzTx/>
              <a:buFont typeface="Wingdings" panose="05000000000000000000" pitchFamily="2" charset="2"/>
              <a:buAutoNum type="circleNumWdWhitePlain"/>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車輛特性對交通安全的影響，及不同用路人的因應做法。</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a:p>
            <a:pPr marL="625475" marR="0" lvl="0" indent="-260350" algn="l" defTabSz="914400" rtl="0" eaLnBrk="1" fontAlgn="auto" latinLnBrk="0" hangingPunct="1">
              <a:lnSpc>
                <a:spcPct val="100000"/>
              </a:lnSpc>
              <a:spcBef>
                <a:spcPts val="0"/>
              </a:spcBef>
              <a:spcAft>
                <a:spcPts val="0"/>
              </a:spcAft>
              <a:buClrTx/>
              <a:buSzTx/>
              <a:buFont typeface="Wingdings" panose="05000000000000000000" pitchFamily="2" charset="2"/>
              <a:buAutoNum type="circleNumWdWhitePlain"/>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行人通行路權概念與法規的理解，並將其合理運用於個人與學校生活。</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a:p>
            <a:pPr marL="625475" marR="0" lvl="0" indent="-260350" algn="l" defTabSz="914400" rtl="0" eaLnBrk="1" fontAlgn="auto" latinLnBrk="0" hangingPunct="1">
              <a:lnSpc>
                <a:spcPct val="100000"/>
              </a:lnSpc>
              <a:spcBef>
                <a:spcPts val="0"/>
              </a:spcBef>
              <a:spcAft>
                <a:spcPts val="0"/>
              </a:spcAft>
              <a:buClrTx/>
              <a:buSzTx/>
              <a:buFont typeface="Wingdings" panose="05000000000000000000" pitchFamily="2" charset="2"/>
              <a:buAutoNum type="circleNumWdWhitePlain"/>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遭遇交通事故的通報程序與情境演練。</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p:txBody>
      </p:sp>
      <p:sp>
        <p:nvSpPr>
          <p:cNvPr id="27" name="矩形 26">
            <a:extLst>
              <a:ext uri="{FF2B5EF4-FFF2-40B4-BE49-F238E27FC236}">
                <a16:creationId xmlns:a16="http://schemas.microsoft.com/office/drawing/2014/main" id="{6CBAE0FC-60CC-D47C-B2A1-3D45CFE01161}"/>
              </a:ext>
            </a:extLst>
          </p:cNvPr>
          <p:cNvSpPr/>
          <p:nvPr/>
        </p:nvSpPr>
        <p:spPr>
          <a:xfrm>
            <a:off x="1404884" y="5245864"/>
            <a:ext cx="6869497" cy="499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354" rtl="0" eaLnBrk="1" fontAlgn="auto" latinLnBrk="0" hangingPunct="1">
              <a:lnSpc>
                <a:spcPct val="100000"/>
              </a:lnSpc>
              <a:spcBef>
                <a:spcPts val="0"/>
              </a:spcBef>
              <a:spcAft>
                <a:spcPts val="0"/>
              </a:spcAft>
              <a:buClrTx/>
              <a:buSzTx/>
              <a:buFont typeface="+mj-lt"/>
              <a:buAutoNum type="arabicPeriod" startAt="5"/>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本簡報使用「微軟正黑體」，若教師無字體，請安裝後再開啟簡報。</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p:txBody>
      </p:sp>
      <p:sp>
        <p:nvSpPr>
          <p:cNvPr id="2" name="矩形 1">
            <a:extLst>
              <a:ext uri="{FF2B5EF4-FFF2-40B4-BE49-F238E27FC236}">
                <a16:creationId xmlns:a16="http://schemas.microsoft.com/office/drawing/2014/main" id="{41C95D9E-25B5-AF10-F16C-B806765E8C35}"/>
              </a:ext>
            </a:extLst>
          </p:cNvPr>
          <p:cNvSpPr/>
          <p:nvPr/>
        </p:nvSpPr>
        <p:spPr>
          <a:xfrm>
            <a:off x="1407074" y="2475259"/>
            <a:ext cx="9079589" cy="6523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本模組「行人好運道」為國中行人主題課程，共規畫</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6</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節課，包含：用愛導航</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(1</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、停格一瞬間</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(1</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、行人最有「感」</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(1</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、路人我最「行」 </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(1</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，以及交通事故通報與處理方式</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(2</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節</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p>
        </p:txBody>
      </p:sp>
      <p:sp>
        <p:nvSpPr>
          <p:cNvPr id="3" name="矩形 2">
            <a:extLst>
              <a:ext uri="{FF2B5EF4-FFF2-40B4-BE49-F238E27FC236}">
                <a16:creationId xmlns:a16="http://schemas.microsoft.com/office/drawing/2014/main" id="{3A9940DD-D486-7C3A-FFFC-1A7D85D5F282}"/>
              </a:ext>
            </a:extLst>
          </p:cNvPr>
          <p:cNvSpPr/>
          <p:nvPr/>
        </p:nvSpPr>
        <p:spPr>
          <a:xfrm>
            <a:off x="1404884" y="4875271"/>
            <a:ext cx="8194933" cy="370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本簡報為</a:t>
            </a:r>
            <a:r>
              <a:rPr kumimoji="0" lang="zh-TW" altLang="en-US" sz="1600" b="1" i="0" u="none" strike="noStrike" kern="1200" cap="none" spc="0" normalizeH="0" baseline="0" noProof="0" dirty="0">
                <a:ln>
                  <a:noFill/>
                </a:ln>
                <a:solidFill>
                  <a:srgbClr val="7030A0"/>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「第二節：</a:t>
            </a:r>
            <a:r>
              <a:rPr lang="zh-TW" altLang="en-US" sz="1600" b="1" dirty="0">
                <a:solidFill>
                  <a:srgbClr val="7030A0"/>
                </a:solidFill>
                <a:latin typeface="微軟正黑體" panose="020B0604030504040204" pitchFamily="34" charset="-120"/>
                <a:ea typeface="微軟正黑體" panose="020B0604030504040204" pitchFamily="34" charset="-120"/>
                <a:cs typeface="Gen Jyuu GothicL Normal" panose="020B0202020203020207" pitchFamily="34" charset="-120"/>
              </a:rPr>
              <a:t>停格一瞬間</a:t>
            </a:r>
            <a:r>
              <a:rPr kumimoji="0" lang="zh-TW" altLang="en-US" sz="1600" b="1" i="0" u="none" strike="noStrike" kern="1200" cap="none" spc="0" normalizeH="0" baseline="0" noProof="0" dirty="0">
                <a:ln>
                  <a:noFill/>
                </a:ln>
                <a:solidFill>
                  <a:srgbClr val="7030A0"/>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使用簡報前，請查看簡報備忘稿的提醒內容。</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p:txBody>
      </p:sp>
      <p:grpSp>
        <p:nvGrpSpPr>
          <p:cNvPr id="4" name="群組 3">
            <a:extLst>
              <a:ext uri="{FF2B5EF4-FFF2-40B4-BE49-F238E27FC236}">
                <a16:creationId xmlns:a16="http://schemas.microsoft.com/office/drawing/2014/main" id="{69F8A09D-A25C-EA5B-5162-5D7AE0BE8BBB}"/>
              </a:ext>
            </a:extLst>
          </p:cNvPr>
          <p:cNvGrpSpPr/>
          <p:nvPr/>
        </p:nvGrpSpPr>
        <p:grpSpPr>
          <a:xfrm>
            <a:off x="4055950" y="448849"/>
            <a:ext cx="4075532" cy="1022895"/>
            <a:chOff x="4055950" y="448849"/>
            <a:chExt cx="4075532" cy="1022895"/>
          </a:xfrm>
        </p:grpSpPr>
        <p:grpSp>
          <p:nvGrpSpPr>
            <p:cNvPr id="5" name="群組 4">
              <a:extLst>
                <a:ext uri="{FF2B5EF4-FFF2-40B4-BE49-F238E27FC236}">
                  <a16:creationId xmlns:a16="http://schemas.microsoft.com/office/drawing/2014/main" id="{15B86951-B70B-CB80-B9BF-F8C183BA547F}"/>
                </a:ext>
              </a:extLst>
            </p:cNvPr>
            <p:cNvGrpSpPr/>
            <p:nvPr/>
          </p:nvGrpSpPr>
          <p:grpSpPr>
            <a:xfrm>
              <a:off x="4055950" y="448849"/>
              <a:ext cx="4075532" cy="1022895"/>
              <a:chOff x="4005846" y="248433"/>
              <a:chExt cx="4075532" cy="1022895"/>
            </a:xfrm>
          </p:grpSpPr>
          <p:grpSp>
            <p:nvGrpSpPr>
              <p:cNvPr id="8" name="Group 10">
                <a:extLst>
                  <a:ext uri="{FF2B5EF4-FFF2-40B4-BE49-F238E27FC236}">
                    <a16:creationId xmlns:a16="http://schemas.microsoft.com/office/drawing/2014/main" id="{8A394CD8-1BF8-8164-0832-99A5D395410F}"/>
                  </a:ext>
                </a:extLst>
              </p:cNvPr>
              <p:cNvGrpSpPr/>
              <p:nvPr/>
            </p:nvGrpSpPr>
            <p:grpSpPr>
              <a:xfrm>
                <a:off x="4110621" y="461703"/>
                <a:ext cx="3970757" cy="809625"/>
                <a:chOff x="0" y="0"/>
                <a:chExt cx="1045796" cy="213235"/>
              </a:xfrm>
            </p:grpSpPr>
            <p:sp>
              <p:nvSpPr>
                <p:cNvPr id="12" name="Freeform 11">
                  <a:extLst>
                    <a:ext uri="{FF2B5EF4-FFF2-40B4-BE49-F238E27FC236}">
                      <a16:creationId xmlns:a16="http://schemas.microsoft.com/office/drawing/2014/main" id="{73869FAA-FBAE-C445-A58F-3F2FC608A317}"/>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sp>
            <p:sp>
              <p:nvSpPr>
                <p:cNvPr id="13" name="TextBox 12">
                  <a:extLst>
                    <a:ext uri="{FF2B5EF4-FFF2-40B4-BE49-F238E27FC236}">
                      <a16:creationId xmlns:a16="http://schemas.microsoft.com/office/drawing/2014/main" id="{CA629251-7D79-631A-A227-27A9F9576EAA}"/>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13">
                <a:extLst>
                  <a:ext uri="{FF2B5EF4-FFF2-40B4-BE49-F238E27FC236}">
                    <a16:creationId xmlns:a16="http://schemas.microsoft.com/office/drawing/2014/main" id="{E5951A63-958A-AFE8-3050-5F54258828D5}"/>
                  </a:ext>
                </a:extLst>
              </p:cNvPr>
              <p:cNvGrpSpPr/>
              <p:nvPr/>
            </p:nvGrpSpPr>
            <p:grpSpPr>
              <a:xfrm>
                <a:off x="4005846" y="248433"/>
                <a:ext cx="3970757" cy="918120"/>
                <a:chOff x="0" y="-28575"/>
                <a:chExt cx="1045796" cy="241810"/>
              </a:xfrm>
            </p:grpSpPr>
            <p:sp>
              <p:nvSpPr>
                <p:cNvPr id="10" name="Freeform 14">
                  <a:extLst>
                    <a:ext uri="{FF2B5EF4-FFF2-40B4-BE49-F238E27FC236}">
                      <a16:creationId xmlns:a16="http://schemas.microsoft.com/office/drawing/2014/main" id="{56DDE11A-2859-E0D5-73D6-10AC95BE2EBF}"/>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11" name="TextBox 15">
                  <a:extLst>
                    <a:ext uri="{FF2B5EF4-FFF2-40B4-BE49-F238E27FC236}">
                      <a16:creationId xmlns:a16="http://schemas.microsoft.com/office/drawing/2014/main" id="{F68FC2A3-3F2E-E907-E319-47A5A10421EE}"/>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7" name="文字方塊 6">
              <a:extLst>
                <a:ext uri="{FF2B5EF4-FFF2-40B4-BE49-F238E27FC236}">
                  <a16:creationId xmlns:a16="http://schemas.microsoft.com/office/drawing/2014/main" id="{41799FB3-9323-E34D-792E-624AF6223E32}"/>
                </a:ext>
              </a:extLst>
            </p:cNvPr>
            <p:cNvSpPr txBox="1"/>
            <p:nvPr/>
          </p:nvSpPr>
          <p:spPr>
            <a:xfrm>
              <a:off x="5080336" y="662447"/>
              <a:ext cx="203132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教學提醒</a:t>
              </a:r>
            </a:p>
          </p:txBody>
        </p:sp>
      </p:grpSp>
      <p:sp>
        <p:nvSpPr>
          <p:cNvPr id="14" name="文字方塊 13">
            <a:extLst>
              <a:ext uri="{FF2B5EF4-FFF2-40B4-BE49-F238E27FC236}">
                <a16:creationId xmlns:a16="http://schemas.microsoft.com/office/drawing/2014/main" id="{3A5C60C9-B6C0-5597-2720-D0453E489BB3}"/>
              </a:ext>
            </a:extLst>
          </p:cNvPr>
          <p:cNvSpPr txBox="1"/>
          <p:nvPr/>
        </p:nvSpPr>
        <p:spPr>
          <a:xfrm>
            <a:off x="1407074" y="1599365"/>
            <a:ext cx="9079589" cy="844718"/>
          </a:xfrm>
          <a:prstGeom prst="rect">
            <a:avLst/>
          </a:prstGeom>
          <a:noFill/>
        </p:spPr>
        <p:txBody>
          <a:bodyPr wrap="square">
            <a:spAutoFit/>
          </a:bodyPr>
          <a:lstStyle/>
          <a:p>
            <a:pPr marL="342891" marR="0" lvl="0" indent="-342891" algn="l" defTabSz="914377" rtl="0" eaLnBrk="1" fontAlgn="auto" latinLnBrk="0" hangingPunct="1">
              <a:lnSpc>
                <a:spcPts val="2000"/>
              </a:lnSpc>
              <a:spcBef>
                <a:spcPts val="0"/>
              </a:spcBef>
              <a:spcAft>
                <a:spcPts val="0"/>
              </a:spcAft>
              <a:buClrTx/>
              <a:buSzTx/>
              <a:buFont typeface="+mj-lt"/>
              <a:buAutoNum type="arabicPeriod"/>
              <a:tabLst/>
              <a:defRPr/>
            </a:pP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本教學簡報依據交通部、教育部</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112</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年出版之「交通安全教案手冊</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修訂版</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」所編製。教師使用本簡報前請先至</a:t>
            </a:r>
            <a:r>
              <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hlinkClick r:id="rId4"/>
              </a:rPr>
              <a:t>https://tinyurl.com/mr2yr8nt</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下載教案手冊電子檔，了解學習活動流程，另可從連結中下載學習單電子檔，供教學運用。</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p:txBody>
      </p:sp>
      <p:sp>
        <p:nvSpPr>
          <p:cNvPr id="6" name="矩形 5">
            <a:extLst>
              <a:ext uri="{FF2B5EF4-FFF2-40B4-BE49-F238E27FC236}">
                <a16:creationId xmlns:a16="http://schemas.microsoft.com/office/drawing/2014/main" id="{E3854630-CD73-21DA-C596-7BE3C80D9BB5}"/>
              </a:ext>
            </a:extLst>
          </p:cNvPr>
          <p:cNvSpPr/>
          <p:nvPr/>
        </p:nvSpPr>
        <p:spPr>
          <a:xfrm>
            <a:off x="1407075" y="5724105"/>
            <a:ext cx="6869498" cy="361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354" rtl="0" eaLnBrk="1" fontAlgn="auto" latinLnBrk="0" hangingPunct="1">
              <a:lnSpc>
                <a:spcPts val="2000"/>
              </a:lnSpc>
              <a:spcBef>
                <a:spcPts val="0"/>
              </a:spcBef>
              <a:spcAft>
                <a:spcPts val="0"/>
              </a:spcAft>
              <a:buClrTx/>
              <a:buSzTx/>
              <a:buFont typeface="+mj-lt"/>
              <a:buAutoNum type="arabicPeriod" startAt="6"/>
              <a:tabLst/>
              <a:defRPr/>
            </a:pPr>
            <a:r>
              <a:rPr lang="zh-TW" altLang="en-US" sz="1600" dirty="0">
                <a:solidFill>
                  <a:prstClr val="black"/>
                </a:solidFill>
                <a:latin typeface="微軟正黑體" panose="020B0604030504040204" pitchFamily="34" charset="-120"/>
                <a:ea typeface="微軟正黑體" panose="020B0604030504040204" pitchFamily="34" charset="-120"/>
                <a:cs typeface="Gen Jyuu GothicL Normal" panose="020B0202020203020207" pitchFamily="34" charset="-120"/>
              </a:rPr>
              <a:t>建議於大空間實施</a:t>
            </a:r>
            <a:r>
              <a:rPr kumimoji="0" lang="zh-TW" altLang="en-US"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rPr>
              <a:t>本課程，例如：表藝教室</a:t>
            </a:r>
            <a:r>
              <a:rPr lang="zh-TW" altLang="en-US" sz="1600" dirty="0">
                <a:solidFill>
                  <a:prstClr val="black"/>
                </a:solidFill>
                <a:latin typeface="微軟正黑體" panose="020B0604030504040204" pitchFamily="34" charset="-120"/>
                <a:ea typeface="微軟正黑體" panose="020B0604030504040204" pitchFamily="34" charset="-120"/>
                <a:cs typeface="Gen Jyuu GothicL Normal" panose="020B0202020203020207" pitchFamily="34" charset="-120"/>
              </a:rPr>
              <a:t>。</a:t>
            </a:r>
            <a:endParaRPr kumimoji="0" lang="en-US" altLang="zh-TW" sz="1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Gen Jyuu GothicL Normal" panose="020B0202020203020207" pitchFamily="34" charset="-120"/>
            </a:endParaRPr>
          </a:p>
        </p:txBody>
      </p:sp>
    </p:spTree>
    <p:extLst>
      <p:ext uri="{BB962C8B-B14F-4D97-AF65-F5344CB8AC3E}">
        <p14:creationId xmlns:p14="http://schemas.microsoft.com/office/powerpoint/2010/main" val="2090256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3FB"/>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98084B2-E79E-2D18-D0DD-B398329C639A}"/>
              </a:ext>
            </a:extLst>
          </p:cNvPr>
          <p:cNvSpPr/>
          <p:nvPr/>
        </p:nvSpPr>
        <p:spPr>
          <a:xfrm>
            <a:off x="1400432" y="1583887"/>
            <a:ext cx="9391135" cy="1323439"/>
          </a:xfrm>
          <a:prstGeom prst="rect">
            <a:avLst/>
          </a:prstGeom>
          <a:ln w="12700">
            <a:noFill/>
            <a:prstDash val="lgDash"/>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這節課我們要透過演出的方式，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體驗弱勢者在交通環境中會遇到的挑戰！</a:t>
            </a:r>
          </a:p>
        </p:txBody>
      </p:sp>
      <p:grpSp>
        <p:nvGrpSpPr>
          <p:cNvPr id="22" name="群組 21">
            <a:extLst>
              <a:ext uri="{FF2B5EF4-FFF2-40B4-BE49-F238E27FC236}">
                <a16:creationId xmlns:a16="http://schemas.microsoft.com/office/drawing/2014/main" id="{60384523-B62D-9CF5-3302-1BD95CEE0A8E}"/>
              </a:ext>
            </a:extLst>
          </p:cNvPr>
          <p:cNvGrpSpPr/>
          <p:nvPr/>
        </p:nvGrpSpPr>
        <p:grpSpPr>
          <a:xfrm>
            <a:off x="88900" y="2540000"/>
            <a:ext cx="12014200" cy="2832100"/>
            <a:chOff x="88900" y="2540000"/>
            <a:chExt cx="12014200" cy="2832100"/>
          </a:xfrm>
        </p:grpSpPr>
        <p:sp>
          <p:nvSpPr>
            <p:cNvPr id="11" name="手繪多邊形: 圖案 10">
              <a:extLst>
                <a:ext uri="{FF2B5EF4-FFF2-40B4-BE49-F238E27FC236}">
                  <a16:creationId xmlns:a16="http://schemas.microsoft.com/office/drawing/2014/main" id="{6B69BCBE-9146-83A6-EAF0-476ABD53F921}"/>
                </a:ext>
              </a:extLst>
            </p:cNvPr>
            <p:cNvSpPr/>
            <p:nvPr/>
          </p:nvSpPr>
          <p:spPr>
            <a:xfrm>
              <a:off x="88900" y="2540000"/>
              <a:ext cx="4914900" cy="2832100"/>
            </a:xfrm>
            <a:custGeom>
              <a:avLst/>
              <a:gdLst>
                <a:gd name="connsiteX0" fmla="*/ 0 w 4914900"/>
                <a:gd name="connsiteY0" fmla="*/ 0 h 2832100"/>
                <a:gd name="connsiteX1" fmla="*/ 25400 w 4914900"/>
                <a:gd name="connsiteY1" fmla="*/ 101600 h 2832100"/>
                <a:gd name="connsiteX2" fmla="*/ 38100 w 4914900"/>
                <a:gd name="connsiteY2" fmla="*/ 139700 h 2832100"/>
                <a:gd name="connsiteX3" fmla="*/ 76200 w 4914900"/>
                <a:gd name="connsiteY3" fmla="*/ 177800 h 2832100"/>
                <a:gd name="connsiteX4" fmla="*/ 114300 w 4914900"/>
                <a:gd name="connsiteY4" fmla="*/ 241300 h 2832100"/>
                <a:gd name="connsiteX5" fmla="*/ 152400 w 4914900"/>
                <a:gd name="connsiteY5" fmla="*/ 266700 h 2832100"/>
                <a:gd name="connsiteX6" fmla="*/ 241300 w 4914900"/>
                <a:gd name="connsiteY6" fmla="*/ 330200 h 2832100"/>
                <a:gd name="connsiteX7" fmla="*/ 279400 w 4914900"/>
                <a:gd name="connsiteY7" fmla="*/ 342900 h 2832100"/>
                <a:gd name="connsiteX8" fmla="*/ 304800 w 4914900"/>
                <a:gd name="connsiteY8" fmla="*/ 381000 h 2832100"/>
                <a:gd name="connsiteX9" fmla="*/ 279400 w 4914900"/>
                <a:gd name="connsiteY9" fmla="*/ 419100 h 2832100"/>
                <a:gd name="connsiteX10" fmla="*/ 266700 w 4914900"/>
                <a:gd name="connsiteY10" fmla="*/ 457200 h 2832100"/>
                <a:gd name="connsiteX11" fmla="*/ 241300 w 4914900"/>
                <a:gd name="connsiteY11" fmla="*/ 584200 h 2832100"/>
                <a:gd name="connsiteX12" fmla="*/ 241300 w 4914900"/>
                <a:gd name="connsiteY12" fmla="*/ 965200 h 2832100"/>
                <a:gd name="connsiteX13" fmla="*/ 266700 w 4914900"/>
                <a:gd name="connsiteY13" fmla="*/ 1028700 h 2832100"/>
                <a:gd name="connsiteX14" fmla="*/ 330200 w 4914900"/>
                <a:gd name="connsiteY14" fmla="*/ 1155700 h 2832100"/>
                <a:gd name="connsiteX15" fmla="*/ 419100 w 4914900"/>
                <a:gd name="connsiteY15" fmla="*/ 1219200 h 2832100"/>
                <a:gd name="connsiteX16" fmla="*/ 457200 w 4914900"/>
                <a:gd name="connsiteY16" fmla="*/ 1270000 h 2832100"/>
                <a:gd name="connsiteX17" fmla="*/ 469900 w 4914900"/>
                <a:gd name="connsiteY17" fmla="*/ 1371600 h 2832100"/>
                <a:gd name="connsiteX18" fmla="*/ 635000 w 4914900"/>
                <a:gd name="connsiteY18" fmla="*/ 1676400 h 2832100"/>
                <a:gd name="connsiteX19" fmla="*/ 698500 w 4914900"/>
                <a:gd name="connsiteY19" fmla="*/ 1752600 h 2832100"/>
                <a:gd name="connsiteX20" fmla="*/ 901700 w 4914900"/>
                <a:gd name="connsiteY20" fmla="*/ 1917700 h 2832100"/>
                <a:gd name="connsiteX21" fmla="*/ 1003300 w 4914900"/>
                <a:gd name="connsiteY21" fmla="*/ 1968500 h 2832100"/>
                <a:gd name="connsiteX22" fmla="*/ 1092200 w 4914900"/>
                <a:gd name="connsiteY22" fmla="*/ 2019300 h 2832100"/>
                <a:gd name="connsiteX23" fmla="*/ 1409700 w 4914900"/>
                <a:gd name="connsiteY23" fmla="*/ 2082800 h 2832100"/>
                <a:gd name="connsiteX24" fmla="*/ 1714500 w 4914900"/>
                <a:gd name="connsiteY24" fmla="*/ 2070100 h 2832100"/>
                <a:gd name="connsiteX25" fmla="*/ 1752600 w 4914900"/>
                <a:gd name="connsiteY25" fmla="*/ 2057400 h 2832100"/>
                <a:gd name="connsiteX26" fmla="*/ 1790700 w 4914900"/>
                <a:gd name="connsiteY26" fmla="*/ 2120900 h 2832100"/>
                <a:gd name="connsiteX27" fmla="*/ 1866900 w 4914900"/>
                <a:gd name="connsiteY27" fmla="*/ 2222500 h 2832100"/>
                <a:gd name="connsiteX28" fmla="*/ 2273300 w 4914900"/>
                <a:gd name="connsiteY28" fmla="*/ 2552700 h 2832100"/>
                <a:gd name="connsiteX29" fmla="*/ 2438400 w 4914900"/>
                <a:gd name="connsiteY29" fmla="*/ 2641600 h 2832100"/>
                <a:gd name="connsiteX30" fmla="*/ 2590800 w 4914900"/>
                <a:gd name="connsiteY30" fmla="*/ 2679700 h 2832100"/>
                <a:gd name="connsiteX31" fmla="*/ 3162300 w 4914900"/>
                <a:gd name="connsiteY31" fmla="*/ 2730500 h 2832100"/>
                <a:gd name="connsiteX32" fmla="*/ 3873500 w 4914900"/>
                <a:gd name="connsiteY32" fmla="*/ 2603500 h 2832100"/>
                <a:gd name="connsiteX33" fmla="*/ 3937000 w 4914900"/>
                <a:gd name="connsiteY33" fmla="*/ 2565400 h 2832100"/>
                <a:gd name="connsiteX34" fmla="*/ 4025900 w 4914900"/>
                <a:gd name="connsiteY34" fmla="*/ 2476500 h 2832100"/>
                <a:gd name="connsiteX35" fmla="*/ 4064000 w 4914900"/>
                <a:gd name="connsiteY35" fmla="*/ 2540000 h 2832100"/>
                <a:gd name="connsiteX36" fmla="*/ 4114800 w 4914900"/>
                <a:gd name="connsiteY36" fmla="*/ 2590800 h 2832100"/>
                <a:gd name="connsiteX37" fmla="*/ 4165600 w 4914900"/>
                <a:gd name="connsiteY37" fmla="*/ 2654300 h 2832100"/>
                <a:gd name="connsiteX38" fmla="*/ 4203700 w 4914900"/>
                <a:gd name="connsiteY38" fmla="*/ 2679700 h 2832100"/>
                <a:gd name="connsiteX39" fmla="*/ 4292600 w 4914900"/>
                <a:gd name="connsiteY39" fmla="*/ 2730500 h 2832100"/>
                <a:gd name="connsiteX40" fmla="*/ 4368800 w 4914900"/>
                <a:gd name="connsiteY40" fmla="*/ 2768600 h 2832100"/>
                <a:gd name="connsiteX41" fmla="*/ 4610100 w 4914900"/>
                <a:gd name="connsiteY41" fmla="*/ 2832100 h 2832100"/>
                <a:gd name="connsiteX42" fmla="*/ 4826000 w 4914900"/>
                <a:gd name="connsiteY42" fmla="*/ 2806700 h 2832100"/>
                <a:gd name="connsiteX43" fmla="*/ 4914900 w 4914900"/>
                <a:gd name="connsiteY43" fmla="*/ 2768600 h 283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914900" h="2832100">
                  <a:moveTo>
                    <a:pt x="0" y="0"/>
                  </a:moveTo>
                  <a:cubicBezTo>
                    <a:pt x="8467" y="33867"/>
                    <a:pt x="16215" y="67921"/>
                    <a:pt x="25400" y="101600"/>
                  </a:cubicBezTo>
                  <a:cubicBezTo>
                    <a:pt x="28922" y="114515"/>
                    <a:pt x="30674" y="128561"/>
                    <a:pt x="38100" y="139700"/>
                  </a:cubicBezTo>
                  <a:cubicBezTo>
                    <a:pt x="48063" y="154644"/>
                    <a:pt x="65424" y="163432"/>
                    <a:pt x="76200" y="177800"/>
                  </a:cubicBezTo>
                  <a:cubicBezTo>
                    <a:pt x="91011" y="197547"/>
                    <a:pt x="98236" y="222558"/>
                    <a:pt x="114300" y="241300"/>
                  </a:cubicBezTo>
                  <a:cubicBezTo>
                    <a:pt x="124233" y="252889"/>
                    <a:pt x="139980" y="257828"/>
                    <a:pt x="152400" y="266700"/>
                  </a:cubicBezTo>
                  <a:cubicBezTo>
                    <a:pt x="165823" y="276288"/>
                    <a:pt x="221347" y="320223"/>
                    <a:pt x="241300" y="330200"/>
                  </a:cubicBezTo>
                  <a:cubicBezTo>
                    <a:pt x="253274" y="336187"/>
                    <a:pt x="266700" y="338667"/>
                    <a:pt x="279400" y="342900"/>
                  </a:cubicBezTo>
                  <a:cubicBezTo>
                    <a:pt x="287867" y="355600"/>
                    <a:pt x="304800" y="365736"/>
                    <a:pt x="304800" y="381000"/>
                  </a:cubicBezTo>
                  <a:cubicBezTo>
                    <a:pt x="304800" y="396264"/>
                    <a:pt x="286226" y="405448"/>
                    <a:pt x="279400" y="419100"/>
                  </a:cubicBezTo>
                  <a:cubicBezTo>
                    <a:pt x="273413" y="431074"/>
                    <a:pt x="269710" y="444156"/>
                    <a:pt x="266700" y="457200"/>
                  </a:cubicBezTo>
                  <a:cubicBezTo>
                    <a:pt x="256992" y="499266"/>
                    <a:pt x="249767" y="541867"/>
                    <a:pt x="241300" y="584200"/>
                  </a:cubicBezTo>
                  <a:cubicBezTo>
                    <a:pt x="231769" y="736696"/>
                    <a:pt x="217745" y="816020"/>
                    <a:pt x="241300" y="965200"/>
                  </a:cubicBezTo>
                  <a:cubicBezTo>
                    <a:pt x="244856" y="987718"/>
                    <a:pt x="257059" y="1008042"/>
                    <a:pt x="266700" y="1028700"/>
                  </a:cubicBezTo>
                  <a:cubicBezTo>
                    <a:pt x="286715" y="1071590"/>
                    <a:pt x="290819" y="1129446"/>
                    <a:pt x="330200" y="1155700"/>
                  </a:cubicBezTo>
                  <a:cubicBezTo>
                    <a:pt x="351833" y="1170122"/>
                    <a:pt x="403347" y="1203447"/>
                    <a:pt x="419100" y="1219200"/>
                  </a:cubicBezTo>
                  <a:cubicBezTo>
                    <a:pt x="434067" y="1234167"/>
                    <a:pt x="444500" y="1253067"/>
                    <a:pt x="457200" y="1270000"/>
                  </a:cubicBezTo>
                  <a:cubicBezTo>
                    <a:pt x="461433" y="1303867"/>
                    <a:pt x="460093" y="1338909"/>
                    <a:pt x="469900" y="1371600"/>
                  </a:cubicBezTo>
                  <a:cubicBezTo>
                    <a:pt x="502079" y="1478865"/>
                    <a:pt x="563671" y="1590806"/>
                    <a:pt x="635000" y="1676400"/>
                  </a:cubicBezTo>
                  <a:cubicBezTo>
                    <a:pt x="656167" y="1701800"/>
                    <a:pt x="673982" y="1730417"/>
                    <a:pt x="698500" y="1752600"/>
                  </a:cubicBezTo>
                  <a:cubicBezTo>
                    <a:pt x="763216" y="1811152"/>
                    <a:pt x="823641" y="1878671"/>
                    <a:pt x="901700" y="1917700"/>
                  </a:cubicBezTo>
                  <a:cubicBezTo>
                    <a:pt x="935567" y="1934633"/>
                    <a:pt x="969891" y="1950682"/>
                    <a:pt x="1003300" y="1968500"/>
                  </a:cubicBezTo>
                  <a:cubicBezTo>
                    <a:pt x="1033415" y="1984561"/>
                    <a:pt x="1059986" y="2008025"/>
                    <a:pt x="1092200" y="2019300"/>
                  </a:cubicBezTo>
                  <a:cubicBezTo>
                    <a:pt x="1167473" y="2045646"/>
                    <a:pt x="1329255" y="2069392"/>
                    <a:pt x="1409700" y="2082800"/>
                  </a:cubicBezTo>
                  <a:cubicBezTo>
                    <a:pt x="1511300" y="2078567"/>
                    <a:pt x="1613090" y="2077612"/>
                    <a:pt x="1714500" y="2070100"/>
                  </a:cubicBezTo>
                  <a:cubicBezTo>
                    <a:pt x="1727850" y="2069111"/>
                    <a:pt x="1741461" y="2049974"/>
                    <a:pt x="1752600" y="2057400"/>
                  </a:cubicBezTo>
                  <a:cubicBezTo>
                    <a:pt x="1773139" y="2071092"/>
                    <a:pt x="1777617" y="2099968"/>
                    <a:pt x="1790700" y="2120900"/>
                  </a:cubicBezTo>
                  <a:cubicBezTo>
                    <a:pt x="1812164" y="2155243"/>
                    <a:pt x="1840257" y="2193808"/>
                    <a:pt x="1866900" y="2222500"/>
                  </a:cubicBezTo>
                  <a:cubicBezTo>
                    <a:pt x="1982625" y="2347127"/>
                    <a:pt x="2127050" y="2473950"/>
                    <a:pt x="2273300" y="2552700"/>
                  </a:cubicBezTo>
                  <a:cubicBezTo>
                    <a:pt x="2328333" y="2582333"/>
                    <a:pt x="2380366" y="2618386"/>
                    <a:pt x="2438400" y="2641600"/>
                  </a:cubicBezTo>
                  <a:cubicBezTo>
                    <a:pt x="2487018" y="2661047"/>
                    <a:pt x="2539233" y="2670600"/>
                    <a:pt x="2590800" y="2679700"/>
                  </a:cubicBezTo>
                  <a:cubicBezTo>
                    <a:pt x="2853384" y="2726038"/>
                    <a:pt x="2893852" y="2718828"/>
                    <a:pt x="3162300" y="2730500"/>
                  </a:cubicBezTo>
                  <a:cubicBezTo>
                    <a:pt x="3695376" y="2672557"/>
                    <a:pt x="3595022" y="2752022"/>
                    <a:pt x="3873500" y="2603500"/>
                  </a:cubicBezTo>
                  <a:cubicBezTo>
                    <a:pt x="3895280" y="2591884"/>
                    <a:pt x="3915833" y="2578100"/>
                    <a:pt x="3937000" y="2565400"/>
                  </a:cubicBezTo>
                  <a:cubicBezTo>
                    <a:pt x="3942729" y="2555852"/>
                    <a:pt x="3985320" y="2459109"/>
                    <a:pt x="4025900" y="2476500"/>
                  </a:cubicBezTo>
                  <a:cubicBezTo>
                    <a:pt x="4048589" y="2486224"/>
                    <a:pt x="4048845" y="2520515"/>
                    <a:pt x="4064000" y="2540000"/>
                  </a:cubicBezTo>
                  <a:cubicBezTo>
                    <a:pt x="4078702" y="2558903"/>
                    <a:pt x="4098890" y="2572902"/>
                    <a:pt x="4114800" y="2590800"/>
                  </a:cubicBezTo>
                  <a:cubicBezTo>
                    <a:pt x="4132809" y="2611060"/>
                    <a:pt x="4146433" y="2635133"/>
                    <a:pt x="4165600" y="2654300"/>
                  </a:cubicBezTo>
                  <a:cubicBezTo>
                    <a:pt x="4176393" y="2665093"/>
                    <a:pt x="4190612" y="2671847"/>
                    <a:pt x="4203700" y="2679700"/>
                  </a:cubicBezTo>
                  <a:cubicBezTo>
                    <a:pt x="4232966" y="2697260"/>
                    <a:pt x="4262549" y="2714319"/>
                    <a:pt x="4292600" y="2730500"/>
                  </a:cubicBezTo>
                  <a:cubicBezTo>
                    <a:pt x="4317604" y="2743964"/>
                    <a:pt x="4341753" y="2759945"/>
                    <a:pt x="4368800" y="2768600"/>
                  </a:cubicBezTo>
                  <a:cubicBezTo>
                    <a:pt x="4448015" y="2793949"/>
                    <a:pt x="4610100" y="2832100"/>
                    <a:pt x="4610100" y="2832100"/>
                  </a:cubicBezTo>
                  <a:cubicBezTo>
                    <a:pt x="4682067" y="2823633"/>
                    <a:pt x="4755060" y="2821479"/>
                    <a:pt x="4826000" y="2806700"/>
                  </a:cubicBezTo>
                  <a:cubicBezTo>
                    <a:pt x="4857562" y="2800124"/>
                    <a:pt x="4914900" y="2768600"/>
                    <a:pt x="4914900" y="2768600"/>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手繪多邊形: 圖案 12">
              <a:extLst>
                <a:ext uri="{FF2B5EF4-FFF2-40B4-BE49-F238E27FC236}">
                  <a16:creationId xmlns:a16="http://schemas.microsoft.com/office/drawing/2014/main" id="{DAE35FA5-8A3C-CA81-624B-4CEF019AEB2E}"/>
                </a:ext>
              </a:extLst>
            </p:cNvPr>
            <p:cNvSpPr/>
            <p:nvPr/>
          </p:nvSpPr>
          <p:spPr>
            <a:xfrm flipH="1">
              <a:off x="6997702" y="2540000"/>
              <a:ext cx="5105398" cy="2832100"/>
            </a:xfrm>
            <a:custGeom>
              <a:avLst/>
              <a:gdLst>
                <a:gd name="connsiteX0" fmla="*/ 0 w 4914900"/>
                <a:gd name="connsiteY0" fmla="*/ 0 h 2832100"/>
                <a:gd name="connsiteX1" fmla="*/ 25400 w 4914900"/>
                <a:gd name="connsiteY1" fmla="*/ 101600 h 2832100"/>
                <a:gd name="connsiteX2" fmla="*/ 38100 w 4914900"/>
                <a:gd name="connsiteY2" fmla="*/ 139700 h 2832100"/>
                <a:gd name="connsiteX3" fmla="*/ 76200 w 4914900"/>
                <a:gd name="connsiteY3" fmla="*/ 177800 h 2832100"/>
                <a:gd name="connsiteX4" fmla="*/ 114300 w 4914900"/>
                <a:gd name="connsiteY4" fmla="*/ 241300 h 2832100"/>
                <a:gd name="connsiteX5" fmla="*/ 152400 w 4914900"/>
                <a:gd name="connsiteY5" fmla="*/ 266700 h 2832100"/>
                <a:gd name="connsiteX6" fmla="*/ 241300 w 4914900"/>
                <a:gd name="connsiteY6" fmla="*/ 330200 h 2832100"/>
                <a:gd name="connsiteX7" fmla="*/ 279400 w 4914900"/>
                <a:gd name="connsiteY7" fmla="*/ 342900 h 2832100"/>
                <a:gd name="connsiteX8" fmla="*/ 304800 w 4914900"/>
                <a:gd name="connsiteY8" fmla="*/ 381000 h 2832100"/>
                <a:gd name="connsiteX9" fmla="*/ 279400 w 4914900"/>
                <a:gd name="connsiteY9" fmla="*/ 419100 h 2832100"/>
                <a:gd name="connsiteX10" fmla="*/ 266700 w 4914900"/>
                <a:gd name="connsiteY10" fmla="*/ 457200 h 2832100"/>
                <a:gd name="connsiteX11" fmla="*/ 241300 w 4914900"/>
                <a:gd name="connsiteY11" fmla="*/ 584200 h 2832100"/>
                <a:gd name="connsiteX12" fmla="*/ 241300 w 4914900"/>
                <a:gd name="connsiteY12" fmla="*/ 965200 h 2832100"/>
                <a:gd name="connsiteX13" fmla="*/ 266700 w 4914900"/>
                <a:gd name="connsiteY13" fmla="*/ 1028700 h 2832100"/>
                <a:gd name="connsiteX14" fmla="*/ 330200 w 4914900"/>
                <a:gd name="connsiteY14" fmla="*/ 1155700 h 2832100"/>
                <a:gd name="connsiteX15" fmla="*/ 419100 w 4914900"/>
                <a:gd name="connsiteY15" fmla="*/ 1219200 h 2832100"/>
                <a:gd name="connsiteX16" fmla="*/ 457200 w 4914900"/>
                <a:gd name="connsiteY16" fmla="*/ 1270000 h 2832100"/>
                <a:gd name="connsiteX17" fmla="*/ 469900 w 4914900"/>
                <a:gd name="connsiteY17" fmla="*/ 1371600 h 2832100"/>
                <a:gd name="connsiteX18" fmla="*/ 635000 w 4914900"/>
                <a:gd name="connsiteY18" fmla="*/ 1676400 h 2832100"/>
                <a:gd name="connsiteX19" fmla="*/ 698500 w 4914900"/>
                <a:gd name="connsiteY19" fmla="*/ 1752600 h 2832100"/>
                <a:gd name="connsiteX20" fmla="*/ 901700 w 4914900"/>
                <a:gd name="connsiteY20" fmla="*/ 1917700 h 2832100"/>
                <a:gd name="connsiteX21" fmla="*/ 1003300 w 4914900"/>
                <a:gd name="connsiteY21" fmla="*/ 1968500 h 2832100"/>
                <a:gd name="connsiteX22" fmla="*/ 1092200 w 4914900"/>
                <a:gd name="connsiteY22" fmla="*/ 2019300 h 2832100"/>
                <a:gd name="connsiteX23" fmla="*/ 1409700 w 4914900"/>
                <a:gd name="connsiteY23" fmla="*/ 2082800 h 2832100"/>
                <a:gd name="connsiteX24" fmla="*/ 1714500 w 4914900"/>
                <a:gd name="connsiteY24" fmla="*/ 2070100 h 2832100"/>
                <a:gd name="connsiteX25" fmla="*/ 1752600 w 4914900"/>
                <a:gd name="connsiteY25" fmla="*/ 2057400 h 2832100"/>
                <a:gd name="connsiteX26" fmla="*/ 1790700 w 4914900"/>
                <a:gd name="connsiteY26" fmla="*/ 2120900 h 2832100"/>
                <a:gd name="connsiteX27" fmla="*/ 1866900 w 4914900"/>
                <a:gd name="connsiteY27" fmla="*/ 2222500 h 2832100"/>
                <a:gd name="connsiteX28" fmla="*/ 2273300 w 4914900"/>
                <a:gd name="connsiteY28" fmla="*/ 2552700 h 2832100"/>
                <a:gd name="connsiteX29" fmla="*/ 2438400 w 4914900"/>
                <a:gd name="connsiteY29" fmla="*/ 2641600 h 2832100"/>
                <a:gd name="connsiteX30" fmla="*/ 2590800 w 4914900"/>
                <a:gd name="connsiteY30" fmla="*/ 2679700 h 2832100"/>
                <a:gd name="connsiteX31" fmla="*/ 3162300 w 4914900"/>
                <a:gd name="connsiteY31" fmla="*/ 2730500 h 2832100"/>
                <a:gd name="connsiteX32" fmla="*/ 3873500 w 4914900"/>
                <a:gd name="connsiteY32" fmla="*/ 2603500 h 2832100"/>
                <a:gd name="connsiteX33" fmla="*/ 3937000 w 4914900"/>
                <a:gd name="connsiteY33" fmla="*/ 2565400 h 2832100"/>
                <a:gd name="connsiteX34" fmla="*/ 4025900 w 4914900"/>
                <a:gd name="connsiteY34" fmla="*/ 2476500 h 2832100"/>
                <a:gd name="connsiteX35" fmla="*/ 4064000 w 4914900"/>
                <a:gd name="connsiteY35" fmla="*/ 2540000 h 2832100"/>
                <a:gd name="connsiteX36" fmla="*/ 4114800 w 4914900"/>
                <a:gd name="connsiteY36" fmla="*/ 2590800 h 2832100"/>
                <a:gd name="connsiteX37" fmla="*/ 4165600 w 4914900"/>
                <a:gd name="connsiteY37" fmla="*/ 2654300 h 2832100"/>
                <a:gd name="connsiteX38" fmla="*/ 4203700 w 4914900"/>
                <a:gd name="connsiteY38" fmla="*/ 2679700 h 2832100"/>
                <a:gd name="connsiteX39" fmla="*/ 4292600 w 4914900"/>
                <a:gd name="connsiteY39" fmla="*/ 2730500 h 2832100"/>
                <a:gd name="connsiteX40" fmla="*/ 4368800 w 4914900"/>
                <a:gd name="connsiteY40" fmla="*/ 2768600 h 2832100"/>
                <a:gd name="connsiteX41" fmla="*/ 4610100 w 4914900"/>
                <a:gd name="connsiteY41" fmla="*/ 2832100 h 2832100"/>
                <a:gd name="connsiteX42" fmla="*/ 4826000 w 4914900"/>
                <a:gd name="connsiteY42" fmla="*/ 2806700 h 2832100"/>
                <a:gd name="connsiteX43" fmla="*/ 4914900 w 4914900"/>
                <a:gd name="connsiteY43" fmla="*/ 2768600 h 283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914900" h="2832100">
                  <a:moveTo>
                    <a:pt x="0" y="0"/>
                  </a:moveTo>
                  <a:cubicBezTo>
                    <a:pt x="8467" y="33867"/>
                    <a:pt x="16215" y="67921"/>
                    <a:pt x="25400" y="101600"/>
                  </a:cubicBezTo>
                  <a:cubicBezTo>
                    <a:pt x="28922" y="114515"/>
                    <a:pt x="30674" y="128561"/>
                    <a:pt x="38100" y="139700"/>
                  </a:cubicBezTo>
                  <a:cubicBezTo>
                    <a:pt x="48063" y="154644"/>
                    <a:pt x="65424" y="163432"/>
                    <a:pt x="76200" y="177800"/>
                  </a:cubicBezTo>
                  <a:cubicBezTo>
                    <a:pt x="91011" y="197547"/>
                    <a:pt x="98236" y="222558"/>
                    <a:pt x="114300" y="241300"/>
                  </a:cubicBezTo>
                  <a:cubicBezTo>
                    <a:pt x="124233" y="252889"/>
                    <a:pt x="139980" y="257828"/>
                    <a:pt x="152400" y="266700"/>
                  </a:cubicBezTo>
                  <a:cubicBezTo>
                    <a:pt x="165823" y="276288"/>
                    <a:pt x="221347" y="320223"/>
                    <a:pt x="241300" y="330200"/>
                  </a:cubicBezTo>
                  <a:cubicBezTo>
                    <a:pt x="253274" y="336187"/>
                    <a:pt x="266700" y="338667"/>
                    <a:pt x="279400" y="342900"/>
                  </a:cubicBezTo>
                  <a:cubicBezTo>
                    <a:pt x="287867" y="355600"/>
                    <a:pt x="304800" y="365736"/>
                    <a:pt x="304800" y="381000"/>
                  </a:cubicBezTo>
                  <a:cubicBezTo>
                    <a:pt x="304800" y="396264"/>
                    <a:pt x="286226" y="405448"/>
                    <a:pt x="279400" y="419100"/>
                  </a:cubicBezTo>
                  <a:cubicBezTo>
                    <a:pt x="273413" y="431074"/>
                    <a:pt x="269710" y="444156"/>
                    <a:pt x="266700" y="457200"/>
                  </a:cubicBezTo>
                  <a:cubicBezTo>
                    <a:pt x="256992" y="499266"/>
                    <a:pt x="249767" y="541867"/>
                    <a:pt x="241300" y="584200"/>
                  </a:cubicBezTo>
                  <a:cubicBezTo>
                    <a:pt x="231769" y="736696"/>
                    <a:pt x="217745" y="816020"/>
                    <a:pt x="241300" y="965200"/>
                  </a:cubicBezTo>
                  <a:cubicBezTo>
                    <a:pt x="244856" y="987718"/>
                    <a:pt x="257059" y="1008042"/>
                    <a:pt x="266700" y="1028700"/>
                  </a:cubicBezTo>
                  <a:cubicBezTo>
                    <a:pt x="286715" y="1071590"/>
                    <a:pt x="290819" y="1129446"/>
                    <a:pt x="330200" y="1155700"/>
                  </a:cubicBezTo>
                  <a:cubicBezTo>
                    <a:pt x="351833" y="1170122"/>
                    <a:pt x="403347" y="1203447"/>
                    <a:pt x="419100" y="1219200"/>
                  </a:cubicBezTo>
                  <a:cubicBezTo>
                    <a:pt x="434067" y="1234167"/>
                    <a:pt x="444500" y="1253067"/>
                    <a:pt x="457200" y="1270000"/>
                  </a:cubicBezTo>
                  <a:cubicBezTo>
                    <a:pt x="461433" y="1303867"/>
                    <a:pt x="460093" y="1338909"/>
                    <a:pt x="469900" y="1371600"/>
                  </a:cubicBezTo>
                  <a:cubicBezTo>
                    <a:pt x="502079" y="1478865"/>
                    <a:pt x="563671" y="1590806"/>
                    <a:pt x="635000" y="1676400"/>
                  </a:cubicBezTo>
                  <a:cubicBezTo>
                    <a:pt x="656167" y="1701800"/>
                    <a:pt x="673982" y="1730417"/>
                    <a:pt x="698500" y="1752600"/>
                  </a:cubicBezTo>
                  <a:cubicBezTo>
                    <a:pt x="763216" y="1811152"/>
                    <a:pt x="823641" y="1878671"/>
                    <a:pt x="901700" y="1917700"/>
                  </a:cubicBezTo>
                  <a:cubicBezTo>
                    <a:pt x="935567" y="1934633"/>
                    <a:pt x="969891" y="1950682"/>
                    <a:pt x="1003300" y="1968500"/>
                  </a:cubicBezTo>
                  <a:cubicBezTo>
                    <a:pt x="1033415" y="1984561"/>
                    <a:pt x="1059986" y="2008025"/>
                    <a:pt x="1092200" y="2019300"/>
                  </a:cubicBezTo>
                  <a:cubicBezTo>
                    <a:pt x="1167473" y="2045646"/>
                    <a:pt x="1329255" y="2069392"/>
                    <a:pt x="1409700" y="2082800"/>
                  </a:cubicBezTo>
                  <a:cubicBezTo>
                    <a:pt x="1511300" y="2078567"/>
                    <a:pt x="1613090" y="2077612"/>
                    <a:pt x="1714500" y="2070100"/>
                  </a:cubicBezTo>
                  <a:cubicBezTo>
                    <a:pt x="1727850" y="2069111"/>
                    <a:pt x="1741461" y="2049974"/>
                    <a:pt x="1752600" y="2057400"/>
                  </a:cubicBezTo>
                  <a:cubicBezTo>
                    <a:pt x="1773139" y="2071092"/>
                    <a:pt x="1777617" y="2099968"/>
                    <a:pt x="1790700" y="2120900"/>
                  </a:cubicBezTo>
                  <a:cubicBezTo>
                    <a:pt x="1812164" y="2155243"/>
                    <a:pt x="1840257" y="2193808"/>
                    <a:pt x="1866900" y="2222500"/>
                  </a:cubicBezTo>
                  <a:cubicBezTo>
                    <a:pt x="1982625" y="2347127"/>
                    <a:pt x="2127050" y="2473950"/>
                    <a:pt x="2273300" y="2552700"/>
                  </a:cubicBezTo>
                  <a:cubicBezTo>
                    <a:pt x="2328333" y="2582333"/>
                    <a:pt x="2380366" y="2618386"/>
                    <a:pt x="2438400" y="2641600"/>
                  </a:cubicBezTo>
                  <a:cubicBezTo>
                    <a:pt x="2487018" y="2661047"/>
                    <a:pt x="2539233" y="2670600"/>
                    <a:pt x="2590800" y="2679700"/>
                  </a:cubicBezTo>
                  <a:cubicBezTo>
                    <a:pt x="2853384" y="2726038"/>
                    <a:pt x="2893852" y="2718828"/>
                    <a:pt x="3162300" y="2730500"/>
                  </a:cubicBezTo>
                  <a:cubicBezTo>
                    <a:pt x="3695376" y="2672557"/>
                    <a:pt x="3595022" y="2752022"/>
                    <a:pt x="3873500" y="2603500"/>
                  </a:cubicBezTo>
                  <a:cubicBezTo>
                    <a:pt x="3895280" y="2591884"/>
                    <a:pt x="3915833" y="2578100"/>
                    <a:pt x="3937000" y="2565400"/>
                  </a:cubicBezTo>
                  <a:cubicBezTo>
                    <a:pt x="3942729" y="2555852"/>
                    <a:pt x="3985320" y="2459109"/>
                    <a:pt x="4025900" y="2476500"/>
                  </a:cubicBezTo>
                  <a:cubicBezTo>
                    <a:pt x="4048589" y="2486224"/>
                    <a:pt x="4048845" y="2520515"/>
                    <a:pt x="4064000" y="2540000"/>
                  </a:cubicBezTo>
                  <a:cubicBezTo>
                    <a:pt x="4078702" y="2558903"/>
                    <a:pt x="4098890" y="2572902"/>
                    <a:pt x="4114800" y="2590800"/>
                  </a:cubicBezTo>
                  <a:cubicBezTo>
                    <a:pt x="4132809" y="2611060"/>
                    <a:pt x="4146433" y="2635133"/>
                    <a:pt x="4165600" y="2654300"/>
                  </a:cubicBezTo>
                  <a:cubicBezTo>
                    <a:pt x="4176393" y="2665093"/>
                    <a:pt x="4190612" y="2671847"/>
                    <a:pt x="4203700" y="2679700"/>
                  </a:cubicBezTo>
                  <a:cubicBezTo>
                    <a:pt x="4232966" y="2697260"/>
                    <a:pt x="4262549" y="2714319"/>
                    <a:pt x="4292600" y="2730500"/>
                  </a:cubicBezTo>
                  <a:cubicBezTo>
                    <a:pt x="4317604" y="2743964"/>
                    <a:pt x="4341753" y="2759945"/>
                    <a:pt x="4368800" y="2768600"/>
                  </a:cubicBezTo>
                  <a:cubicBezTo>
                    <a:pt x="4448015" y="2793949"/>
                    <a:pt x="4610100" y="2832100"/>
                    <a:pt x="4610100" y="2832100"/>
                  </a:cubicBezTo>
                  <a:cubicBezTo>
                    <a:pt x="4682067" y="2823633"/>
                    <a:pt x="4755060" y="2821479"/>
                    <a:pt x="4826000" y="2806700"/>
                  </a:cubicBezTo>
                  <a:cubicBezTo>
                    <a:pt x="4857562" y="2800124"/>
                    <a:pt x="4914900" y="2768600"/>
                    <a:pt x="4914900" y="2768600"/>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2" name="文字方塊 1">
            <a:extLst>
              <a:ext uri="{FF2B5EF4-FFF2-40B4-BE49-F238E27FC236}">
                <a16:creationId xmlns:a16="http://schemas.microsoft.com/office/drawing/2014/main" id="{A41AA048-E7B1-C8D5-D27F-8D857C4C8BE8}"/>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引起動機│活動一：塑造角色</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0" name="圖片 9">
            <a:extLst>
              <a:ext uri="{FF2B5EF4-FFF2-40B4-BE49-F238E27FC236}">
                <a16:creationId xmlns:a16="http://schemas.microsoft.com/office/drawing/2014/main" id="{72FAC7C6-7EBF-025F-D933-6FD57EC1B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8374" y="4376321"/>
            <a:ext cx="2542252" cy="2603218"/>
          </a:xfrm>
          <a:prstGeom prst="rect">
            <a:avLst/>
          </a:prstGeom>
        </p:spPr>
      </p:pic>
    </p:spTree>
    <p:extLst>
      <p:ext uri="{BB962C8B-B14F-4D97-AF65-F5344CB8AC3E}">
        <p14:creationId xmlns:p14="http://schemas.microsoft.com/office/powerpoint/2010/main" val="292255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A5484"/>
        </a:solidFill>
        <a:effectLst/>
      </p:bgPr>
    </p:bg>
    <p:spTree>
      <p:nvGrpSpPr>
        <p:cNvPr id="1" name=""/>
        <p:cNvGrpSpPr/>
        <p:nvPr/>
      </p:nvGrpSpPr>
      <p:grpSpPr>
        <a:xfrm>
          <a:off x="0" y="0"/>
          <a:ext cx="0" cy="0"/>
          <a:chOff x="0" y="0"/>
          <a:chExt cx="0" cy="0"/>
        </a:xfrm>
      </p:grpSpPr>
      <p:grpSp>
        <p:nvGrpSpPr>
          <p:cNvPr id="40" name="群組 39">
            <a:extLst>
              <a:ext uri="{FF2B5EF4-FFF2-40B4-BE49-F238E27FC236}">
                <a16:creationId xmlns:a16="http://schemas.microsoft.com/office/drawing/2014/main" id="{5F8655FC-DE3F-794F-6EB1-AA85EAD083FA}"/>
              </a:ext>
            </a:extLst>
          </p:cNvPr>
          <p:cNvGrpSpPr/>
          <p:nvPr/>
        </p:nvGrpSpPr>
        <p:grpSpPr>
          <a:xfrm>
            <a:off x="-14025" y="0"/>
            <a:ext cx="12220050" cy="6858000"/>
            <a:chOff x="-1" y="0"/>
            <a:chExt cx="12220050" cy="6858000"/>
          </a:xfrm>
        </p:grpSpPr>
        <p:sp>
          <p:nvSpPr>
            <p:cNvPr id="3" name="矩形 2">
              <a:extLst>
                <a:ext uri="{FF2B5EF4-FFF2-40B4-BE49-F238E27FC236}">
                  <a16:creationId xmlns:a16="http://schemas.microsoft.com/office/drawing/2014/main" id="{5953290B-0893-81A3-750E-6D295F4CB43E}"/>
                </a:ext>
              </a:extLst>
            </p:cNvPr>
            <p:cNvSpPr/>
            <p:nvPr/>
          </p:nvSpPr>
          <p:spPr>
            <a:xfrm>
              <a:off x="-1" y="0"/>
              <a:ext cx="3994629" cy="6858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矩形 7">
              <a:extLst>
                <a:ext uri="{FF2B5EF4-FFF2-40B4-BE49-F238E27FC236}">
                  <a16:creationId xmlns:a16="http://schemas.microsoft.com/office/drawing/2014/main" id="{A8FD1E2B-2CAD-68AB-9004-479FFF03A880}"/>
                </a:ext>
              </a:extLst>
            </p:cNvPr>
            <p:cNvSpPr/>
            <p:nvPr/>
          </p:nvSpPr>
          <p:spPr>
            <a:xfrm>
              <a:off x="3994628" y="0"/>
              <a:ext cx="4227206" cy="6858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AD7C9B0A-674E-FD0B-145C-26E24CBD9631}"/>
                </a:ext>
              </a:extLst>
            </p:cNvPr>
            <p:cNvSpPr/>
            <p:nvPr/>
          </p:nvSpPr>
          <p:spPr>
            <a:xfrm>
              <a:off x="8225421" y="0"/>
              <a:ext cx="3994628" cy="6858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6" name="群組 5">
            <a:extLst>
              <a:ext uri="{FF2B5EF4-FFF2-40B4-BE49-F238E27FC236}">
                <a16:creationId xmlns:a16="http://schemas.microsoft.com/office/drawing/2014/main" id="{3CDE6259-BC11-F2AC-B0FA-A25CEF819874}"/>
              </a:ext>
            </a:extLst>
          </p:cNvPr>
          <p:cNvGrpSpPr/>
          <p:nvPr/>
        </p:nvGrpSpPr>
        <p:grpSpPr>
          <a:xfrm>
            <a:off x="3028843" y="429453"/>
            <a:ext cx="6165958" cy="1212311"/>
            <a:chOff x="1060343" y="429453"/>
            <a:chExt cx="6165958" cy="1212311"/>
          </a:xfrm>
        </p:grpSpPr>
        <p:grpSp>
          <p:nvGrpSpPr>
            <p:cNvPr id="29" name="群組 28">
              <a:extLst>
                <a:ext uri="{FF2B5EF4-FFF2-40B4-BE49-F238E27FC236}">
                  <a16:creationId xmlns:a16="http://schemas.microsoft.com/office/drawing/2014/main" id="{8E3362AE-8B85-3FB6-4305-CC7E95FABD3E}"/>
                </a:ext>
              </a:extLst>
            </p:cNvPr>
            <p:cNvGrpSpPr/>
            <p:nvPr/>
          </p:nvGrpSpPr>
          <p:grpSpPr>
            <a:xfrm>
              <a:off x="1060343" y="429453"/>
              <a:ext cx="6165958" cy="1212311"/>
              <a:chOff x="4005846" y="248433"/>
              <a:chExt cx="4075532" cy="1022895"/>
            </a:xfrm>
          </p:grpSpPr>
          <p:grpSp>
            <p:nvGrpSpPr>
              <p:cNvPr id="30" name="Group 10">
                <a:extLst>
                  <a:ext uri="{FF2B5EF4-FFF2-40B4-BE49-F238E27FC236}">
                    <a16:creationId xmlns:a16="http://schemas.microsoft.com/office/drawing/2014/main" id="{D21AEC2A-4B55-A780-942E-1696D1AF9390}"/>
                  </a:ext>
                </a:extLst>
              </p:cNvPr>
              <p:cNvGrpSpPr/>
              <p:nvPr/>
            </p:nvGrpSpPr>
            <p:grpSpPr>
              <a:xfrm>
                <a:off x="4110621" y="353208"/>
                <a:ext cx="3970757" cy="918120"/>
                <a:chOff x="0" y="-28575"/>
                <a:chExt cx="1045796" cy="241810"/>
              </a:xfrm>
            </p:grpSpPr>
            <p:sp>
              <p:nvSpPr>
                <p:cNvPr id="34" name="Freeform 11">
                  <a:extLst>
                    <a:ext uri="{FF2B5EF4-FFF2-40B4-BE49-F238E27FC236}">
                      <a16:creationId xmlns:a16="http://schemas.microsoft.com/office/drawing/2014/main" id="{DB64D22E-AAA0-2753-D2C1-D327D9A0F9EB}"/>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endParaRPr lang="zh-TW" altLang="en-US" dirty="0"/>
                </a:p>
              </p:txBody>
            </p:sp>
            <p:sp>
              <p:nvSpPr>
                <p:cNvPr id="35" name="TextBox 12">
                  <a:extLst>
                    <a:ext uri="{FF2B5EF4-FFF2-40B4-BE49-F238E27FC236}">
                      <a16:creationId xmlns:a16="http://schemas.microsoft.com/office/drawing/2014/main" id="{C14399AC-E209-B0E2-FB6B-50A593D31AA5}"/>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roup 13">
                <a:extLst>
                  <a:ext uri="{FF2B5EF4-FFF2-40B4-BE49-F238E27FC236}">
                    <a16:creationId xmlns:a16="http://schemas.microsoft.com/office/drawing/2014/main" id="{B36B4F2C-D2F9-5FC2-4A92-2D1D4C0FB7BC}"/>
                  </a:ext>
                </a:extLst>
              </p:cNvPr>
              <p:cNvGrpSpPr/>
              <p:nvPr/>
            </p:nvGrpSpPr>
            <p:grpSpPr>
              <a:xfrm>
                <a:off x="4005846" y="248433"/>
                <a:ext cx="3970757" cy="918120"/>
                <a:chOff x="0" y="-28575"/>
                <a:chExt cx="1045796" cy="241810"/>
              </a:xfrm>
            </p:grpSpPr>
            <p:sp>
              <p:nvSpPr>
                <p:cNvPr id="32" name="Freeform 14">
                  <a:extLst>
                    <a:ext uri="{FF2B5EF4-FFF2-40B4-BE49-F238E27FC236}">
                      <a16:creationId xmlns:a16="http://schemas.microsoft.com/office/drawing/2014/main" id="{52D4B7CC-3B31-5AF7-68D5-CD63E515BD50}"/>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33" name="TextBox 15">
                  <a:extLst>
                    <a:ext uri="{FF2B5EF4-FFF2-40B4-BE49-F238E27FC236}">
                      <a16:creationId xmlns:a16="http://schemas.microsoft.com/office/drawing/2014/main" id="{C2EAFD04-1256-D607-2AC1-DEF32E454FDA}"/>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6" name="文字方塊 35">
              <a:extLst>
                <a:ext uri="{FF2B5EF4-FFF2-40B4-BE49-F238E27FC236}">
                  <a16:creationId xmlns:a16="http://schemas.microsoft.com/office/drawing/2014/main" id="{4A82AED4-A073-E6B5-AB56-6FBB056ED716}"/>
                </a:ext>
              </a:extLst>
            </p:cNvPr>
            <p:cNvSpPr txBox="1"/>
            <p:nvPr/>
          </p:nvSpPr>
          <p:spPr>
            <a:xfrm>
              <a:off x="1255751" y="682216"/>
              <a:ext cx="542165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4000" b="1" dirty="0">
                  <a:solidFill>
                    <a:prstClr val="black"/>
                  </a:solidFill>
                  <a:latin typeface="微軟正黑體" panose="020B0604030504040204" pitchFamily="34" charset="-120"/>
                  <a:ea typeface="微軟正黑體" panose="020B0604030504040204" pitchFamily="34" charset="-120"/>
                </a:rPr>
                <a:t>塑造角色</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」活動</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(1/2)</a:t>
              </a:r>
              <a:endPar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10" name="群組 9">
            <a:extLst>
              <a:ext uri="{FF2B5EF4-FFF2-40B4-BE49-F238E27FC236}">
                <a16:creationId xmlns:a16="http://schemas.microsoft.com/office/drawing/2014/main" id="{F12F4BA3-D574-C0FA-F956-55395B0542F2}"/>
              </a:ext>
            </a:extLst>
          </p:cNvPr>
          <p:cNvGrpSpPr/>
          <p:nvPr/>
        </p:nvGrpSpPr>
        <p:grpSpPr>
          <a:xfrm>
            <a:off x="413577" y="1934580"/>
            <a:ext cx="3052503" cy="711022"/>
            <a:chOff x="642177" y="1972680"/>
            <a:chExt cx="3052503" cy="711022"/>
          </a:xfrm>
        </p:grpSpPr>
        <p:sp>
          <p:nvSpPr>
            <p:cNvPr id="41" name="矩形: 圓角 40">
              <a:extLst>
                <a:ext uri="{FF2B5EF4-FFF2-40B4-BE49-F238E27FC236}">
                  <a16:creationId xmlns:a16="http://schemas.microsoft.com/office/drawing/2014/main" id="{CC1D5314-73B5-9AC6-5F85-9E491EE61E86}"/>
                </a:ext>
              </a:extLst>
            </p:cNvPr>
            <p:cNvSpPr/>
            <p:nvPr/>
          </p:nvSpPr>
          <p:spPr>
            <a:xfrm>
              <a:off x="841646" y="1972680"/>
              <a:ext cx="2653565" cy="711022"/>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橢圓 13">
              <a:extLst>
                <a:ext uri="{FF2B5EF4-FFF2-40B4-BE49-F238E27FC236}">
                  <a16:creationId xmlns:a16="http://schemas.microsoft.com/office/drawing/2014/main" id="{5980735D-8B72-D035-177B-992C19DF7C19}"/>
                </a:ext>
              </a:extLst>
            </p:cNvPr>
            <p:cNvSpPr/>
            <p:nvPr/>
          </p:nvSpPr>
          <p:spPr>
            <a:xfrm>
              <a:off x="642177" y="1972680"/>
              <a:ext cx="703894" cy="703894"/>
            </a:xfrm>
            <a:prstGeom prst="ellipse">
              <a:avLst/>
            </a:prstGeom>
            <a:solidFill>
              <a:srgbClr val="E8F664"/>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a:t>
              </a:r>
              <a:endPar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9" name="文字方塊 18">
              <a:extLst>
                <a:ext uri="{FF2B5EF4-FFF2-40B4-BE49-F238E27FC236}">
                  <a16:creationId xmlns:a16="http://schemas.microsoft.com/office/drawing/2014/main" id="{FD5634A1-63CE-18C5-57BB-BE6E32010A7A}"/>
                </a:ext>
              </a:extLst>
            </p:cNvPr>
            <p:cNvSpPr txBox="1"/>
            <p:nvPr/>
          </p:nvSpPr>
          <p:spPr>
            <a:xfrm>
              <a:off x="1063647" y="2011971"/>
              <a:ext cx="263103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走路練習</a:t>
              </a:r>
            </a:p>
          </p:txBody>
        </p:sp>
      </p:grpSp>
      <p:sp>
        <p:nvSpPr>
          <p:cNvPr id="59" name="文字方塊 58">
            <a:extLst>
              <a:ext uri="{FF2B5EF4-FFF2-40B4-BE49-F238E27FC236}">
                <a16:creationId xmlns:a16="http://schemas.microsoft.com/office/drawing/2014/main" id="{74C35A73-9BA4-6880-6FF7-A64D94EFED9A}"/>
              </a:ext>
            </a:extLst>
          </p:cNvPr>
          <p:cNvSpPr txBox="1"/>
          <p:nvPr/>
        </p:nvSpPr>
        <p:spPr>
          <a:xfrm>
            <a:off x="4031782" y="2815654"/>
            <a:ext cx="4179615" cy="3753720"/>
          </a:xfrm>
          <a:prstGeom prst="rect">
            <a:avLst/>
          </a:prstGeom>
          <a:noFill/>
        </p:spPr>
        <p:txBody>
          <a:bodyPr wrap="square" rtlCol="0">
            <a:spAutoFit/>
          </a:bodyPr>
          <a:lstStyle/>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同學依照鼓聲走動。</a:t>
            </a:r>
          </a:p>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聽到</a:t>
            </a:r>
            <a:r>
              <a:rPr lang="zh-TW" altLang="en-US" sz="2600" b="1" dirty="0">
                <a:solidFill>
                  <a:srgbClr val="E8F664"/>
                </a:solidFill>
                <a:latin typeface="微軟正黑體" panose="020B0604030504040204" pitchFamily="34" charset="-120"/>
                <a:ea typeface="微軟正黑體" panose="020B0604030504040204" pitchFamily="34" charset="-120"/>
              </a:rPr>
              <a:t>連續鼓聲</a:t>
            </a:r>
            <a:r>
              <a:rPr lang="zh-TW" altLang="en-US" sz="2600" b="1" dirty="0">
                <a:solidFill>
                  <a:prstClr val="white"/>
                </a:solidFill>
                <a:latin typeface="微軟正黑體" panose="020B0604030504040204" pitchFamily="34" charset="-120"/>
                <a:ea typeface="微軟正黑體" panose="020B0604030504040204" pitchFamily="34" charset="-120"/>
              </a:rPr>
              <a:t>後，</a:t>
            </a:r>
            <a:endParaRPr lang="en-US" altLang="zh-TW" sz="2600" b="1" dirty="0">
              <a:solidFill>
                <a:prstClr val="white"/>
              </a:solidFill>
              <a:latin typeface="微軟正黑體" panose="020B0604030504040204" pitchFamily="34" charset="-120"/>
              <a:ea typeface="微軟正黑體" panose="020B0604030504040204" pitchFamily="34" charset="-120"/>
            </a:endParaRPr>
          </a:p>
          <a:p>
            <a:pPr marL="534988" lvl="0">
              <a:lnSpc>
                <a:spcPts val="3200"/>
              </a:lnSpc>
              <a:defRPr/>
            </a:pPr>
            <a:r>
              <a:rPr lang="zh-TW" altLang="en-US" sz="2600" b="1" dirty="0">
                <a:solidFill>
                  <a:prstClr val="white"/>
                </a:solidFill>
                <a:latin typeface="微軟正黑體" panose="020B0604030504040204" pitchFamily="34" charset="-120"/>
                <a:ea typeface="微軟正黑體" panose="020B0604030504040204" pitchFamily="34" charset="-120"/>
              </a:rPr>
              <a:t>須</a:t>
            </a:r>
            <a:r>
              <a:rPr lang="zh-TW" altLang="en-US" sz="2600" b="1" dirty="0">
                <a:solidFill>
                  <a:srgbClr val="E8F664"/>
                </a:solidFill>
                <a:latin typeface="微軟正黑體" panose="020B0604030504040204" pitchFamily="34" charset="-120"/>
                <a:ea typeface="微軟正黑體" panose="020B0604030504040204" pitchFamily="34" charset="-120"/>
              </a:rPr>
              <a:t>停在原地動作</a:t>
            </a:r>
            <a:r>
              <a:rPr lang="en-US" altLang="zh-TW" sz="2600" b="1" dirty="0">
                <a:solidFill>
                  <a:prstClr val="white"/>
                </a:solidFill>
                <a:latin typeface="微軟正黑體" panose="020B0604030504040204" pitchFamily="34" charset="-120"/>
                <a:ea typeface="微軟正黑體" panose="020B0604030504040204" pitchFamily="34" charset="-120"/>
              </a:rPr>
              <a:t>(</a:t>
            </a:r>
            <a:r>
              <a:rPr lang="zh-TW" altLang="en-US" sz="2600" b="1" dirty="0">
                <a:solidFill>
                  <a:prstClr val="white"/>
                </a:solidFill>
                <a:latin typeface="微軟正黑體" panose="020B0604030504040204" pitchFamily="34" charset="-120"/>
                <a:ea typeface="微軟正黑體" panose="020B0604030504040204" pitchFamily="34" charset="-120"/>
              </a:rPr>
              <a:t>可定格</a:t>
            </a:r>
            <a:r>
              <a:rPr lang="en-US" altLang="zh-TW" sz="2600" b="1" dirty="0">
                <a:solidFill>
                  <a:prstClr val="white"/>
                </a:solidFill>
                <a:latin typeface="微軟正黑體" panose="020B0604030504040204" pitchFamily="34" charset="-120"/>
                <a:ea typeface="微軟正黑體" panose="020B0604030504040204" pitchFamily="34" charset="-120"/>
              </a:rPr>
              <a:t>)</a:t>
            </a:r>
            <a:r>
              <a:rPr lang="zh-TW" altLang="en-US" sz="2600" b="1" dirty="0">
                <a:solidFill>
                  <a:prstClr val="white"/>
                </a:solidFill>
                <a:latin typeface="微軟正黑體" panose="020B0604030504040204" pitchFamily="34" charset="-120"/>
                <a:ea typeface="微軟正黑體" panose="020B0604030504040204" pitchFamily="34" charset="-120"/>
              </a:rPr>
              <a:t>：</a:t>
            </a:r>
          </a:p>
          <a:p>
            <a:pPr marL="534988" lvl="0" indent="-342900">
              <a:lnSpc>
                <a:spcPts val="3200"/>
              </a:lnSpc>
              <a:buFont typeface="Arial" panose="020B0604020202020204" pitchFamily="34" charset="0"/>
              <a:buChar char="•"/>
              <a:defRPr/>
            </a:pPr>
            <a:r>
              <a:rPr lang="zh-TW" altLang="en-US" sz="2400" b="1" dirty="0">
                <a:solidFill>
                  <a:prstClr val="white"/>
                </a:solidFill>
                <a:latin typeface="微軟正黑體" panose="020B0604030504040204" pitchFamily="34" charset="-120"/>
                <a:ea typeface="微軟正黑體" panose="020B0604030504040204" pitchFamily="34" charset="-120"/>
              </a:rPr>
              <a:t>選擇</a:t>
            </a:r>
            <a:r>
              <a:rPr lang="zh-TW" altLang="en-US" sz="2400" b="1" dirty="0">
                <a:solidFill>
                  <a:srgbClr val="E8F664"/>
                </a:solidFill>
                <a:latin typeface="微軟正黑體" panose="020B0604030504040204" pitchFamily="34" charset="-120"/>
                <a:ea typeface="微軟正黑體" panose="020B0604030504040204" pitchFamily="34" charset="-120"/>
              </a:rPr>
              <a:t>「幼童、高齡者、孕婦、行動不便者、視覺障礙者」</a:t>
            </a:r>
            <a:r>
              <a:rPr lang="zh-TW" altLang="en-US" sz="2400" b="1" dirty="0">
                <a:solidFill>
                  <a:prstClr val="white"/>
                </a:solidFill>
                <a:latin typeface="微軟正黑體" panose="020B0604030504040204" pitchFamily="34" charset="-120"/>
                <a:ea typeface="微軟正黑體" panose="020B0604030504040204" pitchFamily="34" charset="-120"/>
              </a:rPr>
              <a:t>其中一個角色。</a:t>
            </a:r>
            <a:endParaRPr lang="en-US" altLang="zh-TW" sz="2400" b="1" dirty="0">
              <a:solidFill>
                <a:prstClr val="white"/>
              </a:solidFill>
              <a:latin typeface="微軟正黑體" panose="020B0604030504040204" pitchFamily="34" charset="-120"/>
              <a:ea typeface="微軟正黑體" panose="020B0604030504040204" pitchFamily="34" charset="-120"/>
            </a:endParaRPr>
          </a:p>
          <a:p>
            <a:pPr marL="534988" lvl="0" indent="-342900">
              <a:lnSpc>
                <a:spcPts val="3200"/>
              </a:lnSpc>
              <a:buFont typeface="Arial" panose="020B0604020202020204" pitchFamily="34" charset="0"/>
              <a:buChar char="•"/>
              <a:defRPr/>
            </a:pPr>
            <a:r>
              <a:rPr lang="zh-TW" altLang="en-US" sz="2400" b="1" dirty="0">
                <a:solidFill>
                  <a:prstClr val="white"/>
                </a:solidFill>
                <a:latin typeface="微軟正黑體" panose="020B0604030504040204" pitchFamily="34" charset="-120"/>
                <a:ea typeface="微軟正黑體" panose="020B0604030504040204" pitchFamily="34" charset="-120"/>
              </a:rPr>
              <a:t>針對他的</a:t>
            </a:r>
            <a:r>
              <a:rPr lang="zh-TW" altLang="en-US" sz="2400" b="1" dirty="0">
                <a:solidFill>
                  <a:srgbClr val="E8F664"/>
                </a:solidFill>
                <a:latin typeface="微軟正黑體" panose="020B0604030504040204" pitchFamily="34" charset="-120"/>
                <a:ea typeface="微軟正黑體" panose="020B0604030504040204" pitchFamily="34" charset="-120"/>
              </a:rPr>
              <a:t>外型、外顯行為或特徵進行模仿</a:t>
            </a:r>
            <a:r>
              <a:rPr lang="zh-TW" altLang="en-US" sz="2400" b="1" dirty="0">
                <a:solidFill>
                  <a:prstClr val="white"/>
                </a:solidFill>
                <a:latin typeface="微軟正黑體" panose="020B0604030504040204" pitchFamily="34" charset="-120"/>
                <a:ea typeface="微軟正黑體" panose="020B0604030504040204" pitchFamily="34" charset="-120"/>
              </a:rPr>
              <a:t>。</a:t>
            </a:r>
            <a:endParaRPr kumimoji="0" lang="en-US" altLang="zh-TW" sz="24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E772CFEF-8F43-E813-1491-21DD71D62C5A}"/>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rPr>
              <a:t>引起動機│活動一：塑造角色</a:t>
            </a:r>
            <a:r>
              <a:rPr kumimoji="0" lang="en-US" altLang="zh-TW" sz="1200" b="0"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endParaRPr>
          </a:p>
        </p:txBody>
      </p:sp>
      <p:grpSp>
        <p:nvGrpSpPr>
          <p:cNvPr id="68" name="群組 67">
            <a:extLst>
              <a:ext uri="{FF2B5EF4-FFF2-40B4-BE49-F238E27FC236}">
                <a16:creationId xmlns:a16="http://schemas.microsoft.com/office/drawing/2014/main" id="{40FB3779-9093-5F27-2682-5FB7299CA507}"/>
              </a:ext>
            </a:extLst>
          </p:cNvPr>
          <p:cNvGrpSpPr/>
          <p:nvPr/>
        </p:nvGrpSpPr>
        <p:grpSpPr>
          <a:xfrm>
            <a:off x="109877" y="2846791"/>
            <a:ext cx="3649323" cy="3605889"/>
            <a:chOff x="109877" y="2846791"/>
            <a:chExt cx="3649323" cy="3605889"/>
          </a:xfrm>
        </p:grpSpPr>
        <p:sp>
          <p:nvSpPr>
            <p:cNvPr id="39" name="文字方塊 38">
              <a:extLst>
                <a:ext uri="{FF2B5EF4-FFF2-40B4-BE49-F238E27FC236}">
                  <a16:creationId xmlns:a16="http://schemas.microsoft.com/office/drawing/2014/main" id="{9C64F9EA-0C37-C79C-D4FC-305ADB4DC15F}"/>
                </a:ext>
              </a:extLst>
            </p:cNvPr>
            <p:cNvSpPr txBox="1"/>
            <p:nvPr/>
          </p:nvSpPr>
          <p:spPr>
            <a:xfrm>
              <a:off x="109877" y="2846791"/>
              <a:ext cx="3649323" cy="1707775"/>
            </a:xfrm>
            <a:prstGeom prst="rect">
              <a:avLst/>
            </a:prstGeom>
            <a:noFill/>
          </p:spPr>
          <p:txBody>
            <a:bodyPr wrap="square" rtlCol="0">
              <a:spAutoFit/>
            </a:bodyPr>
            <a:lstStyle/>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全班同學在教室的空間自由走動。</a:t>
              </a:r>
            </a:p>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走動的腳步需搭配老師的鼓聲</a:t>
              </a:r>
              <a:r>
                <a:rPr kumimoji="0" lang="zh-TW" altLang="en-US" sz="2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a:t>
              </a:r>
              <a:endParaRPr kumimoji="0" lang="en-US" altLang="zh-TW" sz="2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pic>
          <p:nvPicPr>
            <p:cNvPr id="21" name="圖片 20">
              <a:extLst>
                <a:ext uri="{FF2B5EF4-FFF2-40B4-BE49-F238E27FC236}">
                  <a16:creationId xmlns:a16="http://schemas.microsoft.com/office/drawing/2014/main" id="{8AC583C9-BDB5-7B04-E543-DFD9E8FD2E40}"/>
                </a:ext>
              </a:extLst>
            </p:cNvPr>
            <p:cNvPicPr>
              <a:picLocks noChangeAspect="1"/>
            </p:cNvPicPr>
            <p:nvPr/>
          </p:nvPicPr>
          <p:blipFill>
            <a:blip r:embed="rId3"/>
            <a:stretch>
              <a:fillRect/>
            </a:stretch>
          </p:blipFill>
          <p:spPr>
            <a:xfrm rot="18097647">
              <a:off x="1684908" y="5235297"/>
              <a:ext cx="1205934" cy="1228831"/>
            </a:xfrm>
            <a:prstGeom prst="rect">
              <a:avLst/>
            </a:prstGeom>
          </p:spPr>
        </p:pic>
      </p:grpSp>
      <p:grpSp>
        <p:nvGrpSpPr>
          <p:cNvPr id="23" name="群組 22">
            <a:extLst>
              <a:ext uri="{FF2B5EF4-FFF2-40B4-BE49-F238E27FC236}">
                <a16:creationId xmlns:a16="http://schemas.microsoft.com/office/drawing/2014/main" id="{2A8D9973-EA53-9777-D0C4-654CAFF96B94}"/>
              </a:ext>
            </a:extLst>
          </p:cNvPr>
          <p:cNvGrpSpPr/>
          <p:nvPr/>
        </p:nvGrpSpPr>
        <p:grpSpPr>
          <a:xfrm>
            <a:off x="4519621" y="1934580"/>
            <a:ext cx="3052503" cy="711022"/>
            <a:chOff x="642177" y="1972680"/>
            <a:chExt cx="3052503" cy="711022"/>
          </a:xfrm>
        </p:grpSpPr>
        <p:sp>
          <p:nvSpPr>
            <p:cNvPr id="24" name="矩形: 圓角 23">
              <a:extLst>
                <a:ext uri="{FF2B5EF4-FFF2-40B4-BE49-F238E27FC236}">
                  <a16:creationId xmlns:a16="http://schemas.microsoft.com/office/drawing/2014/main" id="{F185B520-D02D-2212-E146-79815F38AECC}"/>
                </a:ext>
              </a:extLst>
            </p:cNvPr>
            <p:cNvSpPr/>
            <p:nvPr/>
          </p:nvSpPr>
          <p:spPr>
            <a:xfrm>
              <a:off x="841646" y="1972680"/>
              <a:ext cx="2653565" cy="711022"/>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5" name="橢圓 24">
              <a:extLst>
                <a:ext uri="{FF2B5EF4-FFF2-40B4-BE49-F238E27FC236}">
                  <a16:creationId xmlns:a16="http://schemas.microsoft.com/office/drawing/2014/main" id="{0D95203E-EC88-CC4A-CA51-4AB7E415A359}"/>
                </a:ext>
              </a:extLst>
            </p:cNvPr>
            <p:cNvSpPr/>
            <p:nvPr/>
          </p:nvSpPr>
          <p:spPr>
            <a:xfrm>
              <a:off x="642177" y="1972680"/>
              <a:ext cx="703894" cy="703894"/>
            </a:xfrm>
            <a:prstGeom prst="ellipse">
              <a:avLst/>
            </a:prstGeom>
            <a:solidFill>
              <a:srgbClr val="E8F664"/>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a:t>
              </a:r>
              <a:endPar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6" name="文字方塊 25">
              <a:extLst>
                <a:ext uri="{FF2B5EF4-FFF2-40B4-BE49-F238E27FC236}">
                  <a16:creationId xmlns:a16="http://schemas.microsoft.com/office/drawing/2014/main" id="{5BCE335C-4750-2A47-63B5-2887B755FB42}"/>
                </a:ext>
              </a:extLst>
            </p:cNvPr>
            <p:cNvSpPr txBox="1"/>
            <p:nvPr/>
          </p:nvSpPr>
          <p:spPr>
            <a:xfrm>
              <a:off x="1063647" y="2011971"/>
              <a:ext cx="263103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加入角色</a:t>
              </a:r>
            </a:p>
          </p:txBody>
        </p:sp>
      </p:grpSp>
      <p:grpSp>
        <p:nvGrpSpPr>
          <p:cNvPr id="27" name="群組 26">
            <a:extLst>
              <a:ext uri="{FF2B5EF4-FFF2-40B4-BE49-F238E27FC236}">
                <a16:creationId xmlns:a16="http://schemas.microsoft.com/office/drawing/2014/main" id="{EA32F6E9-521C-AF02-5302-61F90150DD88}"/>
              </a:ext>
            </a:extLst>
          </p:cNvPr>
          <p:cNvGrpSpPr/>
          <p:nvPr/>
        </p:nvGrpSpPr>
        <p:grpSpPr>
          <a:xfrm>
            <a:off x="8705688" y="1947040"/>
            <a:ext cx="3052503" cy="711022"/>
            <a:chOff x="642177" y="1972680"/>
            <a:chExt cx="3052503" cy="711022"/>
          </a:xfrm>
        </p:grpSpPr>
        <p:sp>
          <p:nvSpPr>
            <p:cNvPr id="28" name="矩形: 圓角 27">
              <a:extLst>
                <a:ext uri="{FF2B5EF4-FFF2-40B4-BE49-F238E27FC236}">
                  <a16:creationId xmlns:a16="http://schemas.microsoft.com/office/drawing/2014/main" id="{0562082E-3F7F-8B10-1814-15FDC13136AA}"/>
                </a:ext>
              </a:extLst>
            </p:cNvPr>
            <p:cNvSpPr/>
            <p:nvPr/>
          </p:nvSpPr>
          <p:spPr>
            <a:xfrm>
              <a:off x="841646" y="1972680"/>
              <a:ext cx="2653565" cy="711022"/>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37" name="橢圓 36">
              <a:extLst>
                <a:ext uri="{FF2B5EF4-FFF2-40B4-BE49-F238E27FC236}">
                  <a16:creationId xmlns:a16="http://schemas.microsoft.com/office/drawing/2014/main" id="{9721A124-337D-9D92-6322-64F70D467375}"/>
                </a:ext>
              </a:extLst>
            </p:cNvPr>
            <p:cNvSpPr/>
            <p:nvPr/>
          </p:nvSpPr>
          <p:spPr>
            <a:xfrm>
              <a:off x="642177" y="1972680"/>
              <a:ext cx="703894" cy="703894"/>
            </a:xfrm>
            <a:prstGeom prst="ellipse">
              <a:avLst/>
            </a:prstGeom>
            <a:solidFill>
              <a:srgbClr val="E8F664"/>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3</a:t>
              </a:r>
              <a:endPar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38" name="文字方塊 37">
              <a:extLst>
                <a:ext uri="{FF2B5EF4-FFF2-40B4-BE49-F238E27FC236}">
                  <a16:creationId xmlns:a16="http://schemas.microsoft.com/office/drawing/2014/main" id="{51536930-07CA-2971-D585-0015E3B220B4}"/>
                </a:ext>
              </a:extLst>
            </p:cNvPr>
            <p:cNvSpPr txBox="1"/>
            <p:nvPr/>
          </p:nvSpPr>
          <p:spPr>
            <a:xfrm>
              <a:off x="1063647" y="2011971"/>
              <a:ext cx="263103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角色分配</a:t>
              </a:r>
            </a:p>
          </p:txBody>
        </p:sp>
      </p:grpSp>
      <p:sp>
        <p:nvSpPr>
          <p:cNvPr id="43" name="文字方塊 42">
            <a:extLst>
              <a:ext uri="{FF2B5EF4-FFF2-40B4-BE49-F238E27FC236}">
                <a16:creationId xmlns:a16="http://schemas.microsoft.com/office/drawing/2014/main" id="{4D960F89-51C3-4378-4A19-0FEB814AEBC5}"/>
              </a:ext>
            </a:extLst>
          </p:cNvPr>
          <p:cNvSpPr txBox="1"/>
          <p:nvPr/>
        </p:nvSpPr>
        <p:spPr>
          <a:xfrm>
            <a:off x="8407279" y="2815654"/>
            <a:ext cx="3649323" cy="1707775"/>
          </a:xfrm>
          <a:prstGeom prst="rect">
            <a:avLst/>
          </a:prstGeom>
          <a:noFill/>
        </p:spPr>
        <p:txBody>
          <a:bodyPr wrap="square" rtlCol="0">
            <a:spAutoFit/>
          </a:bodyPr>
          <a:lstStyle/>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同學依照鼓聲走動。</a:t>
            </a:r>
            <a:endParaRPr lang="en-US" altLang="zh-TW" sz="2600" b="1" dirty="0">
              <a:solidFill>
                <a:prstClr val="white"/>
              </a:solidFill>
              <a:latin typeface="微軟正黑體" panose="020B0604030504040204" pitchFamily="34" charset="-120"/>
              <a:ea typeface="微軟正黑體" panose="020B0604030504040204" pitchFamily="34" charset="-120"/>
            </a:endParaRPr>
          </a:p>
          <a:p>
            <a:pPr marL="541338" lvl="0" indent="-541338">
              <a:lnSpc>
                <a:spcPts val="3200"/>
              </a:lnSpc>
              <a:buFont typeface="Wingdings" panose="05000000000000000000" pitchFamily="2" charset="2"/>
              <a:buAutoNum type="circleNumWdWhitePlain"/>
              <a:defRPr/>
            </a:pPr>
            <a:r>
              <a:rPr lang="zh-TW" altLang="en-US" sz="2600" b="1" dirty="0">
                <a:solidFill>
                  <a:prstClr val="white"/>
                </a:solidFill>
                <a:latin typeface="微軟正黑體" panose="020B0604030504040204" pitchFamily="34" charset="-120"/>
                <a:ea typeface="微軟正黑體" panose="020B0604030504040204" pitchFamily="34" charset="-120"/>
              </a:rPr>
              <a:t>聽到</a:t>
            </a:r>
            <a:r>
              <a:rPr lang="zh-TW" altLang="en-US" sz="2600" b="1" dirty="0">
                <a:solidFill>
                  <a:srgbClr val="E8F664"/>
                </a:solidFill>
                <a:latin typeface="微軟正黑體" panose="020B0604030504040204" pitchFamily="34" charset="-120"/>
                <a:ea typeface="微軟正黑體" panose="020B0604030504040204" pitchFamily="34" charset="-120"/>
              </a:rPr>
              <a:t>連續兩次鼓聲</a:t>
            </a:r>
            <a:r>
              <a:rPr lang="zh-TW" altLang="en-US" sz="2600" b="1" dirty="0">
                <a:solidFill>
                  <a:prstClr val="white"/>
                </a:solidFill>
                <a:latin typeface="微軟正黑體" panose="020B0604030504040204" pitchFamily="34" charset="-120"/>
                <a:ea typeface="微軟正黑體" panose="020B0604030504040204" pitchFamily="34" charset="-120"/>
              </a:rPr>
              <a:t>後，拿取</a:t>
            </a:r>
            <a:r>
              <a:rPr lang="zh-TW" altLang="en-US" sz="2600" b="1" dirty="0">
                <a:solidFill>
                  <a:srgbClr val="E8F664"/>
                </a:solidFill>
                <a:latin typeface="微軟正黑體" panose="020B0604030504040204" pitchFamily="34" charset="-120"/>
                <a:ea typeface="微軟正黑體" panose="020B0604030504040204" pitchFamily="34" charset="-120"/>
              </a:rPr>
              <a:t>一張「弱勢用路人」人物卡</a:t>
            </a:r>
            <a:r>
              <a:rPr lang="zh-TW" altLang="en-US" sz="2600" b="1" dirty="0">
                <a:solidFill>
                  <a:prstClr val="white"/>
                </a:solidFill>
                <a:latin typeface="微軟正黑體" panose="020B0604030504040204" pitchFamily="34" charset="-120"/>
                <a:ea typeface="微軟正黑體" panose="020B0604030504040204" pitchFamily="34" charset="-120"/>
              </a:rPr>
              <a:t>。</a:t>
            </a:r>
          </a:p>
        </p:txBody>
      </p:sp>
      <p:grpSp>
        <p:nvGrpSpPr>
          <p:cNvPr id="67" name="群組 66">
            <a:extLst>
              <a:ext uri="{FF2B5EF4-FFF2-40B4-BE49-F238E27FC236}">
                <a16:creationId xmlns:a16="http://schemas.microsoft.com/office/drawing/2014/main" id="{F2B97331-B77C-D1C7-D62B-FE121426EB75}"/>
              </a:ext>
            </a:extLst>
          </p:cNvPr>
          <p:cNvGrpSpPr/>
          <p:nvPr/>
        </p:nvGrpSpPr>
        <p:grpSpPr>
          <a:xfrm>
            <a:off x="8548911" y="4554566"/>
            <a:ext cx="3366055" cy="1770315"/>
            <a:chOff x="8323605" y="4567728"/>
            <a:chExt cx="3366055" cy="1770315"/>
          </a:xfrm>
        </p:grpSpPr>
        <p:pic>
          <p:nvPicPr>
            <p:cNvPr id="54" name="圖片 53">
              <a:extLst>
                <a:ext uri="{FF2B5EF4-FFF2-40B4-BE49-F238E27FC236}">
                  <a16:creationId xmlns:a16="http://schemas.microsoft.com/office/drawing/2014/main" id="{7A21B61E-5BF3-774F-BEC7-34136930D0FD}"/>
                </a:ext>
              </a:extLst>
            </p:cNvPr>
            <p:cNvPicPr>
              <a:picLocks noChangeAspect="1"/>
            </p:cNvPicPr>
            <p:nvPr/>
          </p:nvPicPr>
          <p:blipFill rotWithShape="1">
            <a:blip r:embed="rId4"/>
            <a:srcRect r="65874"/>
            <a:stretch/>
          </p:blipFill>
          <p:spPr>
            <a:xfrm>
              <a:off x="8323605" y="4567728"/>
              <a:ext cx="932343" cy="1443241"/>
            </a:xfrm>
            <a:prstGeom prst="rect">
              <a:avLst/>
            </a:prstGeom>
            <a:effectLst>
              <a:outerShdw blurRad="50800" dist="38100" dir="2700000" algn="tl" rotWithShape="0">
                <a:prstClr val="black">
                  <a:alpha val="40000"/>
                </a:prstClr>
              </a:outerShdw>
            </a:effectLst>
          </p:spPr>
        </p:pic>
        <p:pic>
          <p:nvPicPr>
            <p:cNvPr id="61" name="圖片 60">
              <a:extLst>
                <a:ext uri="{FF2B5EF4-FFF2-40B4-BE49-F238E27FC236}">
                  <a16:creationId xmlns:a16="http://schemas.microsoft.com/office/drawing/2014/main" id="{F81ED8CD-5CD0-5F9D-0875-295473C56CDD}"/>
                </a:ext>
              </a:extLst>
            </p:cNvPr>
            <p:cNvPicPr>
              <a:picLocks noChangeAspect="1"/>
            </p:cNvPicPr>
            <p:nvPr/>
          </p:nvPicPr>
          <p:blipFill rotWithShape="1">
            <a:blip r:embed="rId4"/>
            <a:srcRect l="33431" r="33227"/>
            <a:stretch/>
          </p:blipFill>
          <p:spPr>
            <a:xfrm>
              <a:off x="8946465" y="4649787"/>
              <a:ext cx="910899" cy="1443241"/>
            </a:xfrm>
            <a:prstGeom prst="rect">
              <a:avLst/>
            </a:prstGeom>
            <a:effectLst>
              <a:outerShdw blurRad="50800" dist="38100" dir="2700000" algn="tl" rotWithShape="0">
                <a:prstClr val="black">
                  <a:alpha val="40000"/>
                </a:prstClr>
              </a:outerShdw>
            </a:effectLst>
          </p:spPr>
        </p:pic>
        <p:pic>
          <p:nvPicPr>
            <p:cNvPr id="62" name="圖片 61">
              <a:extLst>
                <a:ext uri="{FF2B5EF4-FFF2-40B4-BE49-F238E27FC236}">
                  <a16:creationId xmlns:a16="http://schemas.microsoft.com/office/drawing/2014/main" id="{E871988F-6C6B-CB81-F53D-3669553723D5}"/>
                </a:ext>
              </a:extLst>
            </p:cNvPr>
            <p:cNvPicPr>
              <a:picLocks noChangeAspect="1"/>
            </p:cNvPicPr>
            <p:nvPr/>
          </p:nvPicPr>
          <p:blipFill rotWithShape="1">
            <a:blip r:embed="rId4"/>
            <a:srcRect l="65874"/>
            <a:stretch/>
          </p:blipFill>
          <p:spPr>
            <a:xfrm>
              <a:off x="9538463" y="4741069"/>
              <a:ext cx="932343" cy="1443241"/>
            </a:xfrm>
            <a:prstGeom prst="rect">
              <a:avLst/>
            </a:prstGeom>
            <a:effectLst>
              <a:outerShdw blurRad="50800" dist="38100" dir="2700000" algn="tl" rotWithShape="0">
                <a:prstClr val="black">
                  <a:alpha val="40000"/>
                </a:prstClr>
              </a:outerShdw>
            </a:effectLst>
          </p:spPr>
        </p:pic>
        <p:pic>
          <p:nvPicPr>
            <p:cNvPr id="65" name="圖片 64">
              <a:extLst>
                <a:ext uri="{FF2B5EF4-FFF2-40B4-BE49-F238E27FC236}">
                  <a16:creationId xmlns:a16="http://schemas.microsoft.com/office/drawing/2014/main" id="{EDF14115-BC5C-1DD1-9DC9-A298439DB76F}"/>
                </a:ext>
              </a:extLst>
            </p:cNvPr>
            <p:cNvPicPr>
              <a:picLocks noChangeAspect="1"/>
            </p:cNvPicPr>
            <p:nvPr/>
          </p:nvPicPr>
          <p:blipFill rotWithShape="1">
            <a:blip r:embed="rId5"/>
            <a:srcRect r="48548"/>
            <a:stretch/>
          </p:blipFill>
          <p:spPr>
            <a:xfrm>
              <a:off x="10161323" y="4825924"/>
              <a:ext cx="928907" cy="1427264"/>
            </a:xfrm>
            <a:prstGeom prst="rect">
              <a:avLst/>
            </a:prstGeom>
            <a:effectLst>
              <a:outerShdw blurRad="50800" dist="38100" dir="2700000" algn="tl" rotWithShape="0">
                <a:prstClr val="black">
                  <a:alpha val="40000"/>
                </a:prstClr>
              </a:outerShdw>
            </a:effectLst>
          </p:spPr>
        </p:pic>
        <p:pic>
          <p:nvPicPr>
            <p:cNvPr id="66" name="圖片 65">
              <a:extLst>
                <a:ext uri="{FF2B5EF4-FFF2-40B4-BE49-F238E27FC236}">
                  <a16:creationId xmlns:a16="http://schemas.microsoft.com/office/drawing/2014/main" id="{E4792E1E-3138-920F-DB64-3025FF07C767}"/>
                </a:ext>
              </a:extLst>
            </p:cNvPr>
            <p:cNvPicPr>
              <a:picLocks noChangeAspect="1"/>
            </p:cNvPicPr>
            <p:nvPr/>
          </p:nvPicPr>
          <p:blipFill rotWithShape="1">
            <a:blip r:embed="rId5"/>
            <a:srcRect l="49680"/>
            <a:stretch/>
          </p:blipFill>
          <p:spPr>
            <a:xfrm>
              <a:off x="10781192" y="4910779"/>
              <a:ext cx="908468" cy="1427264"/>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5296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A5484"/>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3CDE6259-BC11-F2AC-B0FA-A25CEF819874}"/>
              </a:ext>
            </a:extLst>
          </p:cNvPr>
          <p:cNvGrpSpPr/>
          <p:nvPr/>
        </p:nvGrpSpPr>
        <p:grpSpPr>
          <a:xfrm>
            <a:off x="3028843" y="429453"/>
            <a:ext cx="6165958" cy="1212311"/>
            <a:chOff x="1060343" y="429453"/>
            <a:chExt cx="6165958" cy="1212311"/>
          </a:xfrm>
        </p:grpSpPr>
        <p:grpSp>
          <p:nvGrpSpPr>
            <p:cNvPr id="29" name="群組 28">
              <a:extLst>
                <a:ext uri="{FF2B5EF4-FFF2-40B4-BE49-F238E27FC236}">
                  <a16:creationId xmlns:a16="http://schemas.microsoft.com/office/drawing/2014/main" id="{8E3362AE-8B85-3FB6-4305-CC7E95FABD3E}"/>
                </a:ext>
              </a:extLst>
            </p:cNvPr>
            <p:cNvGrpSpPr/>
            <p:nvPr/>
          </p:nvGrpSpPr>
          <p:grpSpPr>
            <a:xfrm>
              <a:off x="1060343" y="429453"/>
              <a:ext cx="6165958" cy="1212311"/>
              <a:chOff x="4005846" y="248433"/>
              <a:chExt cx="4075532" cy="1022895"/>
            </a:xfrm>
          </p:grpSpPr>
          <p:grpSp>
            <p:nvGrpSpPr>
              <p:cNvPr id="30" name="Group 10">
                <a:extLst>
                  <a:ext uri="{FF2B5EF4-FFF2-40B4-BE49-F238E27FC236}">
                    <a16:creationId xmlns:a16="http://schemas.microsoft.com/office/drawing/2014/main" id="{D21AEC2A-4B55-A780-942E-1696D1AF9390}"/>
                  </a:ext>
                </a:extLst>
              </p:cNvPr>
              <p:cNvGrpSpPr/>
              <p:nvPr/>
            </p:nvGrpSpPr>
            <p:grpSpPr>
              <a:xfrm>
                <a:off x="4110621" y="353208"/>
                <a:ext cx="3970757" cy="918120"/>
                <a:chOff x="0" y="-28575"/>
                <a:chExt cx="1045796" cy="241810"/>
              </a:xfrm>
            </p:grpSpPr>
            <p:sp>
              <p:nvSpPr>
                <p:cNvPr id="34" name="Freeform 11">
                  <a:extLst>
                    <a:ext uri="{FF2B5EF4-FFF2-40B4-BE49-F238E27FC236}">
                      <a16:creationId xmlns:a16="http://schemas.microsoft.com/office/drawing/2014/main" id="{DB64D22E-AAA0-2753-D2C1-D327D9A0F9EB}"/>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5" name="TextBox 12">
                  <a:extLst>
                    <a:ext uri="{FF2B5EF4-FFF2-40B4-BE49-F238E27FC236}">
                      <a16:creationId xmlns:a16="http://schemas.microsoft.com/office/drawing/2014/main" id="{C14399AC-E209-B0E2-FB6B-50A593D31AA5}"/>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roup 13">
                <a:extLst>
                  <a:ext uri="{FF2B5EF4-FFF2-40B4-BE49-F238E27FC236}">
                    <a16:creationId xmlns:a16="http://schemas.microsoft.com/office/drawing/2014/main" id="{B36B4F2C-D2F9-5FC2-4A92-2D1D4C0FB7BC}"/>
                  </a:ext>
                </a:extLst>
              </p:cNvPr>
              <p:cNvGrpSpPr/>
              <p:nvPr/>
            </p:nvGrpSpPr>
            <p:grpSpPr>
              <a:xfrm>
                <a:off x="4005846" y="248433"/>
                <a:ext cx="3970757" cy="918120"/>
                <a:chOff x="0" y="-28575"/>
                <a:chExt cx="1045796" cy="241810"/>
              </a:xfrm>
            </p:grpSpPr>
            <p:sp>
              <p:nvSpPr>
                <p:cNvPr id="32" name="Freeform 14">
                  <a:extLst>
                    <a:ext uri="{FF2B5EF4-FFF2-40B4-BE49-F238E27FC236}">
                      <a16:creationId xmlns:a16="http://schemas.microsoft.com/office/drawing/2014/main" id="{52D4B7CC-3B31-5AF7-68D5-CD63E515BD50}"/>
                    </a:ext>
                  </a:extLst>
                </p:cNvPr>
                <p:cNvSpPr/>
                <p:nvPr/>
              </p:nvSpPr>
              <p:spPr>
                <a:xfrm>
                  <a:off x="0" y="0"/>
                  <a:ext cx="104579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33" name="TextBox 15">
                  <a:extLst>
                    <a:ext uri="{FF2B5EF4-FFF2-40B4-BE49-F238E27FC236}">
                      <a16:creationId xmlns:a16="http://schemas.microsoft.com/office/drawing/2014/main" id="{C2EAFD04-1256-D607-2AC1-DEF32E454FDA}"/>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6" name="文字方塊 35">
              <a:extLst>
                <a:ext uri="{FF2B5EF4-FFF2-40B4-BE49-F238E27FC236}">
                  <a16:creationId xmlns:a16="http://schemas.microsoft.com/office/drawing/2014/main" id="{4A82AED4-A073-E6B5-AB56-6FBB056ED716}"/>
                </a:ext>
              </a:extLst>
            </p:cNvPr>
            <p:cNvSpPr txBox="1"/>
            <p:nvPr/>
          </p:nvSpPr>
          <p:spPr>
            <a:xfrm>
              <a:off x="1255751" y="682216"/>
              <a:ext cx="542165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「塑造角色」活動</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(2/2)</a:t>
              </a:r>
              <a:endPar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7" name="文字方塊 6">
            <a:extLst>
              <a:ext uri="{FF2B5EF4-FFF2-40B4-BE49-F238E27FC236}">
                <a16:creationId xmlns:a16="http://schemas.microsoft.com/office/drawing/2014/main" id="{E772CFEF-8F43-E813-1491-21DD71D62C5A}"/>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引起動機│活動一：塑造角色</a:t>
            </a:r>
            <a:r>
              <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27" name="群組 26">
            <a:extLst>
              <a:ext uri="{FF2B5EF4-FFF2-40B4-BE49-F238E27FC236}">
                <a16:creationId xmlns:a16="http://schemas.microsoft.com/office/drawing/2014/main" id="{EA32F6E9-521C-AF02-5302-61F90150DD88}"/>
              </a:ext>
            </a:extLst>
          </p:cNvPr>
          <p:cNvGrpSpPr/>
          <p:nvPr/>
        </p:nvGrpSpPr>
        <p:grpSpPr>
          <a:xfrm>
            <a:off x="820472" y="1881413"/>
            <a:ext cx="9938572" cy="711022"/>
            <a:chOff x="642177" y="1972680"/>
            <a:chExt cx="9938572" cy="711022"/>
          </a:xfrm>
        </p:grpSpPr>
        <p:sp>
          <p:nvSpPr>
            <p:cNvPr id="28" name="矩形: 圓角 27">
              <a:extLst>
                <a:ext uri="{FF2B5EF4-FFF2-40B4-BE49-F238E27FC236}">
                  <a16:creationId xmlns:a16="http://schemas.microsoft.com/office/drawing/2014/main" id="{0562082E-3F7F-8B10-1814-15FDC13136AA}"/>
                </a:ext>
              </a:extLst>
            </p:cNvPr>
            <p:cNvSpPr/>
            <p:nvPr/>
          </p:nvSpPr>
          <p:spPr>
            <a:xfrm>
              <a:off x="841646" y="1972680"/>
              <a:ext cx="9739103" cy="711022"/>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7" name="橢圓 36">
              <a:extLst>
                <a:ext uri="{FF2B5EF4-FFF2-40B4-BE49-F238E27FC236}">
                  <a16:creationId xmlns:a16="http://schemas.microsoft.com/office/drawing/2014/main" id="{9721A124-337D-9D92-6322-64F70D467375}"/>
                </a:ext>
              </a:extLst>
            </p:cNvPr>
            <p:cNvSpPr/>
            <p:nvPr/>
          </p:nvSpPr>
          <p:spPr>
            <a:xfrm>
              <a:off x="642177" y="1972680"/>
              <a:ext cx="703894" cy="703894"/>
            </a:xfrm>
            <a:prstGeom prst="ellipse">
              <a:avLst/>
            </a:prstGeom>
            <a:solidFill>
              <a:srgbClr val="E8F664"/>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3600" b="1" dirty="0">
                  <a:solidFill>
                    <a:prstClr val="black"/>
                  </a:solidFill>
                  <a:latin typeface="微軟正黑體" panose="020B0604030504040204" pitchFamily="34" charset="-120"/>
                  <a:ea typeface="微軟正黑體" panose="020B0604030504040204" pitchFamily="34" charset="-120"/>
                </a:rPr>
                <a:t>4</a:t>
              </a:r>
              <a:endPar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38" name="文字方塊 37">
              <a:extLst>
                <a:ext uri="{FF2B5EF4-FFF2-40B4-BE49-F238E27FC236}">
                  <a16:creationId xmlns:a16="http://schemas.microsoft.com/office/drawing/2014/main" id="{51536930-07CA-2971-D585-0015E3B220B4}"/>
                </a:ext>
              </a:extLst>
            </p:cNvPr>
            <p:cNvSpPr txBox="1"/>
            <p:nvPr/>
          </p:nvSpPr>
          <p:spPr>
            <a:xfrm>
              <a:off x="1063647" y="2011971"/>
              <a:ext cx="95171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角色加入生理、心理或生活困境元素表演</a:t>
              </a:r>
            </a:p>
          </p:txBody>
        </p:sp>
      </p:grpSp>
      <p:sp>
        <p:nvSpPr>
          <p:cNvPr id="43" name="文字方塊 42">
            <a:extLst>
              <a:ext uri="{FF2B5EF4-FFF2-40B4-BE49-F238E27FC236}">
                <a16:creationId xmlns:a16="http://schemas.microsoft.com/office/drawing/2014/main" id="{4D960F89-51C3-4378-4A19-0FEB814AEBC5}"/>
              </a:ext>
            </a:extLst>
          </p:cNvPr>
          <p:cNvSpPr txBox="1"/>
          <p:nvPr/>
        </p:nvSpPr>
        <p:spPr>
          <a:xfrm>
            <a:off x="820472" y="2965001"/>
            <a:ext cx="7825434" cy="1707775"/>
          </a:xfrm>
          <a:prstGeom prst="rect">
            <a:avLst/>
          </a:prstGeom>
          <a:noFill/>
        </p:spPr>
        <p:txBody>
          <a:bodyPr wrap="square" rtlCol="0">
            <a:spAutoFit/>
          </a:bodyPr>
          <a:lstStyle/>
          <a:p>
            <a:pPr marL="541338" marR="0" lvl="0" indent="-541338" algn="l" defTabSz="914400" rtl="0" eaLnBrk="1" fontAlgn="auto" latinLnBrk="0" hangingPunct="1">
              <a:lnSpc>
                <a:spcPts val="3200"/>
              </a:lnSpc>
              <a:spcBef>
                <a:spcPts val="0"/>
              </a:spcBef>
              <a:spcAft>
                <a:spcPts val="0"/>
              </a:spcAft>
              <a:buClrTx/>
              <a:buSzTx/>
              <a:buFont typeface="Wingdings" panose="05000000000000000000" pitchFamily="2" charset="2"/>
              <a:buAutoNum type="circleNumWdWhitePlain"/>
              <a:tabLst/>
              <a:defRPr/>
            </a:pPr>
            <a:r>
              <a:rPr kumimoji="0" lang="zh-TW" altLang="en-US" sz="2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同學依照鼓聲走動。</a:t>
            </a:r>
            <a:endParaRPr kumimoji="0" lang="en-US" altLang="zh-TW" sz="2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541338" lvl="0" indent="-541338">
              <a:lnSpc>
                <a:spcPts val="3200"/>
              </a:lnSpc>
              <a:buFont typeface="Wingdings" panose="05000000000000000000" pitchFamily="2" charset="2"/>
              <a:buAutoNum type="circleNumWdWhitePlain"/>
              <a:defRPr/>
            </a:pPr>
            <a:r>
              <a:rPr kumimoji="0" lang="zh-TW" altLang="en-US" sz="2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聽到</a:t>
            </a:r>
            <a:r>
              <a:rPr kumimoji="0" lang="zh-TW" altLang="en-US" sz="2600" b="1" i="0" u="none" strike="noStrike" kern="1200" cap="none" spc="0" normalizeH="0" baseline="0" noProof="0" dirty="0">
                <a:ln>
                  <a:noFill/>
                </a:ln>
                <a:solidFill>
                  <a:srgbClr val="E8F664"/>
                </a:solidFill>
                <a:effectLst/>
                <a:uLnTx/>
                <a:uFillTx/>
                <a:latin typeface="微軟正黑體" panose="020B0604030504040204" pitchFamily="34" charset="-120"/>
                <a:ea typeface="微軟正黑體" panose="020B0604030504040204" pitchFamily="34" charset="-120"/>
                <a:cs typeface="+mn-cs"/>
              </a:rPr>
              <a:t>連續兩次鼓聲</a:t>
            </a:r>
            <a:r>
              <a:rPr lang="zh-TW" altLang="en-US" sz="2600" b="1" dirty="0">
                <a:solidFill>
                  <a:prstClr val="white"/>
                </a:solidFill>
                <a:latin typeface="微軟正黑體" panose="020B0604030504040204" pitchFamily="34" charset="-120"/>
                <a:ea typeface="微軟正黑體" panose="020B0604030504040204" pitchFamily="34" charset="-120"/>
              </a:rPr>
              <a:t>後，請學生依照</a:t>
            </a:r>
            <a:r>
              <a:rPr lang="zh-TW" altLang="en-US" sz="2600" b="1" dirty="0">
                <a:solidFill>
                  <a:srgbClr val="E8F664"/>
                </a:solidFill>
                <a:latin typeface="微軟正黑體" panose="020B0604030504040204" pitchFamily="34" charset="-120"/>
                <a:ea typeface="微軟正黑體" panose="020B0604030504040204" pitchFamily="34" charset="-120"/>
              </a:rPr>
              <a:t>抽到的角色</a:t>
            </a:r>
            <a:r>
              <a:rPr lang="zh-TW" altLang="en-US" sz="2600" b="1" dirty="0">
                <a:solidFill>
                  <a:prstClr val="white"/>
                </a:solidFill>
                <a:latin typeface="微軟正黑體" panose="020B0604030504040204" pitchFamily="34" charset="-120"/>
                <a:ea typeface="微軟正黑體" panose="020B0604030504040204" pitchFamily="34" charset="-120"/>
              </a:rPr>
              <a:t>，思考該角色在</a:t>
            </a:r>
            <a:r>
              <a:rPr lang="zh-TW" altLang="en-US" sz="2600" b="1" dirty="0">
                <a:solidFill>
                  <a:srgbClr val="E8F664"/>
                </a:solidFill>
                <a:latin typeface="微軟正黑體" panose="020B0604030504040204" pitchFamily="34" charset="-120"/>
                <a:ea typeface="微軟正黑體" panose="020B0604030504040204" pitchFamily="34" charset="-120"/>
              </a:rPr>
              <a:t>生理、心理或因外在環境</a:t>
            </a:r>
            <a:r>
              <a:rPr lang="zh-TW" altLang="en-US" sz="2600" b="1" dirty="0">
                <a:solidFill>
                  <a:schemeClr val="bg1"/>
                </a:solidFill>
                <a:latin typeface="微軟正黑體" panose="020B0604030504040204" pitchFamily="34" charset="-120"/>
                <a:ea typeface="微軟正黑體" panose="020B0604030504040204" pitchFamily="34" charset="-120"/>
              </a:rPr>
              <a:t>而受影響的行為特性</a:t>
            </a:r>
            <a:r>
              <a:rPr lang="zh-TW" altLang="en-US" sz="2600" b="1" dirty="0">
                <a:solidFill>
                  <a:prstClr val="white"/>
                </a:solidFill>
                <a:latin typeface="微軟正黑體" panose="020B0604030504040204" pitchFamily="34" charset="-120"/>
                <a:ea typeface="微軟正黑體" panose="020B0604030504040204" pitchFamily="34" charset="-120"/>
              </a:rPr>
              <a:t>，選擇其中一點</a:t>
            </a:r>
            <a:r>
              <a:rPr lang="zh-TW" altLang="en-US" sz="2600" b="1" dirty="0">
                <a:solidFill>
                  <a:srgbClr val="E8F664"/>
                </a:solidFill>
                <a:latin typeface="微軟正黑體" panose="020B0604030504040204" pitchFamily="34" charset="-120"/>
                <a:ea typeface="微軟正黑體" panose="020B0604030504040204" pitchFamily="34" charset="-120"/>
              </a:rPr>
              <a:t>表現出來</a:t>
            </a:r>
            <a:r>
              <a:rPr lang="zh-TW" altLang="en-US" sz="2600" b="1" dirty="0">
                <a:solidFill>
                  <a:schemeClr val="bg1"/>
                </a:solidFill>
                <a:latin typeface="微軟正黑體" panose="020B0604030504040204" pitchFamily="34" charset="-120"/>
                <a:ea typeface="微軟正黑體" panose="020B0604030504040204" pitchFamily="34" charset="-120"/>
              </a:rPr>
              <a:t>。</a:t>
            </a:r>
            <a:endParaRPr kumimoji="0" lang="zh-TW" altLang="en-US" sz="2600" b="1"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endParaRPr>
          </a:p>
        </p:txBody>
      </p:sp>
      <p:sp>
        <p:nvSpPr>
          <p:cNvPr id="2" name="圓角矩形圖說文字 46">
            <a:extLst>
              <a:ext uri="{FF2B5EF4-FFF2-40B4-BE49-F238E27FC236}">
                <a16:creationId xmlns:a16="http://schemas.microsoft.com/office/drawing/2014/main" id="{7EE08CC4-A553-8887-909F-F8379801D998}"/>
              </a:ext>
            </a:extLst>
          </p:cNvPr>
          <p:cNvSpPr/>
          <p:nvPr/>
        </p:nvSpPr>
        <p:spPr>
          <a:xfrm>
            <a:off x="8645906" y="2918497"/>
            <a:ext cx="2113137" cy="510503"/>
          </a:xfrm>
          <a:prstGeom prst="wedgeRoundRectCallout">
            <a:avLst>
              <a:gd name="adj1" fmla="val 21290"/>
              <a:gd name="adj2" fmla="val 93554"/>
              <a:gd name="adj3" fmla="val 16667"/>
            </a:avLst>
          </a:prstGeom>
          <a:solidFill>
            <a:srgbClr val="E9E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來不及了</a:t>
            </a:r>
            <a:r>
              <a:rPr lang="en-US" altLang="zh-TW" sz="2800" dirty="0">
                <a:solidFill>
                  <a:schemeClr val="tx1"/>
                </a:solidFill>
                <a:latin typeface="微軟正黑體" panose="020B0604030504040204" pitchFamily="34" charset="-120"/>
                <a:ea typeface="微軟正黑體" panose="020B0604030504040204" pitchFamily="34" charset="-120"/>
              </a:rPr>
              <a:t>…</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5" name="圓角矩形圖說文字 48">
            <a:extLst>
              <a:ext uri="{FF2B5EF4-FFF2-40B4-BE49-F238E27FC236}">
                <a16:creationId xmlns:a16="http://schemas.microsoft.com/office/drawing/2014/main" id="{5E605EEF-BE23-28D8-0380-B8553E788B9D}"/>
              </a:ext>
            </a:extLst>
          </p:cNvPr>
          <p:cNvSpPr/>
          <p:nvPr/>
        </p:nvSpPr>
        <p:spPr>
          <a:xfrm>
            <a:off x="1396160" y="4921166"/>
            <a:ext cx="7523251" cy="1254618"/>
          </a:xfrm>
          <a:prstGeom prst="wedgeRoundRectCallout">
            <a:avLst>
              <a:gd name="adj1" fmla="val -20950"/>
              <a:gd name="adj2" fmla="val 36013"/>
              <a:gd name="adj3" fmla="val 16667"/>
            </a:avLst>
          </a:prstGeom>
          <a:solidFill>
            <a:srgbClr val="E9E3F5"/>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dirty="0">
                <a:solidFill>
                  <a:schemeClr val="tx1"/>
                </a:solidFill>
                <a:latin typeface="微軟正黑體" panose="020B0604030504040204" pitchFamily="34" charset="-120"/>
                <a:ea typeface="微軟正黑體" panose="020B0604030504040204" pitchFamily="34" charset="-120"/>
              </a:rPr>
              <a:t>例如：高齡者因肌力流失或平衡感變差，導致走路速度變緩慢。</a:t>
            </a:r>
          </a:p>
        </p:txBody>
      </p:sp>
      <p:grpSp>
        <p:nvGrpSpPr>
          <p:cNvPr id="16" name="群組 15">
            <a:extLst>
              <a:ext uri="{FF2B5EF4-FFF2-40B4-BE49-F238E27FC236}">
                <a16:creationId xmlns:a16="http://schemas.microsoft.com/office/drawing/2014/main" id="{061D79D5-07DF-4C24-2D2D-D8507C56E1CD}"/>
              </a:ext>
            </a:extLst>
          </p:cNvPr>
          <p:cNvGrpSpPr/>
          <p:nvPr/>
        </p:nvGrpSpPr>
        <p:grpSpPr>
          <a:xfrm>
            <a:off x="9421744" y="3591288"/>
            <a:ext cx="2009913" cy="3075978"/>
            <a:chOff x="8834933" y="3590633"/>
            <a:chExt cx="2009913" cy="3075978"/>
          </a:xfrm>
          <a:effectLst>
            <a:outerShdw blurRad="50800" dist="38100" dir="2700000" algn="tl" rotWithShape="0">
              <a:prstClr val="black">
                <a:alpha val="40000"/>
              </a:prstClr>
            </a:outerShdw>
          </a:effectLst>
        </p:grpSpPr>
        <p:pic>
          <p:nvPicPr>
            <p:cNvPr id="13" name="圖片 12">
              <a:extLst>
                <a:ext uri="{FF2B5EF4-FFF2-40B4-BE49-F238E27FC236}">
                  <a16:creationId xmlns:a16="http://schemas.microsoft.com/office/drawing/2014/main" id="{396CF7A3-D491-F5A7-E4DF-D8A75B69216D}"/>
                </a:ext>
              </a:extLst>
            </p:cNvPr>
            <p:cNvPicPr>
              <a:picLocks noChangeAspect="1"/>
            </p:cNvPicPr>
            <p:nvPr/>
          </p:nvPicPr>
          <p:blipFill>
            <a:blip r:embed="rId3"/>
            <a:stretch>
              <a:fillRect/>
            </a:stretch>
          </p:blipFill>
          <p:spPr>
            <a:xfrm>
              <a:off x="8834933" y="3590633"/>
              <a:ext cx="2009913" cy="3075978"/>
            </a:xfrm>
            <a:prstGeom prst="rect">
              <a:avLst/>
            </a:prstGeom>
          </p:spPr>
        </p:pic>
        <p:pic>
          <p:nvPicPr>
            <p:cNvPr id="15" name="圖片 14">
              <a:extLst>
                <a:ext uri="{FF2B5EF4-FFF2-40B4-BE49-F238E27FC236}">
                  <a16:creationId xmlns:a16="http://schemas.microsoft.com/office/drawing/2014/main" id="{D271D6C9-A4A3-0A36-85E3-2018C10265AF}"/>
                </a:ext>
              </a:extLst>
            </p:cNvPr>
            <p:cNvPicPr>
              <a:picLocks noChangeAspect="1"/>
            </p:cNvPicPr>
            <p:nvPr/>
          </p:nvPicPr>
          <p:blipFill rotWithShape="1">
            <a:blip r:embed="rId4"/>
            <a:srcRect l="1" t="2" r="14618" b="13441"/>
            <a:stretch/>
          </p:blipFill>
          <p:spPr>
            <a:xfrm rot="9859279">
              <a:off x="9839890" y="4314444"/>
              <a:ext cx="164642" cy="64489"/>
            </a:xfrm>
            <a:prstGeom prst="rect">
              <a:avLst/>
            </a:prstGeom>
          </p:spPr>
        </p:pic>
      </p:grpSp>
    </p:spTree>
    <p:extLst>
      <p:ext uri="{BB962C8B-B14F-4D97-AF65-F5344CB8AC3E}">
        <p14:creationId xmlns:p14="http://schemas.microsoft.com/office/powerpoint/2010/main" val="343214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3FB"/>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98084B2-E79E-2D18-D0DD-B398329C639A}"/>
              </a:ext>
            </a:extLst>
          </p:cNvPr>
          <p:cNvSpPr/>
          <p:nvPr/>
        </p:nvSpPr>
        <p:spPr>
          <a:xfrm>
            <a:off x="2013285" y="1485900"/>
            <a:ext cx="8165430" cy="1569660"/>
          </a:xfrm>
          <a:prstGeom prst="rect">
            <a:avLst/>
          </a:prstGeom>
          <a:ln w="12700">
            <a:noFill/>
            <a:prstDash val="lgDash"/>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請抽到相同角色卡牌的同學們，</a:t>
            </a:r>
            <a:endParaRPr kumimoji="0" lang="en-US" altLang="zh-TW" sz="4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圍成一圈坐下。</a:t>
            </a:r>
          </a:p>
        </p:txBody>
      </p:sp>
      <p:grpSp>
        <p:nvGrpSpPr>
          <p:cNvPr id="22" name="群組 21">
            <a:extLst>
              <a:ext uri="{FF2B5EF4-FFF2-40B4-BE49-F238E27FC236}">
                <a16:creationId xmlns:a16="http://schemas.microsoft.com/office/drawing/2014/main" id="{60384523-B62D-9CF5-3302-1BD95CEE0A8E}"/>
              </a:ext>
            </a:extLst>
          </p:cNvPr>
          <p:cNvGrpSpPr/>
          <p:nvPr/>
        </p:nvGrpSpPr>
        <p:grpSpPr>
          <a:xfrm>
            <a:off x="88900" y="2540000"/>
            <a:ext cx="12014200" cy="2832100"/>
            <a:chOff x="88900" y="2540000"/>
            <a:chExt cx="12014200" cy="2832100"/>
          </a:xfrm>
        </p:grpSpPr>
        <p:sp>
          <p:nvSpPr>
            <p:cNvPr id="11" name="手繪多邊形: 圖案 10">
              <a:extLst>
                <a:ext uri="{FF2B5EF4-FFF2-40B4-BE49-F238E27FC236}">
                  <a16:creationId xmlns:a16="http://schemas.microsoft.com/office/drawing/2014/main" id="{6B69BCBE-9146-83A6-EAF0-476ABD53F921}"/>
                </a:ext>
              </a:extLst>
            </p:cNvPr>
            <p:cNvSpPr/>
            <p:nvPr/>
          </p:nvSpPr>
          <p:spPr>
            <a:xfrm>
              <a:off x="88900" y="2540000"/>
              <a:ext cx="4914900" cy="2832100"/>
            </a:xfrm>
            <a:custGeom>
              <a:avLst/>
              <a:gdLst>
                <a:gd name="connsiteX0" fmla="*/ 0 w 4914900"/>
                <a:gd name="connsiteY0" fmla="*/ 0 h 2832100"/>
                <a:gd name="connsiteX1" fmla="*/ 25400 w 4914900"/>
                <a:gd name="connsiteY1" fmla="*/ 101600 h 2832100"/>
                <a:gd name="connsiteX2" fmla="*/ 38100 w 4914900"/>
                <a:gd name="connsiteY2" fmla="*/ 139700 h 2832100"/>
                <a:gd name="connsiteX3" fmla="*/ 76200 w 4914900"/>
                <a:gd name="connsiteY3" fmla="*/ 177800 h 2832100"/>
                <a:gd name="connsiteX4" fmla="*/ 114300 w 4914900"/>
                <a:gd name="connsiteY4" fmla="*/ 241300 h 2832100"/>
                <a:gd name="connsiteX5" fmla="*/ 152400 w 4914900"/>
                <a:gd name="connsiteY5" fmla="*/ 266700 h 2832100"/>
                <a:gd name="connsiteX6" fmla="*/ 241300 w 4914900"/>
                <a:gd name="connsiteY6" fmla="*/ 330200 h 2832100"/>
                <a:gd name="connsiteX7" fmla="*/ 279400 w 4914900"/>
                <a:gd name="connsiteY7" fmla="*/ 342900 h 2832100"/>
                <a:gd name="connsiteX8" fmla="*/ 304800 w 4914900"/>
                <a:gd name="connsiteY8" fmla="*/ 381000 h 2832100"/>
                <a:gd name="connsiteX9" fmla="*/ 279400 w 4914900"/>
                <a:gd name="connsiteY9" fmla="*/ 419100 h 2832100"/>
                <a:gd name="connsiteX10" fmla="*/ 266700 w 4914900"/>
                <a:gd name="connsiteY10" fmla="*/ 457200 h 2832100"/>
                <a:gd name="connsiteX11" fmla="*/ 241300 w 4914900"/>
                <a:gd name="connsiteY11" fmla="*/ 584200 h 2832100"/>
                <a:gd name="connsiteX12" fmla="*/ 241300 w 4914900"/>
                <a:gd name="connsiteY12" fmla="*/ 965200 h 2832100"/>
                <a:gd name="connsiteX13" fmla="*/ 266700 w 4914900"/>
                <a:gd name="connsiteY13" fmla="*/ 1028700 h 2832100"/>
                <a:gd name="connsiteX14" fmla="*/ 330200 w 4914900"/>
                <a:gd name="connsiteY14" fmla="*/ 1155700 h 2832100"/>
                <a:gd name="connsiteX15" fmla="*/ 419100 w 4914900"/>
                <a:gd name="connsiteY15" fmla="*/ 1219200 h 2832100"/>
                <a:gd name="connsiteX16" fmla="*/ 457200 w 4914900"/>
                <a:gd name="connsiteY16" fmla="*/ 1270000 h 2832100"/>
                <a:gd name="connsiteX17" fmla="*/ 469900 w 4914900"/>
                <a:gd name="connsiteY17" fmla="*/ 1371600 h 2832100"/>
                <a:gd name="connsiteX18" fmla="*/ 635000 w 4914900"/>
                <a:gd name="connsiteY18" fmla="*/ 1676400 h 2832100"/>
                <a:gd name="connsiteX19" fmla="*/ 698500 w 4914900"/>
                <a:gd name="connsiteY19" fmla="*/ 1752600 h 2832100"/>
                <a:gd name="connsiteX20" fmla="*/ 901700 w 4914900"/>
                <a:gd name="connsiteY20" fmla="*/ 1917700 h 2832100"/>
                <a:gd name="connsiteX21" fmla="*/ 1003300 w 4914900"/>
                <a:gd name="connsiteY21" fmla="*/ 1968500 h 2832100"/>
                <a:gd name="connsiteX22" fmla="*/ 1092200 w 4914900"/>
                <a:gd name="connsiteY22" fmla="*/ 2019300 h 2832100"/>
                <a:gd name="connsiteX23" fmla="*/ 1409700 w 4914900"/>
                <a:gd name="connsiteY23" fmla="*/ 2082800 h 2832100"/>
                <a:gd name="connsiteX24" fmla="*/ 1714500 w 4914900"/>
                <a:gd name="connsiteY24" fmla="*/ 2070100 h 2832100"/>
                <a:gd name="connsiteX25" fmla="*/ 1752600 w 4914900"/>
                <a:gd name="connsiteY25" fmla="*/ 2057400 h 2832100"/>
                <a:gd name="connsiteX26" fmla="*/ 1790700 w 4914900"/>
                <a:gd name="connsiteY26" fmla="*/ 2120900 h 2832100"/>
                <a:gd name="connsiteX27" fmla="*/ 1866900 w 4914900"/>
                <a:gd name="connsiteY27" fmla="*/ 2222500 h 2832100"/>
                <a:gd name="connsiteX28" fmla="*/ 2273300 w 4914900"/>
                <a:gd name="connsiteY28" fmla="*/ 2552700 h 2832100"/>
                <a:gd name="connsiteX29" fmla="*/ 2438400 w 4914900"/>
                <a:gd name="connsiteY29" fmla="*/ 2641600 h 2832100"/>
                <a:gd name="connsiteX30" fmla="*/ 2590800 w 4914900"/>
                <a:gd name="connsiteY30" fmla="*/ 2679700 h 2832100"/>
                <a:gd name="connsiteX31" fmla="*/ 3162300 w 4914900"/>
                <a:gd name="connsiteY31" fmla="*/ 2730500 h 2832100"/>
                <a:gd name="connsiteX32" fmla="*/ 3873500 w 4914900"/>
                <a:gd name="connsiteY32" fmla="*/ 2603500 h 2832100"/>
                <a:gd name="connsiteX33" fmla="*/ 3937000 w 4914900"/>
                <a:gd name="connsiteY33" fmla="*/ 2565400 h 2832100"/>
                <a:gd name="connsiteX34" fmla="*/ 4025900 w 4914900"/>
                <a:gd name="connsiteY34" fmla="*/ 2476500 h 2832100"/>
                <a:gd name="connsiteX35" fmla="*/ 4064000 w 4914900"/>
                <a:gd name="connsiteY35" fmla="*/ 2540000 h 2832100"/>
                <a:gd name="connsiteX36" fmla="*/ 4114800 w 4914900"/>
                <a:gd name="connsiteY36" fmla="*/ 2590800 h 2832100"/>
                <a:gd name="connsiteX37" fmla="*/ 4165600 w 4914900"/>
                <a:gd name="connsiteY37" fmla="*/ 2654300 h 2832100"/>
                <a:gd name="connsiteX38" fmla="*/ 4203700 w 4914900"/>
                <a:gd name="connsiteY38" fmla="*/ 2679700 h 2832100"/>
                <a:gd name="connsiteX39" fmla="*/ 4292600 w 4914900"/>
                <a:gd name="connsiteY39" fmla="*/ 2730500 h 2832100"/>
                <a:gd name="connsiteX40" fmla="*/ 4368800 w 4914900"/>
                <a:gd name="connsiteY40" fmla="*/ 2768600 h 2832100"/>
                <a:gd name="connsiteX41" fmla="*/ 4610100 w 4914900"/>
                <a:gd name="connsiteY41" fmla="*/ 2832100 h 2832100"/>
                <a:gd name="connsiteX42" fmla="*/ 4826000 w 4914900"/>
                <a:gd name="connsiteY42" fmla="*/ 2806700 h 2832100"/>
                <a:gd name="connsiteX43" fmla="*/ 4914900 w 4914900"/>
                <a:gd name="connsiteY43" fmla="*/ 2768600 h 283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914900" h="2832100">
                  <a:moveTo>
                    <a:pt x="0" y="0"/>
                  </a:moveTo>
                  <a:cubicBezTo>
                    <a:pt x="8467" y="33867"/>
                    <a:pt x="16215" y="67921"/>
                    <a:pt x="25400" y="101600"/>
                  </a:cubicBezTo>
                  <a:cubicBezTo>
                    <a:pt x="28922" y="114515"/>
                    <a:pt x="30674" y="128561"/>
                    <a:pt x="38100" y="139700"/>
                  </a:cubicBezTo>
                  <a:cubicBezTo>
                    <a:pt x="48063" y="154644"/>
                    <a:pt x="65424" y="163432"/>
                    <a:pt x="76200" y="177800"/>
                  </a:cubicBezTo>
                  <a:cubicBezTo>
                    <a:pt x="91011" y="197547"/>
                    <a:pt x="98236" y="222558"/>
                    <a:pt x="114300" y="241300"/>
                  </a:cubicBezTo>
                  <a:cubicBezTo>
                    <a:pt x="124233" y="252889"/>
                    <a:pt x="139980" y="257828"/>
                    <a:pt x="152400" y="266700"/>
                  </a:cubicBezTo>
                  <a:cubicBezTo>
                    <a:pt x="165823" y="276288"/>
                    <a:pt x="221347" y="320223"/>
                    <a:pt x="241300" y="330200"/>
                  </a:cubicBezTo>
                  <a:cubicBezTo>
                    <a:pt x="253274" y="336187"/>
                    <a:pt x="266700" y="338667"/>
                    <a:pt x="279400" y="342900"/>
                  </a:cubicBezTo>
                  <a:cubicBezTo>
                    <a:pt x="287867" y="355600"/>
                    <a:pt x="304800" y="365736"/>
                    <a:pt x="304800" y="381000"/>
                  </a:cubicBezTo>
                  <a:cubicBezTo>
                    <a:pt x="304800" y="396264"/>
                    <a:pt x="286226" y="405448"/>
                    <a:pt x="279400" y="419100"/>
                  </a:cubicBezTo>
                  <a:cubicBezTo>
                    <a:pt x="273413" y="431074"/>
                    <a:pt x="269710" y="444156"/>
                    <a:pt x="266700" y="457200"/>
                  </a:cubicBezTo>
                  <a:cubicBezTo>
                    <a:pt x="256992" y="499266"/>
                    <a:pt x="249767" y="541867"/>
                    <a:pt x="241300" y="584200"/>
                  </a:cubicBezTo>
                  <a:cubicBezTo>
                    <a:pt x="231769" y="736696"/>
                    <a:pt x="217745" y="816020"/>
                    <a:pt x="241300" y="965200"/>
                  </a:cubicBezTo>
                  <a:cubicBezTo>
                    <a:pt x="244856" y="987718"/>
                    <a:pt x="257059" y="1008042"/>
                    <a:pt x="266700" y="1028700"/>
                  </a:cubicBezTo>
                  <a:cubicBezTo>
                    <a:pt x="286715" y="1071590"/>
                    <a:pt x="290819" y="1129446"/>
                    <a:pt x="330200" y="1155700"/>
                  </a:cubicBezTo>
                  <a:cubicBezTo>
                    <a:pt x="351833" y="1170122"/>
                    <a:pt x="403347" y="1203447"/>
                    <a:pt x="419100" y="1219200"/>
                  </a:cubicBezTo>
                  <a:cubicBezTo>
                    <a:pt x="434067" y="1234167"/>
                    <a:pt x="444500" y="1253067"/>
                    <a:pt x="457200" y="1270000"/>
                  </a:cubicBezTo>
                  <a:cubicBezTo>
                    <a:pt x="461433" y="1303867"/>
                    <a:pt x="460093" y="1338909"/>
                    <a:pt x="469900" y="1371600"/>
                  </a:cubicBezTo>
                  <a:cubicBezTo>
                    <a:pt x="502079" y="1478865"/>
                    <a:pt x="563671" y="1590806"/>
                    <a:pt x="635000" y="1676400"/>
                  </a:cubicBezTo>
                  <a:cubicBezTo>
                    <a:pt x="656167" y="1701800"/>
                    <a:pt x="673982" y="1730417"/>
                    <a:pt x="698500" y="1752600"/>
                  </a:cubicBezTo>
                  <a:cubicBezTo>
                    <a:pt x="763216" y="1811152"/>
                    <a:pt x="823641" y="1878671"/>
                    <a:pt x="901700" y="1917700"/>
                  </a:cubicBezTo>
                  <a:cubicBezTo>
                    <a:pt x="935567" y="1934633"/>
                    <a:pt x="969891" y="1950682"/>
                    <a:pt x="1003300" y="1968500"/>
                  </a:cubicBezTo>
                  <a:cubicBezTo>
                    <a:pt x="1033415" y="1984561"/>
                    <a:pt x="1059986" y="2008025"/>
                    <a:pt x="1092200" y="2019300"/>
                  </a:cubicBezTo>
                  <a:cubicBezTo>
                    <a:pt x="1167473" y="2045646"/>
                    <a:pt x="1329255" y="2069392"/>
                    <a:pt x="1409700" y="2082800"/>
                  </a:cubicBezTo>
                  <a:cubicBezTo>
                    <a:pt x="1511300" y="2078567"/>
                    <a:pt x="1613090" y="2077612"/>
                    <a:pt x="1714500" y="2070100"/>
                  </a:cubicBezTo>
                  <a:cubicBezTo>
                    <a:pt x="1727850" y="2069111"/>
                    <a:pt x="1741461" y="2049974"/>
                    <a:pt x="1752600" y="2057400"/>
                  </a:cubicBezTo>
                  <a:cubicBezTo>
                    <a:pt x="1773139" y="2071092"/>
                    <a:pt x="1777617" y="2099968"/>
                    <a:pt x="1790700" y="2120900"/>
                  </a:cubicBezTo>
                  <a:cubicBezTo>
                    <a:pt x="1812164" y="2155243"/>
                    <a:pt x="1840257" y="2193808"/>
                    <a:pt x="1866900" y="2222500"/>
                  </a:cubicBezTo>
                  <a:cubicBezTo>
                    <a:pt x="1982625" y="2347127"/>
                    <a:pt x="2127050" y="2473950"/>
                    <a:pt x="2273300" y="2552700"/>
                  </a:cubicBezTo>
                  <a:cubicBezTo>
                    <a:pt x="2328333" y="2582333"/>
                    <a:pt x="2380366" y="2618386"/>
                    <a:pt x="2438400" y="2641600"/>
                  </a:cubicBezTo>
                  <a:cubicBezTo>
                    <a:pt x="2487018" y="2661047"/>
                    <a:pt x="2539233" y="2670600"/>
                    <a:pt x="2590800" y="2679700"/>
                  </a:cubicBezTo>
                  <a:cubicBezTo>
                    <a:pt x="2853384" y="2726038"/>
                    <a:pt x="2893852" y="2718828"/>
                    <a:pt x="3162300" y="2730500"/>
                  </a:cubicBezTo>
                  <a:cubicBezTo>
                    <a:pt x="3695376" y="2672557"/>
                    <a:pt x="3595022" y="2752022"/>
                    <a:pt x="3873500" y="2603500"/>
                  </a:cubicBezTo>
                  <a:cubicBezTo>
                    <a:pt x="3895280" y="2591884"/>
                    <a:pt x="3915833" y="2578100"/>
                    <a:pt x="3937000" y="2565400"/>
                  </a:cubicBezTo>
                  <a:cubicBezTo>
                    <a:pt x="3942729" y="2555852"/>
                    <a:pt x="3985320" y="2459109"/>
                    <a:pt x="4025900" y="2476500"/>
                  </a:cubicBezTo>
                  <a:cubicBezTo>
                    <a:pt x="4048589" y="2486224"/>
                    <a:pt x="4048845" y="2520515"/>
                    <a:pt x="4064000" y="2540000"/>
                  </a:cubicBezTo>
                  <a:cubicBezTo>
                    <a:pt x="4078702" y="2558903"/>
                    <a:pt x="4098890" y="2572902"/>
                    <a:pt x="4114800" y="2590800"/>
                  </a:cubicBezTo>
                  <a:cubicBezTo>
                    <a:pt x="4132809" y="2611060"/>
                    <a:pt x="4146433" y="2635133"/>
                    <a:pt x="4165600" y="2654300"/>
                  </a:cubicBezTo>
                  <a:cubicBezTo>
                    <a:pt x="4176393" y="2665093"/>
                    <a:pt x="4190612" y="2671847"/>
                    <a:pt x="4203700" y="2679700"/>
                  </a:cubicBezTo>
                  <a:cubicBezTo>
                    <a:pt x="4232966" y="2697260"/>
                    <a:pt x="4262549" y="2714319"/>
                    <a:pt x="4292600" y="2730500"/>
                  </a:cubicBezTo>
                  <a:cubicBezTo>
                    <a:pt x="4317604" y="2743964"/>
                    <a:pt x="4341753" y="2759945"/>
                    <a:pt x="4368800" y="2768600"/>
                  </a:cubicBezTo>
                  <a:cubicBezTo>
                    <a:pt x="4448015" y="2793949"/>
                    <a:pt x="4610100" y="2832100"/>
                    <a:pt x="4610100" y="2832100"/>
                  </a:cubicBezTo>
                  <a:cubicBezTo>
                    <a:pt x="4682067" y="2823633"/>
                    <a:pt x="4755060" y="2821479"/>
                    <a:pt x="4826000" y="2806700"/>
                  </a:cubicBezTo>
                  <a:cubicBezTo>
                    <a:pt x="4857562" y="2800124"/>
                    <a:pt x="4914900" y="2768600"/>
                    <a:pt x="4914900" y="2768600"/>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手繪多邊形: 圖案 12">
              <a:extLst>
                <a:ext uri="{FF2B5EF4-FFF2-40B4-BE49-F238E27FC236}">
                  <a16:creationId xmlns:a16="http://schemas.microsoft.com/office/drawing/2014/main" id="{DAE35FA5-8A3C-CA81-624B-4CEF019AEB2E}"/>
                </a:ext>
              </a:extLst>
            </p:cNvPr>
            <p:cNvSpPr/>
            <p:nvPr/>
          </p:nvSpPr>
          <p:spPr>
            <a:xfrm flipH="1">
              <a:off x="6997702" y="2540000"/>
              <a:ext cx="5105398" cy="2832100"/>
            </a:xfrm>
            <a:custGeom>
              <a:avLst/>
              <a:gdLst>
                <a:gd name="connsiteX0" fmla="*/ 0 w 4914900"/>
                <a:gd name="connsiteY0" fmla="*/ 0 h 2832100"/>
                <a:gd name="connsiteX1" fmla="*/ 25400 w 4914900"/>
                <a:gd name="connsiteY1" fmla="*/ 101600 h 2832100"/>
                <a:gd name="connsiteX2" fmla="*/ 38100 w 4914900"/>
                <a:gd name="connsiteY2" fmla="*/ 139700 h 2832100"/>
                <a:gd name="connsiteX3" fmla="*/ 76200 w 4914900"/>
                <a:gd name="connsiteY3" fmla="*/ 177800 h 2832100"/>
                <a:gd name="connsiteX4" fmla="*/ 114300 w 4914900"/>
                <a:gd name="connsiteY4" fmla="*/ 241300 h 2832100"/>
                <a:gd name="connsiteX5" fmla="*/ 152400 w 4914900"/>
                <a:gd name="connsiteY5" fmla="*/ 266700 h 2832100"/>
                <a:gd name="connsiteX6" fmla="*/ 241300 w 4914900"/>
                <a:gd name="connsiteY6" fmla="*/ 330200 h 2832100"/>
                <a:gd name="connsiteX7" fmla="*/ 279400 w 4914900"/>
                <a:gd name="connsiteY7" fmla="*/ 342900 h 2832100"/>
                <a:gd name="connsiteX8" fmla="*/ 304800 w 4914900"/>
                <a:gd name="connsiteY8" fmla="*/ 381000 h 2832100"/>
                <a:gd name="connsiteX9" fmla="*/ 279400 w 4914900"/>
                <a:gd name="connsiteY9" fmla="*/ 419100 h 2832100"/>
                <a:gd name="connsiteX10" fmla="*/ 266700 w 4914900"/>
                <a:gd name="connsiteY10" fmla="*/ 457200 h 2832100"/>
                <a:gd name="connsiteX11" fmla="*/ 241300 w 4914900"/>
                <a:gd name="connsiteY11" fmla="*/ 584200 h 2832100"/>
                <a:gd name="connsiteX12" fmla="*/ 241300 w 4914900"/>
                <a:gd name="connsiteY12" fmla="*/ 965200 h 2832100"/>
                <a:gd name="connsiteX13" fmla="*/ 266700 w 4914900"/>
                <a:gd name="connsiteY13" fmla="*/ 1028700 h 2832100"/>
                <a:gd name="connsiteX14" fmla="*/ 330200 w 4914900"/>
                <a:gd name="connsiteY14" fmla="*/ 1155700 h 2832100"/>
                <a:gd name="connsiteX15" fmla="*/ 419100 w 4914900"/>
                <a:gd name="connsiteY15" fmla="*/ 1219200 h 2832100"/>
                <a:gd name="connsiteX16" fmla="*/ 457200 w 4914900"/>
                <a:gd name="connsiteY16" fmla="*/ 1270000 h 2832100"/>
                <a:gd name="connsiteX17" fmla="*/ 469900 w 4914900"/>
                <a:gd name="connsiteY17" fmla="*/ 1371600 h 2832100"/>
                <a:gd name="connsiteX18" fmla="*/ 635000 w 4914900"/>
                <a:gd name="connsiteY18" fmla="*/ 1676400 h 2832100"/>
                <a:gd name="connsiteX19" fmla="*/ 698500 w 4914900"/>
                <a:gd name="connsiteY19" fmla="*/ 1752600 h 2832100"/>
                <a:gd name="connsiteX20" fmla="*/ 901700 w 4914900"/>
                <a:gd name="connsiteY20" fmla="*/ 1917700 h 2832100"/>
                <a:gd name="connsiteX21" fmla="*/ 1003300 w 4914900"/>
                <a:gd name="connsiteY21" fmla="*/ 1968500 h 2832100"/>
                <a:gd name="connsiteX22" fmla="*/ 1092200 w 4914900"/>
                <a:gd name="connsiteY22" fmla="*/ 2019300 h 2832100"/>
                <a:gd name="connsiteX23" fmla="*/ 1409700 w 4914900"/>
                <a:gd name="connsiteY23" fmla="*/ 2082800 h 2832100"/>
                <a:gd name="connsiteX24" fmla="*/ 1714500 w 4914900"/>
                <a:gd name="connsiteY24" fmla="*/ 2070100 h 2832100"/>
                <a:gd name="connsiteX25" fmla="*/ 1752600 w 4914900"/>
                <a:gd name="connsiteY25" fmla="*/ 2057400 h 2832100"/>
                <a:gd name="connsiteX26" fmla="*/ 1790700 w 4914900"/>
                <a:gd name="connsiteY26" fmla="*/ 2120900 h 2832100"/>
                <a:gd name="connsiteX27" fmla="*/ 1866900 w 4914900"/>
                <a:gd name="connsiteY27" fmla="*/ 2222500 h 2832100"/>
                <a:gd name="connsiteX28" fmla="*/ 2273300 w 4914900"/>
                <a:gd name="connsiteY28" fmla="*/ 2552700 h 2832100"/>
                <a:gd name="connsiteX29" fmla="*/ 2438400 w 4914900"/>
                <a:gd name="connsiteY29" fmla="*/ 2641600 h 2832100"/>
                <a:gd name="connsiteX30" fmla="*/ 2590800 w 4914900"/>
                <a:gd name="connsiteY30" fmla="*/ 2679700 h 2832100"/>
                <a:gd name="connsiteX31" fmla="*/ 3162300 w 4914900"/>
                <a:gd name="connsiteY31" fmla="*/ 2730500 h 2832100"/>
                <a:gd name="connsiteX32" fmla="*/ 3873500 w 4914900"/>
                <a:gd name="connsiteY32" fmla="*/ 2603500 h 2832100"/>
                <a:gd name="connsiteX33" fmla="*/ 3937000 w 4914900"/>
                <a:gd name="connsiteY33" fmla="*/ 2565400 h 2832100"/>
                <a:gd name="connsiteX34" fmla="*/ 4025900 w 4914900"/>
                <a:gd name="connsiteY34" fmla="*/ 2476500 h 2832100"/>
                <a:gd name="connsiteX35" fmla="*/ 4064000 w 4914900"/>
                <a:gd name="connsiteY35" fmla="*/ 2540000 h 2832100"/>
                <a:gd name="connsiteX36" fmla="*/ 4114800 w 4914900"/>
                <a:gd name="connsiteY36" fmla="*/ 2590800 h 2832100"/>
                <a:gd name="connsiteX37" fmla="*/ 4165600 w 4914900"/>
                <a:gd name="connsiteY37" fmla="*/ 2654300 h 2832100"/>
                <a:gd name="connsiteX38" fmla="*/ 4203700 w 4914900"/>
                <a:gd name="connsiteY38" fmla="*/ 2679700 h 2832100"/>
                <a:gd name="connsiteX39" fmla="*/ 4292600 w 4914900"/>
                <a:gd name="connsiteY39" fmla="*/ 2730500 h 2832100"/>
                <a:gd name="connsiteX40" fmla="*/ 4368800 w 4914900"/>
                <a:gd name="connsiteY40" fmla="*/ 2768600 h 2832100"/>
                <a:gd name="connsiteX41" fmla="*/ 4610100 w 4914900"/>
                <a:gd name="connsiteY41" fmla="*/ 2832100 h 2832100"/>
                <a:gd name="connsiteX42" fmla="*/ 4826000 w 4914900"/>
                <a:gd name="connsiteY42" fmla="*/ 2806700 h 2832100"/>
                <a:gd name="connsiteX43" fmla="*/ 4914900 w 4914900"/>
                <a:gd name="connsiteY43" fmla="*/ 2768600 h 283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914900" h="2832100">
                  <a:moveTo>
                    <a:pt x="0" y="0"/>
                  </a:moveTo>
                  <a:cubicBezTo>
                    <a:pt x="8467" y="33867"/>
                    <a:pt x="16215" y="67921"/>
                    <a:pt x="25400" y="101600"/>
                  </a:cubicBezTo>
                  <a:cubicBezTo>
                    <a:pt x="28922" y="114515"/>
                    <a:pt x="30674" y="128561"/>
                    <a:pt x="38100" y="139700"/>
                  </a:cubicBezTo>
                  <a:cubicBezTo>
                    <a:pt x="48063" y="154644"/>
                    <a:pt x="65424" y="163432"/>
                    <a:pt x="76200" y="177800"/>
                  </a:cubicBezTo>
                  <a:cubicBezTo>
                    <a:pt x="91011" y="197547"/>
                    <a:pt x="98236" y="222558"/>
                    <a:pt x="114300" y="241300"/>
                  </a:cubicBezTo>
                  <a:cubicBezTo>
                    <a:pt x="124233" y="252889"/>
                    <a:pt x="139980" y="257828"/>
                    <a:pt x="152400" y="266700"/>
                  </a:cubicBezTo>
                  <a:cubicBezTo>
                    <a:pt x="165823" y="276288"/>
                    <a:pt x="221347" y="320223"/>
                    <a:pt x="241300" y="330200"/>
                  </a:cubicBezTo>
                  <a:cubicBezTo>
                    <a:pt x="253274" y="336187"/>
                    <a:pt x="266700" y="338667"/>
                    <a:pt x="279400" y="342900"/>
                  </a:cubicBezTo>
                  <a:cubicBezTo>
                    <a:pt x="287867" y="355600"/>
                    <a:pt x="304800" y="365736"/>
                    <a:pt x="304800" y="381000"/>
                  </a:cubicBezTo>
                  <a:cubicBezTo>
                    <a:pt x="304800" y="396264"/>
                    <a:pt x="286226" y="405448"/>
                    <a:pt x="279400" y="419100"/>
                  </a:cubicBezTo>
                  <a:cubicBezTo>
                    <a:pt x="273413" y="431074"/>
                    <a:pt x="269710" y="444156"/>
                    <a:pt x="266700" y="457200"/>
                  </a:cubicBezTo>
                  <a:cubicBezTo>
                    <a:pt x="256992" y="499266"/>
                    <a:pt x="249767" y="541867"/>
                    <a:pt x="241300" y="584200"/>
                  </a:cubicBezTo>
                  <a:cubicBezTo>
                    <a:pt x="231769" y="736696"/>
                    <a:pt x="217745" y="816020"/>
                    <a:pt x="241300" y="965200"/>
                  </a:cubicBezTo>
                  <a:cubicBezTo>
                    <a:pt x="244856" y="987718"/>
                    <a:pt x="257059" y="1008042"/>
                    <a:pt x="266700" y="1028700"/>
                  </a:cubicBezTo>
                  <a:cubicBezTo>
                    <a:pt x="286715" y="1071590"/>
                    <a:pt x="290819" y="1129446"/>
                    <a:pt x="330200" y="1155700"/>
                  </a:cubicBezTo>
                  <a:cubicBezTo>
                    <a:pt x="351833" y="1170122"/>
                    <a:pt x="403347" y="1203447"/>
                    <a:pt x="419100" y="1219200"/>
                  </a:cubicBezTo>
                  <a:cubicBezTo>
                    <a:pt x="434067" y="1234167"/>
                    <a:pt x="444500" y="1253067"/>
                    <a:pt x="457200" y="1270000"/>
                  </a:cubicBezTo>
                  <a:cubicBezTo>
                    <a:pt x="461433" y="1303867"/>
                    <a:pt x="460093" y="1338909"/>
                    <a:pt x="469900" y="1371600"/>
                  </a:cubicBezTo>
                  <a:cubicBezTo>
                    <a:pt x="502079" y="1478865"/>
                    <a:pt x="563671" y="1590806"/>
                    <a:pt x="635000" y="1676400"/>
                  </a:cubicBezTo>
                  <a:cubicBezTo>
                    <a:pt x="656167" y="1701800"/>
                    <a:pt x="673982" y="1730417"/>
                    <a:pt x="698500" y="1752600"/>
                  </a:cubicBezTo>
                  <a:cubicBezTo>
                    <a:pt x="763216" y="1811152"/>
                    <a:pt x="823641" y="1878671"/>
                    <a:pt x="901700" y="1917700"/>
                  </a:cubicBezTo>
                  <a:cubicBezTo>
                    <a:pt x="935567" y="1934633"/>
                    <a:pt x="969891" y="1950682"/>
                    <a:pt x="1003300" y="1968500"/>
                  </a:cubicBezTo>
                  <a:cubicBezTo>
                    <a:pt x="1033415" y="1984561"/>
                    <a:pt x="1059986" y="2008025"/>
                    <a:pt x="1092200" y="2019300"/>
                  </a:cubicBezTo>
                  <a:cubicBezTo>
                    <a:pt x="1167473" y="2045646"/>
                    <a:pt x="1329255" y="2069392"/>
                    <a:pt x="1409700" y="2082800"/>
                  </a:cubicBezTo>
                  <a:cubicBezTo>
                    <a:pt x="1511300" y="2078567"/>
                    <a:pt x="1613090" y="2077612"/>
                    <a:pt x="1714500" y="2070100"/>
                  </a:cubicBezTo>
                  <a:cubicBezTo>
                    <a:pt x="1727850" y="2069111"/>
                    <a:pt x="1741461" y="2049974"/>
                    <a:pt x="1752600" y="2057400"/>
                  </a:cubicBezTo>
                  <a:cubicBezTo>
                    <a:pt x="1773139" y="2071092"/>
                    <a:pt x="1777617" y="2099968"/>
                    <a:pt x="1790700" y="2120900"/>
                  </a:cubicBezTo>
                  <a:cubicBezTo>
                    <a:pt x="1812164" y="2155243"/>
                    <a:pt x="1840257" y="2193808"/>
                    <a:pt x="1866900" y="2222500"/>
                  </a:cubicBezTo>
                  <a:cubicBezTo>
                    <a:pt x="1982625" y="2347127"/>
                    <a:pt x="2127050" y="2473950"/>
                    <a:pt x="2273300" y="2552700"/>
                  </a:cubicBezTo>
                  <a:cubicBezTo>
                    <a:pt x="2328333" y="2582333"/>
                    <a:pt x="2380366" y="2618386"/>
                    <a:pt x="2438400" y="2641600"/>
                  </a:cubicBezTo>
                  <a:cubicBezTo>
                    <a:pt x="2487018" y="2661047"/>
                    <a:pt x="2539233" y="2670600"/>
                    <a:pt x="2590800" y="2679700"/>
                  </a:cubicBezTo>
                  <a:cubicBezTo>
                    <a:pt x="2853384" y="2726038"/>
                    <a:pt x="2893852" y="2718828"/>
                    <a:pt x="3162300" y="2730500"/>
                  </a:cubicBezTo>
                  <a:cubicBezTo>
                    <a:pt x="3695376" y="2672557"/>
                    <a:pt x="3595022" y="2752022"/>
                    <a:pt x="3873500" y="2603500"/>
                  </a:cubicBezTo>
                  <a:cubicBezTo>
                    <a:pt x="3895280" y="2591884"/>
                    <a:pt x="3915833" y="2578100"/>
                    <a:pt x="3937000" y="2565400"/>
                  </a:cubicBezTo>
                  <a:cubicBezTo>
                    <a:pt x="3942729" y="2555852"/>
                    <a:pt x="3985320" y="2459109"/>
                    <a:pt x="4025900" y="2476500"/>
                  </a:cubicBezTo>
                  <a:cubicBezTo>
                    <a:pt x="4048589" y="2486224"/>
                    <a:pt x="4048845" y="2520515"/>
                    <a:pt x="4064000" y="2540000"/>
                  </a:cubicBezTo>
                  <a:cubicBezTo>
                    <a:pt x="4078702" y="2558903"/>
                    <a:pt x="4098890" y="2572902"/>
                    <a:pt x="4114800" y="2590800"/>
                  </a:cubicBezTo>
                  <a:cubicBezTo>
                    <a:pt x="4132809" y="2611060"/>
                    <a:pt x="4146433" y="2635133"/>
                    <a:pt x="4165600" y="2654300"/>
                  </a:cubicBezTo>
                  <a:cubicBezTo>
                    <a:pt x="4176393" y="2665093"/>
                    <a:pt x="4190612" y="2671847"/>
                    <a:pt x="4203700" y="2679700"/>
                  </a:cubicBezTo>
                  <a:cubicBezTo>
                    <a:pt x="4232966" y="2697260"/>
                    <a:pt x="4262549" y="2714319"/>
                    <a:pt x="4292600" y="2730500"/>
                  </a:cubicBezTo>
                  <a:cubicBezTo>
                    <a:pt x="4317604" y="2743964"/>
                    <a:pt x="4341753" y="2759945"/>
                    <a:pt x="4368800" y="2768600"/>
                  </a:cubicBezTo>
                  <a:cubicBezTo>
                    <a:pt x="4448015" y="2793949"/>
                    <a:pt x="4610100" y="2832100"/>
                    <a:pt x="4610100" y="2832100"/>
                  </a:cubicBezTo>
                  <a:cubicBezTo>
                    <a:pt x="4682067" y="2823633"/>
                    <a:pt x="4755060" y="2821479"/>
                    <a:pt x="4826000" y="2806700"/>
                  </a:cubicBezTo>
                  <a:cubicBezTo>
                    <a:pt x="4857562" y="2800124"/>
                    <a:pt x="4914900" y="2768600"/>
                    <a:pt x="4914900" y="2768600"/>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2" name="文字方塊 1">
            <a:extLst>
              <a:ext uri="{FF2B5EF4-FFF2-40B4-BE49-F238E27FC236}">
                <a16:creationId xmlns:a16="http://schemas.microsoft.com/office/drawing/2014/main" id="{A41AA048-E7B1-C8D5-D27F-8D857C4C8BE8}"/>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1200" dirty="0">
                <a:solidFill>
                  <a:prstClr val="black"/>
                </a:solidFill>
                <a:latin typeface="微軟正黑體" panose="020B0604030504040204" pitchFamily="34" charset="-120"/>
                <a:ea typeface="微軟正黑體" panose="020B0604030504040204" pitchFamily="34" charset="-120"/>
              </a:rPr>
              <a:t>發展活動</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0" name="圖片 9">
            <a:extLst>
              <a:ext uri="{FF2B5EF4-FFF2-40B4-BE49-F238E27FC236}">
                <a16:creationId xmlns:a16="http://schemas.microsoft.com/office/drawing/2014/main" id="{72FAC7C6-7EBF-025F-D933-6FD57EC1B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8374" y="4376321"/>
            <a:ext cx="2542252" cy="2603218"/>
          </a:xfrm>
          <a:prstGeom prst="rect">
            <a:avLst/>
          </a:prstGeom>
        </p:spPr>
      </p:pic>
    </p:spTree>
    <p:extLst>
      <p:ext uri="{BB962C8B-B14F-4D97-AF65-F5344CB8AC3E}">
        <p14:creationId xmlns:p14="http://schemas.microsoft.com/office/powerpoint/2010/main" val="2379078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3F5"/>
        </a:solidFill>
        <a:effectLst/>
      </p:bgPr>
    </p:bg>
    <p:spTree>
      <p:nvGrpSpPr>
        <p:cNvPr id="1" name=""/>
        <p:cNvGrpSpPr/>
        <p:nvPr/>
      </p:nvGrpSpPr>
      <p:grpSpPr>
        <a:xfrm>
          <a:off x="0" y="0"/>
          <a:ext cx="0" cy="0"/>
          <a:chOff x="0" y="0"/>
          <a:chExt cx="0" cy="0"/>
        </a:xfrm>
      </p:grpSpPr>
      <p:sp>
        <p:nvSpPr>
          <p:cNvPr id="23" name="TextBox 12">
            <a:extLst>
              <a:ext uri="{FF2B5EF4-FFF2-40B4-BE49-F238E27FC236}">
                <a16:creationId xmlns:a16="http://schemas.microsoft.com/office/drawing/2014/main" id="{44081ACA-3C12-72C9-EADB-98436A1C511E}"/>
              </a:ext>
            </a:extLst>
          </p:cNvPr>
          <p:cNvSpPr txBox="1"/>
          <p:nvPr/>
        </p:nvSpPr>
        <p:spPr>
          <a:xfrm>
            <a:off x="934897" y="591248"/>
            <a:ext cx="8000556" cy="1088134"/>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群組 25">
            <a:extLst>
              <a:ext uri="{FF2B5EF4-FFF2-40B4-BE49-F238E27FC236}">
                <a16:creationId xmlns:a16="http://schemas.microsoft.com/office/drawing/2014/main" id="{9C0EECDD-1425-DB7A-E9BD-E8B0E5E5D8BA}"/>
              </a:ext>
            </a:extLst>
          </p:cNvPr>
          <p:cNvGrpSpPr/>
          <p:nvPr/>
        </p:nvGrpSpPr>
        <p:grpSpPr>
          <a:xfrm>
            <a:off x="2568632" y="595657"/>
            <a:ext cx="7128020" cy="1083725"/>
            <a:chOff x="723789" y="595657"/>
            <a:chExt cx="7128020" cy="1083725"/>
          </a:xfrm>
        </p:grpSpPr>
        <p:sp>
          <p:nvSpPr>
            <p:cNvPr id="22" name="Freeform 11">
              <a:extLst>
                <a:ext uri="{FF2B5EF4-FFF2-40B4-BE49-F238E27FC236}">
                  <a16:creationId xmlns:a16="http://schemas.microsoft.com/office/drawing/2014/main" id="{0997BD61-FF53-68BB-AF49-B6B506DB3B98}"/>
                </a:ext>
              </a:extLst>
            </p:cNvPr>
            <p:cNvSpPr/>
            <p:nvPr/>
          </p:nvSpPr>
          <p:spPr>
            <a:xfrm>
              <a:off x="934897" y="719834"/>
              <a:ext cx="6916912" cy="959548"/>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endParaRPr lang="zh-TW" altLang="en-US" dirty="0"/>
            </a:p>
          </p:txBody>
        </p:sp>
        <p:sp>
          <p:nvSpPr>
            <p:cNvPr id="20" name="Freeform 14">
              <a:extLst>
                <a:ext uri="{FF2B5EF4-FFF2-40B4-BE49-F238E27FC236}">
                  <a16:creationId xmlns:a16="http://schemas.microsoft.com/office/drawing/2014/main" id="{55D81529-4002-5F65-4C81-ABA523C925E5}"/>
                </a:ext>
              </a:extLst>
            </p:cNvPr>
            <p:cNvSpPr/>
            <p:nvPr/>
          </p:nvSpPr>
          <p:spPr>
            <a:xfrm>
              <a:off x="723789" y="595657"/>
              <a:ext cx="6983836" cy="959548"/>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9" name="文字方塊 8">
              <a:extLst>
                <a:ext uri="{FF2B5EF4-FFF2-40B4-BE49-F238E27FC236}">
                  <a16:creationId xmlns:a16="http://schemas.microsoft.com/office/drawing/2014/main" id="{45E6C097-6425-4316-B126-87EC22617CE5}"/>
                </a:ext>
              </a:extLst>
            </p:cNvPr>
            <p:cNvSpPr txBox="1"/>
            <p:nvPr/>
          </p:nvSpPr>
          <p:spPr>
            <a:xfrm>
              <a:off x="723790" y="719834"/>
              <a:ext cx="698383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弱勢用路人的通行危險</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幼童</a:t>
              </a:r>
            </a:p>
          </p:txBody>
        </p:sp>
      </p:grpSp>
      <p:sp>
        <p:nvSpPr>
          <p:cNvPr id="24" name="文字方塊 23">
            <a:extLst>
              <a:ext uri="{FF2B5EF4-FFF2-40B4-BE49-F238E27FC236}">
                <a16:creationId xmlns:a16="http://schemas.microsoft.com/office/drawing/2014/main" id="{66C1D833-EC69-365A-CA9A-D5AAFAA10CDD}"/>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1200" dirty="0">
                <a:solidFill>
                  <a:prstClr val="black"/>
                </a:solidFill>
                <a:latin typeface="微軟正黑體" panose="020B0604030504040204" pitchFamily="34" charset="-120"/>
                <a:ea typeface="微軟正黑體" panose="020B0604030504040204" pitchFamily="34" charset="-120"/>
              </a:rPr>
              <a:t>發展活動</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25" name="表格 24">
            <a:extLst>
              <a:ext uri="{FF2B5EF4-FFF2-40B4-BE49-F238E27FC236}">
                <a16:creationId xmlns:a16="http://schemas.microsoft.com/office/drawing/2014/main" id="{B4492CDB-E8C2-7500-5F84-04743AA98856}"/>
              </a:ext>
            </a:extLst>
          </p:cNvPr>
          <p:cNvGraphicFramePr>
            <a:graphicFrameLocks noGrp="1"/>
          </p:cNvGraphicFramePr>
          <p:nvPr>
            <p:extLst>
              <p:ext uri="{D42A27DB-BD31-4B8C-83A1-F6EECF244321}">
                <p14:modId xmlns:p14="http://schemas.microsoft.com/office/powerpoint/2010/main" val="1126325741"/>
              </p:ext>
            </p:extLst>
          </p:nvPr>
        </p:nvGraphicFramePr>
        <p:xfrm>
          <a:off x="366251" y="2038114"/>
          <a:ext cx="11459497" cy="4100052"/>
        </p:xfrm>
        <a:graphic>
          <a:graphicData uri="http://schemas.openxmlformats.org/drawingml/2006/table">
            <a:tbl>
              <a:tblPr firstRow="1" bandRow="1">
                <a:tableStyleId>{5C22544A-7EE6-4342-B048-85BDC9FD1C3A}</a:tableStyleId>
              </a:tblPr>
              <a:tblGrid>
                <a:gridCol w="1799301">
                  <a:extLst>
                    <a:ext uri="{9D8B030D-6E8A-4147-A177-3AD203B41FA5}">
                      <a16:colId xmlns:a16="http://schemas.microsoft.com/office/drawing/2014/main" val="20000"/>
                    </a:ext>
                  </a:extLst>
                </a:gridCol>
                <a:gridCol w="3218742">
                  <a:extLst>
                    <a:ext uri="{9D8B030D-6E8A-4147-A177-3AD203B41FA5}">
                      <a16:colId xmlns:a16="http://schemas.microsoft.com/office/drawing/2014/main" val="20001"/>
                    </a:ext>
                  </a:extLst>
                </a:gridCol>
                <a:gridCol w="2434240">
                  <a:extLst>
                    <a:ext uri="{9D8B030D-6E8A-4147-A177-3AD203B41FA5}">
                      <a16:colId xmlns:a16="http://schemas.microsoft.com/office/drawing/2014/main" val="20002"/>
                    </a:ext>
                  </a:extLst>
                </a:gridCol>
                <a:gridCol w="4007214">
                  <a:extLst>
                    <a:ext uri="{9D8B030D-6E8A-4147-A177-3AD203B41FA5}">
                      <a16:colId xmlns:a16="http://schemas.microsoft.com/office/drawing/2014/main" val="20003"/>
                    </a:ext>
                  </a:extLst>
                </a:gridCol>
              </a:tblGrid>
              <a:tr h="488101">
                <a:tc>
                  <a:txBody>
                    <a:bodyPr/>
                    <a:lstStyle/>
                    <a:p>
                      <a:pPr algn="ctr"/>
                      <a:r>
                        <a:rPr lang="zh-TW" altLang="en-US" sz="2400" dirty="0">
                          <a:latin typeface="微軟正黑體" panose="020B0604030504040204" pitchFamily="34" charset="-120"/>
                          <a:ea typeface="微軟正黑體" panose="020B0604030504040204" pitchFamily="34" charset="-120"/>
                        </a:rPr>
                        <a:t>生理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心理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外在環境</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在交通上的影響</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extLst>
                  <a:ext uri="{0D108BD9-81ED-4DB2-BD59-A6C34878D82A}">
                    <a16:rowId xmlns:a16="http://schemas.microsoft.com/office/drawing/2014/main" val="10000"/>
                  </a:ext>
                </a:extLst>
              </a:tr>
              <a:tr h="3611951">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身型矮小。 </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肌力不足</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肌肉發展尚未完成</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 。</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直覺反應，無法思考可能後果。</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無法憑空想像未曾見過或經驗過的事件與想法。</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只專注自己有興趣的事物</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例如：追趕球、看到家人在對面</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在障礙物旁衝出</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例如：車與車之間、變電箱</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，駕駛難以提早做出應變。</a:t>
                      </a:r>
                      <a:endParaRPr lang="zh-TW" altLang="en-US" sz="2400" dirty="0">
                        <a:latin typeface="微軟正黑體" panose="020B0604030504040204" pitchFamily="34" charset="-120"/>
                        <a:ea typeface="微軟正黑體" panose="020B0604030504040204" pitchFamily="34" charset="-120"/>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面臨突發狀況反應速度較成人慢。</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無法看到較遠的車輛，導致無法判斷危險。</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易被環境中的物體</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建築物、路邊車輛</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擋住，導致駕駛無法事先警惕。</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認為大家應該都會見我，疏忽了視野死角。</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5763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3F5"/>
        </a:solidFill>
        <a:effectLst/>
      </p:bgPr>
    </p:bg>
    <p:spTree>
      <p:nvGrpSpPr>
        <p:cNvPr id="1" name=""/>
        <p:cNvGrpSpPr/>
        <p:nvPr/>
      </p:nvGrpSpPr>
      <p:grpSpPr>
        <a:xfrm>
          <a:off x="0" y="0"/>
          <a:ext cx="0" cy="0"/>
          <a:chOff x="0" y="0"/>
          <a:chExt cx="0" cy="0"/>
        </a:xfrm>
      </p:grpSpPr>
      <p:sp>
        <p:nvSpPr>
          <p:cNvPr id="24" name="文字方塊 23">
            <a:extLst>
              <a:ext uri="{FF2B5EF4-FFF2-40B4-BE49-F238E27FC236}">
                <a16:creationId xmlns:a16="http://schemas.microsoft.com/office/drawing/2014/main" id="{66C1D833-EC69-365A-CA9A-D5AAFAA10CDD}"/>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25" name="表格 24">
            <a:extLst>
              <a:ext uri="{FF2B5EF4-FFF2-40B4-BE49-F238E27FC236}">
                <a16:creationId xmlns:a16="http://schemas.microsoft.com/office/drawing/2014/main" id="{B4492CDB-E8C2-7500-5F84-04743AA98856}"/>
              </a:ext>
            </a:extLst>
          </p:cNvPr>
          <p:cNvGraphicFramePr>
            <a:graphicFrameLocks noGrp="1"/>
          </p:cNvGraphicFramePr>
          <p:nvPr>
            <p:extLst>
              <p:ext uri="{D42A27DB-BD31-4B8C-83A1-F6EECF244321}">
                <p14:modId xmlns:p14="http://schemas.microsoft.com/office/powerpoint/2010/main" val="2162971549"/>
              </p:ext>
            </p:extLst>
          </p:nvPr>
        </p:nvGraphicFramePr>
        <p:xfrm>
          <a:off x="366251" y="2038114"/>
          <a:ext cx="11459497" cy="4100052"/>
        </p:xfrm>
        <a:graphic>
          <a:graphicData uri="http://schemas.openxmlformats.org/drawingml/2006/table">
            <a:tbl>
              <a:tblPr firstRow="1" bandRow="1">
                <a:tableStyleId>{5C22544A-7EE6-4342-B048-85BDC9FD1C3A}</a:tableStyleId>
              </a:tblPr>
              <a:tblGrid>
                <a:gridCol w="4077412">
                  <a:extLst>
                    <a:ext uri="{9D8B030D-6E8A-4147-A177-3AD203B41FA5}">
                      <a16:colId xmlns:a16="http://schemas.microsoft.com/office/drawing/2014/main" val="20000"/>
                    </a:ext>
                  </a:extLst>
                </a:gridCol>
                <a:gridCol w="940631">
                  <a:extLst>
                    <a:ext uri="{9D8B030D-6E8A-4147-A177-3AD203B41FA5}">
                      <a16:colId xmlns:a16="http://schemas.microsoft.com/office/drawing/2014/main" val="20001"/>
                    </a:ext>
                  </a:extLst>
                </a:gridCol>
                <a:gridCol w="2434240">
                  <a:extLst>
                    <a:ext uri="{9D8B030D-6E8A-4147-A177-3AD203B41FA5}">
                      <a16:colId xmlns:a16="http://schemas.microsoft.com/office/drawing/2014/main" val="20002"/>
                    </a:ext>
                  </a:extLst>
                </a:gridCol>
                <a:gridCol w="4007214">
                  <a:extLst>
                    <a:ext uri="{9D8B030D-6E8A-4147-A177-3AD203B41FA5}">
                      <a16:colId xmlns:a16="http://schemas.microsoft.com/office/drawing/2014/main" val="20003"/>
                    </a:ext>
                  </a:extLst>
                </a:gridCol>
              </a:tblGrid>
              <a:tr h="488101">
                <a:tc>
                  <a:txBody>
                    <a:bodyPr/>
                    <a:lstStyle/>
                    <a:p>
                      <a:pPr algn="ctr"/>
                      <a:r>
                        <a:rPr lang="zh-TW" altLang="en-US" sz="2400" dirty="0">
                          <a:latin typeface="微軟正黑體" panose="020B0604030504040204" pitchFamily="34" charset="-120"/>
                          <a:ea typeface="微軟正黑體" panose="020B0604030504040204" pitchFamily="34" charset="-120"/>
                        </a:rPr>
                        <a:t>生理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心理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外在環境</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在交通上的影響</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extLst>
                  <a:ext uri="{0D108BD9-81ED-4DB2-BD59-A6C34878D82A}">
                    <a16:rowId xmlns:a16="http://schemas.microsoft.com/office/drawing/2014/main" val="10000"/>
                  </a:ext>
                </a:extLst>
              </a:tr>
              <a:tr h="3611951">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肢體行動緩慢。</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動作反應不佳。</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視覺聽覺退化。</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肌力衰退。</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平衡感變差。</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個體速度變慢</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感覺運動、知覺、認知、回應</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慢性疾病</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如：失智症</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與藥物作用</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如：嗜睡</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影響。</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0" indent="0" algn="ctr">
                        <a:buFont typeface="Wingdings" panose="05000000000000000000" pitchFamily="2" charset="2"/>
                        <a:buNone/>
                      </a:pP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a:txBody>
                  <a:tcPr anchor="ct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溫度可能引發不同程度的反應</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例如：過冷過熱產生的暈眩或是不適</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道路不平整。</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道路過寬、綠燈秒數不足。</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瞬間摔倒時易造成後方移動車輛來不及反應造成碰撞。</a:t>
                      </a:r>
                    </a:p>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有突發狀況時無法快速反映或閃避。</a:t>
                      </a:r>
                    </a:p>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無法正確辨識車輛位置與距離，導致事故發生。</a:t>
                      </a:r>
                      <a:endParaRPr lang="zh-TW" altLang="en-US" sz="2400" dirty="0">
                        <a:latin typeface="微軟正黑體" panose="020B0604030504040204" pitchFamily="34" charset="-120"/>
                        <a:ea typeface="微軟正黑體" panose="020B0604030504040204" pitchFamily="34" charset="-120"/>
                      </a:endParaRP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pSp>
        <p:nvGrpSpPr>
          <p:cNvPr id="3" name="群組 2">
            <a:extLst>
              <a:ext uri="{FF2B5EF4-FFF2-40B4-BE49-F238E27FC236}">
                <a16:creationId xmlns:a16="http://schemas.microsoft.com/office/drawing/2014/main" id="{16601F2A-5C8B-82AF-A06D-54B19FB77048}"/>
              </a:ext>
            </a:extLst>
          </p:cNvPr>
          <p:cNvGrpSpPr/>
          <p:nvPr/>
        </p:nvGrpSpPr>
        <p:grpSpPr>
          <a:xfrm>
            <a:off x="2295917" y="595657"/>
            <a:ext cx="7666231" cy="1083725"/>
            <a:chOff x="723789" y="595657"/>
            <a:chExt cx="7128020" cy="1083725"/>
          </a:xfrm>
        </p:grpSpPr>
        <p:sp>
          <p:nvSpPr>
            <p:cNvPr id="4" name="Freeform 11">
              <a:extLst>
                <a:ext uri="{FF2B5EF4-FFF2-40B4-BE49-F238E27FC236}">
                  <a16:creationId xmlns:a16="http://schemas.microsoft.com/office/drawing/2014/main" id="{07F5F293-71B4-F425-4115-37C99F668CF2}"/>
                </a:ext>
              </a:extLst>
            </p:cNvPr>
            <p:cNvSpPr/>
            <p:nvPr/>
          </p:nvSpPr>
          <p:spPr>
            <a:xfrm>
              <a:off x="934897" y="719834"/>
              <a:ext cx="6916912" cy="959548"/>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endParaRPr lang="zh-TW" altLang="en-US" dirty="0"/>
            </a:p>
          </p:txBody>
        </p:sp>
        <p:sp>
          <p:nvSpPr>
            <p:cNvPr id="5" name="Freeform 14">
              <a:extLst>
                <a:ext uri="{FF2B5EF4-FFF2-40B4-BE49-F238E27FC236}">
                  <a16:creationId xmlns:a16="http://schemas.microsoft.com/office/drawing/2014/main" id="{9511B73C-24E2-CE6A-6BAC-8378D73BB269}"/>
                </a:ext>
              </a:extLst>
            </p:cNvPr>
            <p:cNvSpPr/>
            <p:nvPr/>
          </p:nvSpPr>
          <p:spPr>
            <a:xfrm>
              <a:off x="723789" y="595657"/>
              <a:ext cx="6983836" cy="959548"/>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6" name="文字方塊 5">
              <a:extLst>
                <a:ext uri="{FF2B5EF4-FFF2-40B4-BE49-F238E27FC236}">
                  <a16:creationId xmlns:a16="http://schemas.microsoft.com/office/drawing/2014/main" id="{AFC00126-E395-B364-8CD9-9BA8E3D9F5F4}"/>
                </a:ext>
              </a:extLst>
            </p:cNvPr>
            <p:cNvSpPr txBox="1"/>
            <p:nvPr/>
          </p:nvSpPr>
          <p:spPr>
            <a:xfrm>
              <a:off x="723790" y="719834"/>
              <a:ext cx="698383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弱勢用路人的通行危險</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高齡者</a:t>
              </a:r>
            </a:p>
          </p:txBody>
        </p:sp>
      </p:grpSp>
    </p:spTree>
    <p:extLst>
      <p:ext uri="{BB962C8B-B14F-4D97-AF65-F5344CB8AC3E}">
        <p14:creationId xmlns:p14="http://schemas.microsoft.com/office/powerpoint/2010/main" val="2205178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3F5"/>
        </a:solidFill>
        <a:effectLst/>
      </p:bgPr>
    </p:bg>
    <p:spTree>
      <p:nvGrpSpPr>
        <p:cNvPr id="1" name=""/>
        <p:cNvGrpSpPr/>
        <p:nvPr/>
      </p:nvGrpSpPr>
      <p:grpSpPr>
        <a:xfrm>
          <a:off x="0" y="0"/>
          <a:ext cx="0" cy="0"/>
          <a:chOff x="0" y="0"/>
          <a:chExt cx="0" cy="0"/>
        </a:xfrm>
      </p:grpSpPr>
      <p:grpSp>
        <p:nvGrpSpPr>
          <p:cNvPr id="2" name="群組 1">
            <a:extLst>
              <a:ext uri="{FF2B5EF4-FFF2-40B4-BE49-F238E27FC236}">
                <a16:creationId xmlns:a16="http://schemas.microsoft.com/office/drawing/2014/main" id="{F222082C-155C-07C9-231B-C555669B53AC}"/>
              </a:ext>
            </a:extLst>
          </p:cNvPr>
          <p:cNvGrpSpPr/>
          <p:nvPr/>
        </p:nvGrpSpPr>
        <p:grpSpPr>
          <a:xfrm>
            <a:off x="1381511" y="467071"/>
            <a:ext cx="9448343" cy="1212311"/>
            <a:chOff x="1060343" y="429453"/>
            <a:chExt cx="7231413" cy="1212311"/>
          </a:xfrm>
        </p:grpSpPr>
        <p:grpSp>
          <p:nvGrpSpPr>
            <p:cNvPr id="8" name="群組 7">
              <a:extLst>
                <a:ext uri="{FF2B5EF4-FFF2-40B4-BE49-F238E27FC236}">
                  <a16:creationId xmlns:a16="http://schemas.microsoft.com/office/drawing/2014/main" id="{EDAFE121-A732-7C6A-390A-29F4515EF204}"/>
                </a:ext>
              </a:extLst>
            </p:cNvPr>
            <p:cNvGrpSpPr/>
            <p:nvPr/>
          </p:nvGrpSpPr>
          <p:grpSpPr>
            <a:xfrm>
              <a:off x="1060343" y="429453"/>
              <a:ext cx="7231413" cy="1212311"/>
              <a:chOff x="4005846" y="248433"/>
              <a:chExt cx="4779769" cy="1022895"/>
            </a:xfrm>
          </p:grpSpPr>
          <p:grpSp>
            <p:nvGrpSpPr>
              <p:cNvPr id="18" name="Group 10">
                <a:extLst>
                  <a:ext uri="{FF2B5EF4-FFF2-40B4-BE49-F238E27FC236}">
                    <a16:creationId xmlns:a16="http://schemas.microsoft.com/office/drawing/2014/main" id="{E22752ED-8428-26DE-8EB9-386ACF72897B}"/>
                  </a:ext>
                </a:extLst>
              </p:cNvPr>
              <p:cNvGrpSpPr/>
              <p:nvPr/>
            </p:nvGrpSpPr>
            <p:grpSpPr>
              <a:xfrm>
                <a:off x="4110621" y="353208"/>
                <a:ext cx="4644019" cy="918120"/>
                <a:chOff x="0" y="-28575"/>
                <a:chExt cx="1223116" cy="241810"/>
              </a:xfrm>
            </p:grpSpPr>
            <p:sp>
              <p:nvSpPr>
                <p:cNvPr id="22" name="Freeform 11">
                  <a:extLst>
                    <a:ext uri="{FF2B5EF4-FFF2-40B4-BE49-F238E27FC236}">
                      <a16:creationId xmlns:a16="http://schemas.microsoft.com/office/drawing/2014/main" id="{0997BD61-FF53-68BB-AF49-B6B506DB3B98}"/>
                    </a:ext>
                  </a:extLst>
                </p:cNvPr>
                <p:cNvSpPr/>
                <p:nvPr/>
              </p:nvSpPr>
              <p:spPr>
                <a:xfrm>
                  <a:off x="0" y="0"/>
                  <a:ext cx="122311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TextBox 12">
                  <a:extLst>
                    <a:ext uri="{FF2B5EF4-FFF2-40B4-BE49-F238E27FC236}">
                      <a16:creationId xmlns:a16="http://schemas.microsoft.com/office/drawing/2014/main" id="{44081ACA-3C12-72C9-EADB-98436A1C511E}"/>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3">
                <a:extLst>
                  <a:ext uri="{FF2B5EF4-FFF2-40B4-BE49-F238E27FC236}">
                    <a16:creationId xmlns:a16="http://schemas.microsoft.com/office/drawing/2014/main" id="{0A79FFAA-8B29-59CC-DB7F-EB7644DB1AD9}"/>
                  </a:ext>
                </a:extLst>
              </p:cNvPr>
              <p:cNvGrpSpPr/>
              <p:nvPr/>
            </p:nvGrpSpPr>
            <p:grpSpPr>
              <a:xfrm>
                <a:off x="4005846" y="248433"/>
                <a:ext cx="4779769" cy="918120"/>
                <a:chOff x="0" y="-28575"/>
                <a:chExt cx="1258869" cy="241810"/>
              </a:xfrm>
            </p:grpSpPr>
            <p:sp>
              <p:nvSpPr>
                <p:cNvPr id="20" name="Freeform 14">
                  <a:extLst>
                    <a:ext uri="{FF2B5EF4-FFF2-40B4-BE49-F238E27FC236}">
                      <a16:creationId xmlns:a16="http://schemas.microsoft.com/office/drawing/2014/main" id="{55D81529-4002-5F65-4C81-ABA523C925E5}"/>
                    </a:ext>
                  </a:extLst>
                </p:cNvPr>
                <p:cNvSpPr/>
                <p:nvPr/>
              </p:nvSpPr>
              <p:spPr>
                <a:xfrm>
                  <a:off x="0" y="0"/>
                  <a:ext cx="123178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21" name="TextBox 15">
                  <a:extLst>
                    <a:ext uri="{FF2B5EF4-FFF2-40B4-BE49-F238E27FC236}">
                      <a16:creationId xmlns:a16="http://schemas.microsoft.com/office/drawing/2014/main" id="{DB255946-D8BD-065B-B281-8B3B8D574490}"/>
                    </a:ext>
                  </a:extLst>
                </p:cNvPr>
                <p:cNvSpPr txBox="1"/>
                <p:nvPr/>
              </p:nvSpPr>
              <p:spPr>
                <a:xfrm>
                  <a:off x="0" y="-28575"/>
                  <a:ext cx="1258869"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9" name="文字方塊 8">
              <a:extLst>
                <a:ext uri="{FF2B5EF4-FFF2-40B4-BE49-F238E27FC236}">
                  <a16:creationId xmlns:a16="http://schemas.microsoft.com/office/drawing/2014/main" id="{45E6C097-6425-4316-B126-87EC22617CE5}"/>
                </a:ext>
              </a:extLst>
            </p:cNvPr>
            <p:cNvSpPr txBox="1"/>
            <p:nvPr/>
          </p:nvSpPr>
          <p:spPr>
            <a:xfrm>
              <a:off x="1060343" y="682216"/>
              <a:ext cx="707583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弱勢用路人的通行危險</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孕婦</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懷孕後期</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24" name="文字方塊 23">
            <a:extLst>
              <a:ext uri="{FF2B5EF4-FFF2-40B4-BE49-F238E27FC236}">
                <a16:creationId xmlns:a16="http://schemas.microsoft.com/office/drawing/2014/main" id="{66C1D833-EC69-365A-CA9A-D5AAFAA10CDD}"/>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25" name="表格 24">
            <a:extLst>
              <a:ext uri="{FF2B5EF4-FFF2-40B4-BE49-F238E27FC236}">
                <a16:creationId xmlns:a16="http://schemas.microsoft.com/office/drawing/2014/main" id="{B4492CDB-E8C2-7500-5F84-04743AA98856}"/>
              </a:ext>
            </a:extLst>
          </p:cNvPr>
          <p:cNvGraphicFramePr>
            <a:graphicFrameLocks noGrp="1"/>
          </p:cNvGraphicFramePr>
          <p:nvPr>
            <p:extLst>
              <p:ext uri="{D42A27DB-BD31-4B8C-83A1-F6EECF244321}">
                <p14:modId xmlns:p14="http://schemas.microsoft.com/office/powerpoint/2010/main" val="2061838104"/>
              </p:ext>
            </p:extLst>
          </p:nvPr>
        </p:nvGraphicFramePr>
        <p:xfrm>
          <a:off x="366251" y="2038114"/>
          <a:ext cx="11459497" cy="4100052"/>
        </p:xfrm>
        <a:graphic>
          <a:graphicData uri="http://schemas.openxmlformats.org/drawingml/2006/table">
            <a:tbl>
              <a:tblPr firstRow="1" bandRow="1">
                <a:tableStyleId>{5C22544A-7EE6-4342-B048-85BDC9FD1C3A}</a:tableStyleId>
              </a:tblPr>
              <a:tblGrid>
                <a:gridCol w="4077412">
                  <a:extLst>
                    <a:ext uri="{9D8B030D-6E8A-4147-A177-3AD203B41FA5}">
                      <a16:colId xmlns:a16="http://schemas.microsoft.com/office/drawing/2014/main" val="20000"/>
                    </a:ext>
                  </a:extLst>
                </a:gridCol>
                <a:gridCol w="940631">
                  <a:extLst>
                    <a:ext uri="{9D8B030D-6E8A-4147-A177-3AD203B41FA5}">
                      <a16:colId xmlns:a16="http://schemas.microsoft.com/office/drawing/2014/main" val="20001"/>
                    </a:ext>
                  </a:extLst>
                </a:gridCol>
                <a:gridCol w="2434240">
                  <a:extLst>
                    <a:ext uri="{9D8B030D-6E8A-4147-A177-3AD203B41FA5}">
                      <a16:colId xmlns:a16="http://schemas.microsoft.com/office/drawing/2014/main" val="20002"/>
                    </a:ext>
                  </a:extLst>
                </a:gridCol>
                <a:gridCol w="4007214">
                  <a:extLst>
                    <a:ext uri="{9D8B030D-6E8A-4147-A177-3AD203B41FA5}">
                      <a16:colId xmlns:a16="http://schemas.microsoft.com/office/drawing/2014/main" val="20003"/>
                    </a:ext>
                  </a:extLst>
                </a:gridCol>
              </a:tblGrid>
              <a:tr h="488101">
                <a:tc>
                  <a:txBody>
                    <a:bodyPr/>
                    <a:lstStyle/>
                    <a:p>
                      <a:pPr algn="ctr"/>
                      <a:r>
                        <a:rPr lang="zh-TW" altLang="en-US" sz="2400" dirty="0">
                          <a:latin typeface="微軟正黑體" panose="020B0604030504040204" pitchFamily="34" charset="-120"/>
                          <a:ea typeface="微軟正黑體" panose="020B0604030504040204" pitchFamily="34" charset="-120"/>
                        </a:rPr>
                        <a:t>生理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心理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外在環境</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在交通上的影響</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extLst>
                  <a:ext uri="{0D108BD9-81ED-4DB2-BD59-A6C34878D82A}">
                    <a16:rowId xmlns:a16="http://schemas.microsoft.com/office/drawing/2014/main" val="10000"/>
                  </a:ext>
                </a:extLst>
              </a:tr>
              <a:tr h="3611951">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下肢易水腫。</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肌肉痠痛。</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易貧血頭暈。</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胎兒壓迫造成呼吸不順或噁心感。</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身體重心易改變失去重心</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可能因為疲倦，導致專注力較不集中</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0" indent="0" algn="ctr">
                        <a:buFont typeface="Wingdings" panose="05000000000000000000" pitchFamily="2" charset="2"/>
                        <a:buNone/>
                      </a:pP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a:txBody>
                  <a:tcPr anchor="ct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孕婦體溫較高若環境溫度偏高容易有不適感。</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道路不平整</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如遇到場地濕滑無法快速轉換重心造成摔倒。</a:t>
                      </a:r>
                      <a:endPar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高速車輛行駛經過孕婦後，因氣流因素導致孕婦重心不穩造成跌倒</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身體不適造成瞬間昏倒或摔倒時易造成後方移動車輛來不及反應造成碰撞</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09753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E3F5"/>
        </a:solidFill>
        <a:effectLst/>
      </p:bgPr>
    </p:bg>
    <p:spTree>
      <p:nvGrpSpPr>
        <p:cNvPr id="1" name=""/>
        <p:cNvGrpSpPr/>
        <p:nvPr/>
      </p:nvGrpSpPr>
      <p:grpSpPr>
        <a:xfrm>
          <a:off x="0" y="0"/>
          <a:ext cx="0" cy="0"/>
          <a:chOff x="0" y="0"/>
          <a:chExt cx="0" cy="0"/>
        </a:xfrm>
      </p:grpSpPr>
      <p:grpSp>
        <p:nvGrpSpPr>
          <p:cNvPr id="2" name="群組 1">
            <a:extLst>
              <a:ext uri="{FF2B5EF4-FFF2-40B4-BE49-F238E27FC236}">
                <a16:creationId xmlns:a16="http://schemas.microsoft.com/office/drawing/2014/main" id="{F222082C-155C-07C9-231B-C555669B53AC}"/>
              </a:ext>
            </a:extLst>
          </p:cNvPr>
          <p:cNvGrpSpPr/>
          <p:nvPr/>
        </p:nvGrpSpPr>
        <p:grpSpPr>
          <a:xfrm>
            <a:off x="1798605" y="467071"/>
            <a:ext cx="8596675" cy="1212311"/>
            <a:chOff x="1060342" y="429453"/>
            <a:chExt cx="7231414" cy="1212311"/>
          </a:xfrm>
        </p:grpSpPr>
        <p:grpSp>
          <p:nvGrpSpPr>
            <p:cNvPr id="8" name="群組 7">
              <a:extLst>
                <a:ext uri="{FF2B5EF4-FFF2-40B4-BE49-F238E27FC236}">
                  <a16:creationId xmlns:a16="http://schemas.microsoft.com/office/drawing/2014/main" id="{EDAFE121-A732-7C6A-390A-29F4515EF204}"/>
                </a:ext>
              </a:extLst>
            </p:cNvPr>
            <p:cNvGrpSpPr/>
            <p:nvPr/>
          </p:nvGrpSpPr>
          <p:grpSpPr>
            <a:xfrm>
              <a:off x="1060343" y="429453"/>
              <a:ext cx="7231413" cy="1212311"/>
              <a:chOff x="4005846" y="248433"/>
              <a:chExt cx="4779769" cy="1022895"/>
            </a:xfrm>
          </p:grpSpPr>
          <p:grpSp>
            <p:nvGrpSpPr>
              <p:cNvPr id="18" name="Group 10">
                <a:extLst>
                  <a:ext uri="{FF2B5EF4-FFF2-40B4-BE49-F238E27FC236}">
                    <a16:creationId xmlns:a16="http://schemas.microsoft.com/office/drawing/2014/main" id="{E22752ED-8428-26DE-8EB9-386ACF72897B}"/>
                  </a:ext>
                </a:extLst>
              </p:cNvPr>
              <p:cNvGrpSpPr/>
              <p:nvPr/>
            </p:nvGrpSpPr>
            <p:grpSpPr>
              <a:xfrm>
                <a:off x="4110621" y="353208"/>
                <a:ext cx="4644019" cy="918120"/>
                <a:chOff x="0" y="-28575"/>
                <a:chExt cx="1223116" cy="241810"/>
              </a:xfrm>
            </p:grpSpPr>
            <p:sp>
              <p:nvSpPr>
                <p:cNvPr id="22" name="Freeform 11">
                  <a:extLst>
                    <a:ext uri="{FF2B5EF4-FFF2-40B4-BE49-F238E27FC236}">
                      <a16:creationId xmlns:a16="http://schemas.microsoft.com/office/drawing/2014/main" id="{0997BD61-FF53-68BB-AF49-B6B506DB3B98}"/>
                    </a:ext>
                  </a:extLst>
                </p:cNvPr>
                <p:cNvSpPr/>
                <p:nvPr/>
              </p:nvSpPr>
              <p:spPr>
                <a:xfrm>
                  <a:off x="0" y="0"/>
                  <a:ext cx="122311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TextBox 12">
                  <a:extLst>
                    <a:ext uri="{FF2B5EF4-FFF2-40B4-BE49-F238E27FC236}">
                      <a16:creationId xmlns:a16="http://schemas.microsoft.com/office/drawing/2014/main" id="{44081ACA-3C12-72C9-EADB-98436A1C511E}"/>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3">
                <a:extLst>
                  <a:ext uri="{FF2B5EF4-FFF2-40B4-BE49-F238E27FC236}">
                    <a16:creationId xmlns:a16="http://schemas.microsoft.com/office/drawing/2014/main" id="{0A79FFAA-8B29-59CC-DB7F-EB7644DB1AD9}"/>
                  </a:ext>
                </a:extLst>
              </p:cNvPr>
              <p:cNvGrpSpPr/>
              <p:nvPr/>
            </p:nvGrpSpPr>
            <p:grpSpPr>
              <a:xfrm>
                <a:off x="4005846" y="248433"/>
                <a:ext cx="4779769" cy="918120"/>
                <a:chOff x="0" y="-28575"/>
                <a:chExt cx="1258869" cy="241810"/>
              </a:xfrm>
            </p:grpSpPr>
            <p:sp>
              <p:nvSpPr>
                <p:cNvPr id="20" name="Freeform 14">
                  <a:extLst>
                    <a:ext uri="{FF2B5EF4-FFF2-40B4-BE49-F238E27FC236}">
                      <a16:creationId xmlns:a16="http://schemas.microsoft.com/office/drawing/2014/main" id="{55D81529-4002-5F65-4C81-ABA523C925E5}"/>
                    </a:ext>
                  </a:extLst>
                </p:cNvPr>
                <p:cNvSpPr/>
                <p:nvPr/>
              </p:nvSpPr>
              <p:spPr>
                <a:xfrm>
                  <a:off x="0" y="0"/>
                  <a:ext cx="123178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21" name="TextBox 15">
                  <a:extLst>
                    <a:ext uri="{FF2B5EF4-FFF2-40B4-BE49-F238E27FC236}">
                      <a16:creationId xmlns:a16="http://schemas.microsoft.com/office/drawing/2014/main" id="{DB255946-D8BD-065B-B281-8B3B8D574490}"/>
                    </a:ext>
                  </a:extLst>
                </p:cNvPr>
                <p:cNvSpPr txBox="1"/>
                <p:nvPr/>
              </p:nvSpPr>
              <p:spPr>
                <a:xfrm>
                  <a:off x="0" y="-28575"/>
                  <a:ext cx="1258869"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9" name="文字方塊 8">
              <a:extLst>
                <a:ext uri="{FF2B5EF4-FFF2-40B4-BE49-F238E27FC236}">
                  <a16:creationId xmlns:a16="http://schemas.microsoft.com/office/drawing/2014/main" id="{45E6C097-6425-4316-B126-87EC22617CE5}"/>
                </a:ext>
              </a:extLst>
            </p:cNvPr>
            <p:cNvSpPr txBox="1"/>
            <p:nvPr/>
          </p:nvSpPr>
          <p:spPr>
            <a:xfrm>
              <a:off x="1060342" y="682216"/>
              <a:ext cx="690754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弱勢用路人的通行危險</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行動不便者</a:t>
              </a:r>
            </a:p>
          </p:txBody>
        </p:sp>
      </p:grpSp>
      <p:sp>
        <p:nvSpPr>
          <p:cNvPr id="24" name="文字方塊 23">
            <a:extLst>
              <a:ext uri="{FF2B5EF4-FFF2-40B4-BE49-F238E27FC236}">
                <a16:creationId xmlns:a16="http://schemas.microsoft.com/office/drawing/2014/main" id="{66C1D833-EC69-365A-CA9A-D5AAFAA10CDD}"/>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25" name="表格 24">
            <a:extLst>
              <a:ext uri="{FF2B5EF4-FFF2-40B4-BE49-F238E27FC236}">
                <a16:creationId xmlns:a16="http://schemas.microsoft.com/office/drawing/2014/main" id="{B4492CDB-E8C2-7500-5F84-04743AA98856}"/>
              </a:ext>
            </a:extLst>
          </p:cNvPr>
          <p:cNvGraphicFramePr>
            <a:graphicFrameLocks noGrp="1"/>
          </p:cNvGraphicFramePr>
          <p:nvPr>
            <p:extLst>
              <p:ext uri="{D42A27DB-BD31-4B8C-83A1-F6EECF244321}">
                <p14:modId xmlns:p14="http://schemas.microsoft.com/office/powerpoint/2010/main" val="3076795895"/>
              </p:ext>
            </p:extLst>
          </p:nvPr>
        </p:nvGraphicFramePr>
        <p:xfrm>
          <a:off x="366251" y="2038114"/>
          <a:ext cx="11459497" cy="4100052"/>
        </p:xfrm>
        <a:graphic>
          <a:graphicData uri="http://schemas.openxmlformats.org/drawingml/2006/table">
            <a:tbl>
              <a:tblPr firstRow="1" bandRow="1">
                <a:tableStyleId>{5C22544A-7EE6-4342-B048-85BDC9FD1C3A}</a:tableStyleId>
              </a:tblPr>
              <a:tblGrid>
                <a:gridCol w="4943686">
                  <a:extLst>
                    <a:ext uri="{9D8B030D-6E8A-4147-A177-3AD203B41FA5}">
                      <a16:colId xmlns:a16="http://schemas.microsoft.com/office/drawing/2014/main" val="20000"/>
                    </a:ext>
                  </a:extLst>
                </a:gridCol>
                <a:gridCol w="978568">
                  <a:extLst>
                    <a:ext uri="{9D8B030D-6E8A-4147-A177-3AD203B41FA5}">
                      <a16:colId xmlns:a16="http://schemas.microsoft.com/office/drawing/2014/main" val="20001"/>
                    </a:ext>
                  </a:extLst>
                </a:gridCol>
                <a:gridCol w="2791327">
                  <a:extLst>
                    <a:ext uri="{9D8B030D-6E8A-4147-A177-3AD203B41FA5}">
                      <a16:colId xmlns:a16="http://schemas.microsoft.com/office/drawing/2014/main" val="20002"/>
                    </a:ext>
                  </a:extLst>
                </a:gridCol>
                <a:gridCol w="2745916">
                  <a:extLst>
                    <a:ext uri="{9D8B030D-6E8A-4147-A177-3AD203B41FA5}">
                      <a16:colId xmlns:a16="http://schemas.microsoft.com/office/drawing/2014/main" val="20003"/>
                    </a:ext>
                  </a:extLst>
                </a:gridCol>
              </a:tblGrid>
              <a:tr h="488101">
                <a:tc>
                  <a:txBody>
                    <a:bodyPr/>
                    <a:lstStyle/>
                    <a:p>
                      <a:pPr algn="ctr"/>
                      <a:r>
                        <a:rPr lang="zh-TW" altLang="en-US" sz="2400" dirty="0">
                          <a:latin typeface="微軟正黑體" panose="020B0604030504040204" pitchFamily="34" charset="-120"/>
                          <a:ea typeface="微軟正黑體" panose="020B0604030504040204" pitchFamily="34" charset="-120"/>
                        </a:rPr>
                        <a:t>生理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心理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外在環境</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在交通上的影響</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extLst>
                  <a:ext uri="{0D108BD9-81ED-4DB2-BD59-A6C34878D82A}">
                    <a16:rowId xmlns:a16="http://schemas.microsoft.com/office/drawing/2014/main" val="10000"/>
                  </a:ext>
                </a:extLst>
              </a:tr>
              <a:tr h="3611951">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肢體行動緩慢。</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需使用輔具協助</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拐杖、輪椅</a:t>
                      </a:r>
                      <a:r>
                        <a:rPr lang="en-US" altLang="zh-TW"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輔具過重，無法輕易控制。</a:t>
                      </a:r>
                    </a:p>
                    <a:p>
                      <a:pPr marL="285750" indent="-285750">
                        <a:buFont typeface="Wingdings" panose="05000000000000000000" pitchFamily="2" charset="2"/>
                        <a:buChar char="l"/>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肌肉萎縮影響一側或是運動功能</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中樞神經萎縮或病變導致的肢體顫動或是功能缺損。</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長時間肢體不協調也可能引發關節發炎或是疼痛影響動作、偏向一側或是重心容易不穩定。</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a:txBody>
                  <a:tcPr anchor="ct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輔具行動有其環境限制</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路面一定要平面不能有高低差</a:t>
                      </a:r>
                      <a:r>
                        <a:rPr lang="en-US" altLang="zh-TW" sz="2400" dirty="0">
                          <a:latin typeface="微軟正黑體" panose="020B0604030504040204" pitchFamily="34" charset="-120"/>
                          <a:ea typeface="微軟正黑體" panose="020B0604030504040204" pitchFamily="34" charset="-120"/>
                        </a:rPr>
                        <a:t>)</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 。</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道路不平整</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無障礙空間不足</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遇到其他車輛擋住斜坡，就無法上去</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遇到有明顯高低差的道路</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en-US" sz="2400" dirty="0">
                        <a:latin typeface="微軟正黑體" panose="020B0604030504040204" pitchFamily="34" charset="-120"/>
                        <a:ea typeface="微軟正黑體" panose="020B0604030504040204"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殘障坡道斜度過大，導致容易發生意外</a:t>
                      </a:r>
                      <a:r>
                        <a:rPr lang="zh-TW" altLang="en-US" sz="2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88035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E3F5"/>
        </a:solidFill>
        <a:effectLst/>
      </p:bgPr>
    </p:bg>
    <p:spTree>
      <p:nvGrpSpPr>
        <p:cNvPr id="1" name=""/>
        <p:cNvGrpSpPr/>
        <p:nvPr/>
      </p:nvGrpSpPr>
      <p:grpSpPr>
        <a:xfrm>
          <a:off x="0" y="0"/>
          <a:ext cx="0" cy="0"/>
          <a:chOff x="0" y="0"/>
          <a:chExt cx="0" cy="0"/>
        </a:xfrm>
      </p:grpSpPr>
      <p:grpSp>
        <p:nvGrpSpPr>
          <p:cNvPr id="2" name="群組 1">
            <a:extLst>
              <a:ext uri="{FF2B5EF4-FFF2-40B4-BE49-F238E27FC236}">
                <a16:creationId xmlns:a16="http://schemas.microsoft.com/office/drawing/2014/main" id="{F222082C-155C-07C9-231B-C555669B53AC}"/>
              </a:ext>
            </a:extLst>
          </p:cNvPr>
          <p:cNvGrpSpPr/>
          <p:nvPr/>
        </p:nvGrpSpPr>
        <p:grpSpPr>
          <a:xfrm>
            <a:off x="1798605" y="467071"/>
            <a:ext cx="8596675" cy="1212311"/>
            <a:chOff x="1060342" y="429453"/>
            <a:chExt cx="7231414" cy="1212311"/>
          </a:xfrm>
        </p:grpSpPr>
        <p:grpSp>
          <p:nvGrpSpPr>
            <p:cNvPr id="8" name="群組 7">
              <a:extLst>
                <a:ext uri="{FF2B5EF4-FFF2-40B4-BE49-F238E27FC236}">
                  <a16:creationId xmlns:a16="http://schemas.microsoft.com/office/drawing/2014/main" id="{EDAFE121-A732-7C6A-390A-29F4515EF204}"/>
                </a:ext>
              </a:extLst>
            </p:cNvPr>
            <p:cNvGrpSpPr/>
            <p:nvPr/>
          </p:nvGrpSpPr>
          <p:grpSpPr>
            <a:xfrm>
              <a:off x="1060343" y="429453"/>
              <a:ext cx="7231413" cy="1212311"/>
              <a:chOff x="4005846" y="248433"/>
              <a:chExt cx="4779769" cy="1022895"/>
            </a:xfrm>
          </p:grpSpPr>
          <p:grpSp>
            <p:nvGrpSpPr>
              <p:cNvPr id="18" name="Group 10">
                <a:extLst>
                  <a:ext uri="{FF2B5EF4-FFF2-40B4-BE49-F238E27FC236}">
                    <a16:creationId xmlns:a16="http://schemas.microsoft.com/office/drawing/2014/main" id="{E22752ED-8428-26DE-8EB9-386ACF72897B}"/>
                  </a:ext>
                </a:extLst>
              </p:cNvPr>
              <p:cNvGrpSpPr/>
              <p:nvPr/>
            </p:nvGrpSpPr>
            <p:grpSpPr>
              <a:xfrm>
                <a:off x="4110621" y="353208"/>
                <a:ext cx="4644019" cy="918120"/>
                <a:chOff x="0" y="-28575"/>
                <a:chExt cx="1223116" cy="241810"/>
              </a:xfrm>
            </p:grpSpPr>
            <p:sp>
              <p:nvSpPr>
                <p:cNvPr id="22" name="Freeform 11">
                  <a:extLst>
                    <a:ext uri="{FF2B5EF4-FFF2-40B4-BE49-F238E27FC236}">
                      <a16:creationId xmlns:a16="http://schemas.microsoft.com/office/drawing/2014/main" id="{0997BD61-FF53-68BB-AF49-B6B506DB3B98}"/>
                    </a:ext>
                  </a:extLst>
                </p:cNvPr>
                <p:cNvSpPr/>
                <p:nvPr/>
              </p:nvSpPr>
              <p:spPr>
                <a:xfrm>
                  <a:off x="0" y="0"/>
                  <a:ext cx="1223116"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TextBox 12">
                  <a:extLst>
                    <a:ext uri="{FF2B5EF4-FFF2-40B4-BE49-F238E27FC236}">
                      <a16:creationId xmlns:a16="http://schemas.microsoft.com/office/drawing/2014/main" id="{44081ACA-3C12-72C9-EADB-98436A1C511E}"/>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3">
                <a:extLst>
                  <a:ext uri="{FF2B5EF4-FFF2-40B4-BE49-F238E27FC236}">
                    <a16:creationId xmlns:a16="http://schemas.microsoft.com/office/drawing/2014/main" id="{0A79FFAA-8B29-59CC-DB7F-EB7644DB1AD9}"/>
                  </a:ext>
                </a:extLst>
              </p:cNvPr>
              <p:cNvGrpSpPr/>
              <p:nvPr/>
            </p:nvGrpSpPr>
            <p:grpSpPr>
              <a:xfrm>
                <a:off x="4005846" y="248433"/>
                <a:ext cx="4779769" cy="918120"/>
                <a:chOff x="0" y="-28575"/>
                <a:chExt cx="1258869" cy="241810"/>
              </a:xfrm>
            </p:grpSpPr>
            <p:sp>
              <p:nvSpPr>
                <p:cNvPr id="20" name="Freeform 14">
                  <a:extLst>
                    <a:ext uri="{FF2B5EF4-FFF2-40B4-BE49-F238E27FC236}">
                      <a16:creationId xmlns:a16="http://schemas.microsoft.com/office/drawing/2014/main" id="{55D81529-4002-5F65-4C81-ABA523C925E5}"/>
                    </a:ext>
                  </a:extLst>
                </p:cNvPr>
                <p:cNvSpPr/>
                <p:nvPr/>
              </p:nvSpPr>
              <p:spPr>
                <a:xfrm>
                  <a:off x="0" y="0"/>
                  <a:ext cx="1231786"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21" name="TextBox 15">
                  <a:extLst>
                    <a:ext uri="{FF2B5EF4-FFF2-40B4-BE49-F238E27FC236}">
                      <a16:creationId xmlns:a16="http://schemas.microsoft.com/office/drawing/2014/main" id="{DB255946-D8BD-065B-B281-8B3B8D574490}"/>
                    </a:ext>
                  </a:extLst>
                </p:cNvPr>
                <p:cNvSpPr txBox="1"/>
                <p:nvPr/>
              </p:nvSpPr>
              <p:spPr>
                <a:xfrm>
                  <a:off x="0" y="-28575"/>
                  <a:ext cx="1258869"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9" name="文字方塊 8">
              <a:extLst>
                <a:ext uri="{FF2B5EF4-FFF2-40B4-BE49-F238E27FC236}">
                  <a16:creationId xmlns:a16="http://schemas.microsoft.com/office/drawing/2014/main" id="{45E6C097-6425-4316-B126-87EC22617CE5}"/>
                </a:ext>
              </a:extLst>
            </p:cNvPr>
            <p:cNvSpPr txBox="1"/>
            <p:nvPr/>
          </p:nvSpPr>
          <p:spPr>
            <a:xfrm>
              <a:off x="1060342" y="682216"/>
              <a:ext cx="690754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弱勢用路人的通行危險</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視覺障礙者</a:t>
              </a:r>
            </a:p>
          </p:txBody>
        </p:sp>
      </p:grpSp>
      <p:sp>
        <p:nvSpPr>
          <p:cNvPr id="24" name="文字方塊 23">
            <a:extLst>
              <a:ext uri="{FF2B5EF4-FFF2-40B4-BE49-F238E27FC236}">
                <a16:creationId xmlns:a16="http://schemas.microsoft.com/office/drawing/2014/main" id="{66C1D833-EC69-365A-CA9A-D5AAFAA10CDD}"/>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25" name="表格 24">
            <a:extLst>
              <a:ext uri="{FF2B5EF4-FFF2-40B4-BE49-F238E27FC236}">
                <a16:creationId xmlns:a16="http://schemas.microsoft.com/office/drawing/2014/main" id="{B4492CDB-E8C2-7500-5F84-04743AA98856}"/>
              </a:ext>
            </a:extLst>
          </p:cNvPr>
          <p:cNvGraphicFramePr>
            <a:graphicFrameLocks noGrp="1"/>
          </p:cNvGraphicFramePr>
          <p:nvPr>
            <p:extLst>
              <p:ext uri="{D42A27DB-BD31-4B8C-83A1-F6EECF244321}">
                <p14:modId xmlns:p14="http://schemas.microsoft.com/office/powerpoint/2010/main" val="303710198"/>
              </p:ext>
            </p:extLst>
          </p:nvPr>
        </p:nvGraphicFramePr>
        <p:xfrm>
          <a:off x="366251" y="2038114"/>
          <a:ext cx="11459497" cy="4100052"/>
        </p:xfrm>
        <a:graphic>
          <a:graphicData uri="http://schemas.openxmlformats.org/drawingml/2006/table">
            <a:tbl>
              <a:tblPr firstRow="1" bandRow="1">
                <a:tableStyleId>{5C22544A-7EE6-4342-B048-85BDC9FD1C3A}</a:tableStyleId>
              </a:tblPr>
              <a:tblGrid>
                <a:gridCol w="2713833">
                  <a:extLst>
                    <a:ext uri="{9D8B030D-6E8A-4147-A177-3AD203B41FA5}">
                      <a16:colId xmlns:a16="http://schemas.microsoft.com/office/drawing/2014/main" val="20000"/>
                    </a:ext>
                  </a:extLst>
                </a:gridCol>
                <a:gridCol w="3208421">
                  <a:extLst>
                    <a:ext uri="{9D8B030D-6E8A-4147-A177-3AD203B41FA5}">
                      <a16:colId xmlns:a16="http://schemas.microsoft.com/office/drawing/2014/main" val="20001"/>
                    </a:ext>
                  </a:extLst>
                </a:gridCol>
                <a:gridCol w="2791327">
                  <a:extLst>
                    <a:ext uri="{9D8B030D-6E8A-4147-A177-3AD203B41FA5}">
                      <a16:colId xmlns:a16="http://schemas.microsoft.com/office/drawing/2014/main" val="20002"/>
                    </a:ext>
                  </a:extLst>
                </a:gridCol>
                <a:gridCol w="2745916">
                  <a:extLst>
                    <a:ext uri="{9D8B030D-6E8A-4147-A177-3AD203B41FA5}">
                      <a16:colId xmlns:a16="http://schemas.microsoft.com/office/drawing/2014/main" val="20003"/>
                    </a:ext>
                  </a:extLst>
                </a:gridCol>
              </a:tblGrid>
              <a:tr h="488101">
                <a:tc>
                  <a:txBody>
                    <a:bodyPr/>
                    <a:lstStyle/>
                    <a:p>
                      <a:pPr algn="ctr"/>
                      <a:r>
                        <a:rPr lang="zh-TW" altLang="en-US" sz="2400" dirty="0">
                          <a:latin typeface="微軟正黑體" panose="020B0604030504040204" pitchFamily="34" charset="-120"/>
                          <a:ea typeface="微軟正黑體" panose="020B0604030504040204" pitchFamily="34" charset="-120"/>
                        </a:rPr>
                        <a:t>生理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心理</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外在環境</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在交通上的影響</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rgbClr val="5A5484"/>
                    </a:solidFill>
                  </a:tcPr>
                </a:tc>
                <a:extLst>
                  <a:ext uri="{0D108BD9-81ED-4DB2-BD59-A6C34878D82A}">
                    <a16:rowId xmlns:a16="http://schemas.microsoft.com/office/drawing/2014/main" val="10000"/>
                  </a:ext>
                </a:extLst>
              </a:tr>
              <a:tr h="3611951">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失明或弱視。</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以觸覺與聽覺來探索環境。</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無法順利進行手眼協調之任務。</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342900" indent="-342900" algn="l">
                        <a:buFont typeface="Wingdings" panose="05000000000000000000" pitchFamily="2" charset="2"/>
                        <a:buChar char="l"/>
                      </a:pPr>
                      <a:r>
                        <a:rPr lang="zh-TW" altLang="en-US" sz="2400" dirty="0">
                          <a:latin typeface="微軟正黑體" panose="020B0604030504040204" pitchFamily="34" charset="-120"/>
                          <a:ea typeface="微軟正黑體" panose="020B0604030504040204" pitchFamily="34" charset="-120"/>
                        </a:rPr>
                        <a:t>透過觸覺與聽覺探索環境， 再用心理想像加以統整，容易感受不完整或形成錯誤。</a:t>
                      </a:r>
                    </a:p>
                    <a:p>
                      <a:pPr marL="342900" indent="-342900" algn="l">
                        <a:buFont typeface="Wingdings" panose="05000000000000000000" pitchFamily="2" charset="2"/>
                        <a:buChar char="l"/>
                      </a:pPr>
                      <a:r>
                        <a:rPr lang="zh-TW" altLang="en-US" sz="2400" dirty="0">
                          <a:latin typeface="微軟正黑體" panose="020B0604030504040204" pitchFamily="34" charset="-120"/>
                          <a:ea typeface="微軟正黑體" panose="020B0604030504040204" pitchFamily="34" charset="-120"/>
                        </a:rPr>
                        <a:t>容易對環境產生恐懼或不安定感。</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道路不平整。</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導盲設施未完善。</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建築物外露。</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遇到有明顯高低差的道路容易摔傷。</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400" dirty="0">
                          <a:latin typeface="微軟正黑體" panose="020B0604030504040204" pitchFamily="34" charset="-120"/>
                          <a:ea typeface="微軟正黑體" panose="020B0604030504040204" pitchFamily="34" charset="-120"/>
                        </a:rPr>
                        <a:t>沒有騎樓或人行道之道路，視障者容易較無法持續靠邊行走，易與行駛車輛發生事故。</a:t>
                      </a:r>
                    </a:p>
                  </a:txBody>
                  <a:tcPr>
                    <a:lnL w="12700" cap="flat" cmpd="sng" algn="ctr">
                      <a:solidFill>
                        <a:srgbClr val="5A5484"/>
                      </a:solidFill>
                      <a:prstDash val="solid"/>
                      <a:round/>
                      <a:headEnd type="none" w="med" len="med"/>
                      <a:tailEnd type="none" w="med" len="med"/>
                    </a:lnL>
                    <a:lnR w="12700" cap="flat" cmpd="sng" algn="ctr">
                      <a:solidFill>
                        <a:srgbClr val="5A5484"/>
                      </a:solidFill>
                      <a:prstDash val="solid"/>
                      <a:round/>
                      <a:headEnd type="none" w="med" len="med"/>
                      <a:tailEnd type="none" w="med" len="med"/>
                    </a:lnR>
                    <a:lnT w="12700" cap="flat" cmpd="sng" algn="ctr">
                      <a:solidFill>
                        <a:srgbClr val="5A5484"/>
                      </a:solidFill>
                      <a:prstDash val="solid"/>
                      <a:round/>
                      <a:headEnd type="none" w="med" len="med"/>
                      <a:tailEnd type="none" w="med" len="med"/>
                    </a:lnT>
                    <a:lnB w="12700" cap="flat" cmpd="sng" algn="ctr">
                      <a:solidFill>
                        <a:srgbClr val="5A548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04976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wdDnDiag">
          <a:fgClr>
            <a:srgbClr val="E9E3F5"/>
          </a:fgClr>
          <a:bgClr>
            <a:schemeClr val="bg1"/>
          </a:bgClr>
        </a:pattFill>
        <a:effectLst/>
      </p:bgPr>
    </p:bg>
    <p:spTree>
      <p:nvGrpSpPr>
        <p:cNvPr id="1" name=""/>
        <p:cNvGrpSpPr/>
        <p:nvPr/>
      </p:nvGrpSpPr>
      <p:grpSpPr>
        <a:xfrm>
          <a:off x="0" y="0"/>
          <a:ext cx="0" cy="0"/>
          <a:chOff x="0" y="0"/>
          <a:chExt cx="0" cy="0"/>
        </a:xfrm>
      </p:grpSpPr>
      <p:sp>
        <p:nvSpPr>
          <p:cNvPr id="19" name="矩形: 圓角 18">
            <a:extLst>
              <a:ext uri="{FF2B5EF4-FFF2-40B4-BE49-F238E27FC236}">
                <a16:creationId xmlns:a16="http://schemas.microsoft.com/office/drawing/2014/main" id="{098CF4CF-0B3D-47DD-0EC3-34E960B14473}"/>
              </a:ext>
            </a:extLst>
          </p:cNvPr>
          <p:cNvSpPr/>
          <p:nvPr/>
        </p:nvSpPr>
        <p:spPr>
          <a:xfrm>
            <a:off x="850900" y="1016000"/>
            <a:ext cx="10414000" cy="4991100"/>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p:cNvSpPr/>
          <p:nvPr/>
        </p:nvSpPr>
        <p:spPr>
          <a:xfrm>
            <a:off x="2000536" y="3430015"/>
            <a:ext cx="18473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nvGrpSpPr>
          <p:cNvPr id="3" name="群組 2">
            <a:extLst>
              <a:ext uri="{FF2B5EF4-FFF2-40B4-BE49-F238E27FC236}">
                <a16:creationId xmlns:a16="http://schemas.microsoft.com/office/drawing/2014/main" id="{FA789F57-2AFE-4525-1E52-71D4BD60A050}"/>
              </a:ext>
            </a:extLst>
          </p:cNvPr>
          <p:cNvGrpSpPr/>
          <p:nvPr/>
        </p:nvGrpSpPr>
        <p:grpSpPr>
          <a:xfrm>
            <a:off x="1568736" y="381734"/>
            <a:ext cx="9135834" cy="1212311"/>
            <a:chOff x="1060343" y="429453"/>
            <a:chExt cx="6297327" cy="1212311"/>
          </a:xfrm>
        </p:grpSpPr>
        <p:grpSp>
          <p:nvGrpSpPr>
            <p:cNvPr id="4" name="群組 3">
              <a:extLst>
                <a:ext uri="{FF2B5EF4-FFF2-40B4-BE49-F238E27FC236}">
                  <a16:creationId xmlns:a16="http://schemas.microsoft.com/office/drawing/2014/main" id="{FFFBDCE5-7935-F6F0-4271-9EAF7B43BA40}"/>
                </a:ext>
              </a:extLst>
            </p:cNvPr>
            <p:cNvGrpSpPr/>
            <p:nvPr/>
          </p:nvGrpSpPr>
          <p:grpSpPr>
            <a:xfrm>
              <a:off x="1060343" y="429453"/>
              <a:ext cx="6297327" cy="1212311"/>
              <a:chOff x="4005846" y="248433"/>
              <a:chExt cx="4087055" cy="1022895"/>
            </a:xfrm>
          </p:grpSpPr>
          <p:grpSp>
            <p:nvGrpSpPr>
              <p:cNvPr id="7" name="Group 10">
                <a:extLst>
                  <a:ext uri="{FF2B5EF4-FFF2-40B4-BE49-F238E27FC236}">
                    <a16:creationId xmlns:a16="http://schemas.microsoft.com/office/drawing/2014/main" id="{F3E73361-717A-87D0-E34A-A7890E21760D}"/>
                  </a:ext>
                </a:extLst>
              </p:cNvPr>
              <p:cNvGrpSpPr/>
              <p:nvPr/>
            </p:nvGrpSpPr>
            <p:grpSpPr>
              <a:xfrm>
                <a:off x="4110621" y="353208"/>
                <a:ext cx="3982280" cy="918120"/>
                <a:chOff x="0" y="-28575"/>
                <a:chExt cx="1048831" cy="241810"/>
              </a:xfrm>
            </p:grpSpPr>
            <p:sp>
              <p:nvSpPr>
                <p:cNvPr id="12" name="Freeform 11">
                  <a:extLst>
                    <a:ext uri="{FF2B5EF4-FFF2-40B4-BE49-F238E27FC236}">
                      <a16:creationId xmlns:a16="http://schemas.microsoft.com/office/drawing/2014/main" id="{E3875C25-C6F8-B8CB-FF33-060466E479E7}"/>
                    </a:ext>
                  </a:extLst>
                </p:cNvPr>
                <p:cNvSpPr/>
                <p:nvPr/>
              </p:nvSpPr>
              <p:spPr>
                <a:xfrm>
                  <a:off x="0" y="0"/>
                  <a:ext cx="1048831"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sp>
            <p:sp>
              <p:nvSpPr>
                <p:cNvPr id="13" name="TextBox 12">
                  <a:extLst>
                    <a:ext uri="{FF2B5EF4-FFF2-40B4-BE49-F238E27FC236}">
                      <a16:creationId xmlns:a16="http://schemas.microsoft.com/office/drawing/2014/main" id="{0F5DD290-70AF-8CE4-8151-F4C2AE09D0AB}"/>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13">
                <a:extLst>
                  <a:ext uri="{FF2B5EF4-FFF2-40B4-BE49-F238E27FC236}">
                    <a16:creationId xmlns:a16="http://schemas.microsoft.com/office/drawing/2014/main" id="{85342AD7-4D94-1F23-0032-15384304F269}"/>
                  </a:ext>
                </a:extLst>
              </p:cNvPr>
              <p:cNvGrpSpPr/>
              <p:nvPr/>
            </p:nvGrpSpPr>
            <p:grpSpPr>
              <a:xfrm>
                <a:off x="4005846" y="248433"/>
                <a:ext cx="4022896" cy="918120"/>
                <a:chOff x="0" y="-28575"/>
                <a:chExt cx="1059528" cy="241810"/>
              </a:xfrm>
            </p:grpSpPr>
            <p:sp>
              <p:nvSpPr>
                <p:cNvPr id="9" name="Freeform 14">
                  <a:extLst>
                    <a:ext uri="{FF2B5EF4-FFF2-40B4-BE49-F238E27FC236}">
                      <a16:creationId xmlns:a16="http://schemas.microsoft.com/office/drawing/2014/main" id="{9007FB78-0234-800A-04B1-1AA6DD0C2551}"/>
                    </a:ext>
                  </a:extLst>
                </p:cNvPr>
                <p:cNvSpPr/>
                <p:nvPr/>
              </p:nvSpPr>
              <p:spPr>
                <a:xfrm>
                  <a:off x="0" y="0"/>
                  <a:ext cx="1059528"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11" name="TextBox 15">
                  <a:extLst>
                    <a:ext uri="{FF2B5EF4-FFF2-40B4-BE49-F238E27FC236}">
                      <a16:creationId xmlns:a16="http://schemas.microsoft.com/office/drawing/2014/main" id="{B16FD7ED-8E8F-EA8B-84CC-215A24370F1C}"/>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 name="文字方塊 4">
              <a:extLst>
                <a:ext uri="{FF2B5EF4-FFF2-40B4-BE49-F238E27FC236}">
                  <a16:creationId xmlns:a16="http://schemas.microsoft.com/office/drawing/2014/main" id="{5B2A90B1-3123-AEFD-74CD-0F83993E5CCB}"/>
                </a:ext>
              </a:extLst>
            </p:cNvPr>
            <p:cNvSpPr txBox="1"/>
            <p:nvPr/>
          </p:nvSpPr>
          <p:spPr>
            <a:xfrm>
              <a:off x="1159198" y="682216"/>
              <a:ext cx="596164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「弱勢用路人情境演練」活動</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(1/2)</a:t>
              </a:r>
              <a:endPar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14" name="文字方塊 13">
            <a:extLst>
              <a:ext uri="{FF2B5EF4-FFF2-40B4-BE49-F238E27FC236}">
                <a16:creationId xmlns:a16="http://schemas.microsoft.com/office/drawing/2014/main" id="{DADD1494-193E-21C4-E2F3-38D2CD44993B}"/>
              </a:ext>
            </a:extLst>
          </p:cNvPr>
          <p:cNvSpPr txBox="1"/>
          <p:nvPr/>
        </p:nvSpPr>
        <p:spPr>
          <a:xfrm>
            <a:off x="1542627" y="1769583"/>
            <a:ext cx="8901629" cy="2110129"/>
          </a:xfrm>
          <a:prstGeom prst="rect">
            <a:avLst/>
          </a:prstGeom>
          <a:noFill/>
        </p:spPr>
        <p:txBody>
          <a:bodyPr wrap="square">
            <a:spAutoFit/>
          </a:bodyPr>
          <a:lstStyle/>
          <a:p>
            <a:pPr marL="514350" marR="0" lvl="0" indent="-514350" algn="l" defTabSz="914400" rtl="0" eaLnBrk="1" fontAlgn="auto" latinLnBrk="0" hangingPunct="1">
              <a:lnSpc>
                <a:spcPts val="4000"/>
              </a:lnSpc>
              <a:spcBef>
                <a:spcPts val="0"/>
              </a:spcBef>
              <a:spcAft>
                <a:spcPts val="0"/>
              </a:spcAft>
              <a:buClrTx/>
              <a:buSzTx/>
              <a:buFont typeface="+mj-lt"/>
              <a:buAutoNum type="arabicPeriod"/>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各組針對該組負責的弱勢用路人在</a:t>
            </a:r>
            <a:r>
              <a:rPr kumimoji="0" lang="zh-TW" altLang="en-US" sz="3200" b="1" i="0" strike="noStrike" kern="1200" cap="none" spc="0" normalizeH="0" baseline="0" noProof="0" dirty="0">
                <a:ln>
                  <a:noFill/>
                </a:ln>
                <a:solidFill>
                  <a:srgbClr val="5A5484"/>
                </a:solidFill>
                <a:effectLst/>
                <a:uLnTx/>
                <a:uFillTx/>
                <a:latin typeface="微軟正黑體" panose="020B0604030504040204" pitchFamily="34" charset="-120"/>
                <a:ea typeface="微軟正黑體" panose="020B0604030504040204" pitchFamily="34" charset="-120"/>
                <a:cs typeface="+mn-cs"/>
              </a:rPr>
              <a:t>通行上可能發生的問題</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進行情境劇演練。</a:t>
            </a:r>
            <a:endParaRPr kumimoji="0" lang="en-US" altLang="zh-TW"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514350" marR="0" lvl="0" indent="-514350" algn="l" defTabSz="914400" rtl="0" eaLnBrk="1" fontAlgn="auto" latinLnBrk="0" hangingPunct="1">
              <a:lnSpc>
                <a:spcPts val="4000"/>
              </a:lnSpc>
              <a:spcBef>
                <a:spcPts val="0"/>
              </a:spcBef>
              <a:spcAft>
                <a:spcPts val="0"/>
              </a:spcAft>
              <a:buClrTx/>
              <a:buSzTx/>
              <a:buFont typeface="+mj-lt"/>
              <a:buAutoNum type="arabicPeriod"/>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演練時需依據該用路人之</a:t>
            </a:r>
            <a:r>
              <a:rPr kumimoji="0" lang="zh-TW" altLang="en-US" sz="3200" b="1" i="0" u="none" strike="noStrike" kern="1200" cap="none" spc="0" normalizeH="0" baseline="0" noProof="0" dirty="0">
                <a:ln>
                  <a:noFill/>
                </a:ln>
                <a:solidFill>
                  <a:srgbClr val="5A5484"/>
                </a:solidFill>
                <a:effectLst/>
                <a:uLnTx/>
                <a:uFillTx/>
                <a:latin typeface="微軟正黑體" panose="020B0604030504040204" pitchFamily="34" charset="-120"/>
                <a:ea typeface="微軟正黑體" panose="020B0604030504040204" pitchFamily="34" charset="-120"/>
                <a:cs typeface="+mn-cs"/>
              </a:rPr>
              <a:t>生理、心理、生活困境及環境設施的特性</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進行思考。</a:t>
            </a:r>
          </a:p>
        </p:txBody>
      </p:sp>
      <p:pic>
        <p:nvPicPr>
          <p:cNvPr id="18" name="圖片 17">
            <a:extLst>
              <a:ext uri="{FF2B5EF4-FFF2-40B4-BE49-F238E27FC236}">
                <a16:creationId xmlns:a16="http://schemas.microsoft.com/office/drawing/2014/main" id="{8E0793C9-F2F7-EFAA-D43A-ADAFD92EC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5559" y="3332539"/>
            <a:ext cx="3590855" cy="3627434"/>
          </a:xfrm>
          <a:prstGeom prst="rect">
            <a:avLst/>
          </a:prstGeom>
        </p:spPr>
      </p:pic>
      <p:sp>
        <p:nvSpPr>
          <p:cNvPr id="20" name="文字方塊 19">
            <a:extLst>
              <a:ext uri="{FF2B5EF4-FFF2-40B4-BE49-F238E27FC236}">
                <a16:creationId xmlns:a16="http://schemas.microsoft.com/office/drawing/2014/main" id="{EDA254A3-9AB3-E50A-D2AD-78EB6BF0A4CC}"/>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nvGrpSpPr>
          <p:cNvPr id="39" name="群組 38">
            <a:extLst>
              <a:ext uri="{FF2B5EF4-FFF2-40B4-BE49-F238E27FC236}">
                <a16:creationId xmlns:a16="http://schemas.microsoft.com/office/drawing/2014/main" id="{CA840784-B11E-0837-5C4E-4C1E72C53391}"/>
              </a:ext>
            </a:extLst>
          </p:cNvPr>
          <p:cNvGrpSpPr/>
          <p:nvPr/>
        </p:nvGrpSpPr>
        <p:grpSpPr>
          <a:xfrm>
            <a:off x="996775" y="4003983"/>
            <a:ext cx="9381068" cy="1536161"/>
            <a:chOff x="996775" y="4003983"/>
            <a:chExt cx="9381068" cy="1536161"/>
          </a:xfrm>
        </p:grpSpPr>
        <p:pic>
          <p:nvPicPr>
            <p:cNvPr id="36" name="圖片 35">
              <a:extLst>
                <a:ext uri="{FF2B5EF4-FFF2-40B4-BE49-F238E27FC236}">
                  <a16:creationId xmlns:a16="http://schemas.microsoft.com/office/drawing/2014/main" id="{26972DC6-6A66-CFC1-E16C-B95F1D5D4E24}"/>
                </a:ext>
              </a:extLst>
            </p:cNvPr>
            <p:cNvPicPr>
              <a:picLocks noChangeAspect="1"/>
            </p:cNvPicPr>
            <p:nvPr/>
          </p:nvPicPr>
          <p:blipFill>
            <a:blip r:embed="rId4"/>
            <a:stretch>
              <a:fillRect/>
            </a:stretch>
          </p:blipFill>
          <p:spPr>
            <a:xfrm>
              <a:off x="996775" y="4003983"/>
              <a:ext cx="1003761" cy="1536161"/>
            </a:xfrm>
            <a:prstGeom prst="rect">
              <a:avLst/>
            </a:prstGeom>
            <a:effectLst>
              <a:outerShdw blurRad="50800" dist="38100" dir="2700000" algn="tl" rotWithShape="0">
                <a:prstClr val="black">
                  <a:alpha val="40000"/>
                </a:prstClr>
              </a:outerShdw>
            </a:effectLst>
          </p:spPr>
        </p:pic>
        <p:sp>
          <p:nvSpPr>
            <p:cNvPr id="38" name="文字方塊 37">
              <a:extLst>
                <a:ext uri="{FF2B5EF4-FFF2-40B4-BE49-F238E27FC236}">
                  <a16:creationId xmlns:a16="http://schemas.microsoft.com/office/drawing/2014/main" id="{53110256-91E5-260C-BE8D-1430D7DE3D45}"/>
                </a:ext>
              </a:extLst>
            </p:cNvPr>
            <p:cNvSpPr txBox="1"/>
            <p:nvPr/>
          </p:nvSpPr>
          <p:spPr>
            <a:xfrm>
              <a:off x="2000536" y="4295009"/>
              <a:ext cx="8377307" cy="954107"/>
            </a:xfrm>
            <a:prstGeom prst="rect">
              <a:avLst/>
            </a:prstGeom>
            <a:noFill/>
          </p:spPr>
          <p:txBody>
            <a:bodyPr wrap="square">
              <a:spAutoFit/>
            </a:bodyPr>
            <a:lstStyle/>
            <a:p>
              <a:r>
                <a:rPr lang="zh-TW" altLang="en-US" sz="2800" dirty="0">
                  <a:solidFill>
                    <a:schemeClr val="tx1"/>
                  </a:solidFill>
                  <a:latin typeface="微軟正黑體" panose="020B0604030504040204" pitchFamily="34" charset="-120"/>
                  <a:ea typeface="微軟正黑體" panose="020B0604030504040204" pitchFamily="34" charset="-120"/>
                </a:rPr>
                <a:t>例如：高齡者因步行速度慢，行走至道路中間時，</a:t>
              </a:r>
              <a:endParaRPr lang="en-US" altLang="zh-TW" sz="2800" dirty="0">
                <a:solidFill>
                  <a:schemeClr val="tx1"/>
                </a:solidFill>
                <a:latin typeface="微軟正黑體" panose="020B0604030504040204" pitchFamily="34" charset="-120"/>
                <a:ea typeface="微軟正黑體" panose="020B0604030504040204" pitchFamily="34" charset="-120"/>
              </a:endParaRPr>
            </a:p>
            <a:p>
              <a:r>
                <a:rPr lang="zh-TW" altLang="en-US" sz="2800" dirty="0">
                  <a:solidFill>
                    <a:schemeClr val="tx1"/>
                  </a:solidFill>
                  <a:latin typeface="微軟正黑體" panose="020B0604030504040204" pitchFamily="34" charset="-120"/>
                  <a:ea typeface="微軟正黑體" panose="020B0604030504040204" pitchFamily="34" charset="-120"/>
                </a:rPr>
                <a:t>號誌變為紅燈，對向車輛衝過來不停讓而發生事故。</a:t>
              </a:r>
            </a:p>
          </p:txBody>
        </p:sp>
      </p:grpSp>
    </p:spTree>
    <p:extLst>
      <p:ext uri="{BB962C8B-B14F-4D97-AF65-F5344CB8AC3E}">
        <p14:creationId xmlns:p14="http://schemas.microsoft.com/office/powerpoint/2010/main" val="333272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wdDnDiag">
          <a:fgClr>
            <a:srgbClr val="E9E3F5"/>
          </a:fgClr>
          <a:bgClr>
            <a:schemeClr val="bg1"/>
          </a:bgClr>
        </a:pattFill>
        <a:effectLst/>
      </p:bgPr>
    </p:bg>
    <p:spTree>
      <p:nvGrpSpPr>
        <p:cNvPr id="1" name=""/>
        <p:cNvGrpSpPr/>
        <p:nvPr/>
      </p:nvGrpSpPr>
      <p:grpSpPr>
        <a:xfrm>
          <a:off x="0" y="0"/>
          <a:ext cx="0" cy="0"/>
          <a:chOff x="0" y="0"/>
          <a:chExt cx="0" cy="0"/>
        </a:xfrm>
      </p:grpSpPr>
      <p:sp>
        <p:nvSpPr>
          <p:cNvPr id="19" name="矩形: 圓角 18">
            <a:extLst>
              <a:ext uri="{FF2B5EF4-FFF2-40B4-BE49-F238E27FC236}">
                <a16:creationId xmlns:a16="http://schemas.microsoft.com/office/drawing/2014/main" id="{098CF4CF-0B3D-47DD-0EC3-34E960B14473}"/>
              </a:ext>
            </a:extLst>
          </p:cNvPr>
          <p:cNvSpPr/>
          <p:nvPr/>
        </p:nvSpPr>
        <p:spPr>
          <a:xfrm>
            <a:off x="812800" y="1015999"/>
            <a:ext cx="10579100" cy="5207503"/>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p:cNvSpPr/>
          <p:nvPr/>
        </p:nvSpPr>
        <p:spPr>
          <a:xfrm>
            <a:off x="2000536" y="3430015"/>
            <a:ext cx="18473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nvGrpSpPr>
          <p:cNvPr id="37" name="群組 36">
            <a:extLst>
              <a:ext uri="{FF2B5EF4-FFF2-40B4-BE49-F238E27FC236}">
                <a16:creationId xmlns:a16="http://schemas.microsoft.com/office/drawing/2014/main" id="{41EF5FD2-6D09-6634-E1DE-9E2520FFA4E6}"/>
              </a:ext>
            </a:extLst>
          </p:cNvPr>
          <p:cNvGrpSpPr/>
          <p:nvPr/>
        </p:nvGrpSpPr>
        <p:grpSpPr>
          <a:xfrm>
            <a:off x="1568736" y="381734"/>
            <a:ext cx="9135834" cy="1212311"/>
            <a:chOff x="1060343" y="429453"/>
            <a:chExt cx="6297327" cy="1212311"/>
          </a:xfrm>
        </p:grpSpPr>
        <p:grpSp>
          <p:nvGrpSpPr>
            <p:cNvPr id="38" name="群組 37">
              <a:extLst>
                <a:ext uri="{FF2B5EF4-FFF2-40B4-BE49-F238E27FC236}">
                  <a16:creationId xmlns:a16="http://schemas.microsoft.com/office/drawing/2014/main" id="{D7A7872D-F469-2E95-0857-B72603D42057}"/>
                </a:ext>
              </a:extLst>
            </p:cNvPr>
            <p:cNvGrpSpPr/>
            <p:nvPr/>
          </p:nvGrpSpPr>
          <p:grpSpPr>
            <a:xfrm>
              <a:off x="1060343" y="429453"/>
              <a:ext cx="6297327" cy="1212311"/>
              <a:chOff x="4005846" y="248433"/>
              <a:chExt cx="4087055" cy="1022895"/>
            </a:xfrm>
          </p:grpSpPr>
          <p:grpSp>
            <p:nvGrpSpPr>
              <p:cNvPr id="40" name="Group 10">
                <a:extLst>
                  <a:ext uri="{FF2B5EF4-FFF2-40B4-BE49-F238E27FC236}">
                    <a16:creationId xmlns:a16="http://schemas.microsoft.com/office/drawing/2014/main" id="{63EE5AF0-72BF-3465-59C5-91BBAA725933}"/>
                  </a:ext>
                </a:extLst>
              </p:cNvPr>
              <p:cNvGrpSpPr/>
              <p:nvPr/>
            </p:nvGrpSpPr>
            <p:grpSpPr>
              <a:xfrm>
                <a:off x="4110621" y="353208"/>
                <a:ext cx="3982280" cy="918120"/>
                <a:chOff x="0" y="-28575"/>
                <a:chExt cx="1048831" cy="241810"/>
              </a:xfrm>
            </p:grpSpPr>
            <p:sp>
              <p:nvSpPr>
                <p:cNvPr id="44" name="Freeform 11">
                  <a:extLst>
                    <a:ext uri="{FF2B5EF4-FFF2-40B4-BE49-F238E27FC236}">
                      <a16:creationId xmlns:a16="http://schemas.microsoft.com/office/drawing/2014/main" id="{BA2EF14B-7141-7D4C-5C6A-693E2460BF2D}"/>
                    </a:ext>
                  </a:extLst>
                </p:cNvPr>
                <p:cNvSpPr/>
                <p:nvPr/>
              </p:nvSpPr>
              <p:spPr>
                <a:xfrm>
                  <a:off x="0" y="0"/>
                  <a:ext cx="1048831" cy="213235"/>
                </a:xfrm>
                <a:custGeom>
                  <a:avLst/>
                  <a:gdLst/>
                  <a:ahLst/>
                  <a:cxnLst/>
                  <a:rect l="l" t="t" r="r" b="b"/>
                  <a:pathLst>
                    <a:path w="1045796" h="213235">
                      <a:moveTo>
                        <a:pt x="0" y="0"/>
                      </a:moveTo>
                      <a:lnTo>
                        <a:pt x="1045796" y="0"/>
                      </a:lnTo>
                      <a:lnTo>
                        <a:pt x="1045796" y="213235"/>
                      </a:lnTo>
                      <a:lnTo>
                        <a:pt x="0" y="213235"/>
                      </a:lnTo>
                      <a:close/>
                    </a:path>
                  </a:pathLst>
                </a:custGeom>
                <a:solidFill>
                  <a:srgbClr val="E8F664"/>
                </a:solidFill>
                <a:ln w="38100" cap="sq">
                  <a:solidFill>
                    <a:srgbClr val="191919"/>
                  </a:solidFill>
                  <a:prstDash val="solid"/>
                  <a:miter/>
                </a:ln>
              </p:spPr>
            </p:sp>
            <p:sp>
              <p:nvSpPr>
                <p:cNvPr id="45" name="TextBox 12">
                  <a:extLst>
                    <a:ext uri="{FF2B5EF4-FFF2-40B4-BE49-F238E27FC236}">
                      <a16:creationId xmlns:a16="http://schemas.microsoft.com/office/drawing/2014/main" id="{4F5A8C9E-EE02-C194-DF86-7500CC9D57C3}"/>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13">
                <a:extLst>
                  <a:ext uri="{FF2B5EF4-FFF2-40B4-BE49-F238E27FC236}">
                    <a16:creationId xmlns:a16="http://schemas.microsoft.com/office/drawing/2014/main" id="{39C2671C-3059-20E3-6F23-D44540D1619B}"/>
                  </a:ext>
                </a:extLst>
              </p:cNvPr>
              <p:cNvGrpSpPr/>
              <p:nvPr/>
            </p:nvGrpSpPr>
            <p:grpSpPr>
              <a:xfrm>
                <a:off x="4005846" y="248433"/>
                <a:ext cx="4022896" cy="918120"/>
                <a:chOff x="0" y="-28575"/>
                <a:chExt cx="1059528" cy="241810"/>
              </a:xfrm>
            </p:grpSpPr>
            <p:sp>
              <p:nvSpPr>
                <p:cNvPr id="42" name="Freeform 14">
                  <a:extLst>
                    <a:ext uri="{FF2B5EF4-FFF2-40B4-BE49-F238E27FC236}">
                      <a16:creationId xmlns:a16="http://schemas.microsoft.com/office/drawing/2014/main" id="{05016EAE-DE8F-6D43-A4E9-8617DE6FD760}"/>
                    </a:ext>
                  </a:extLst>
                </p:cNvPr>
                <p:cNvSpPr/>
                <p:nvPr/>
              </p:nvSpPr>
              <p:spPr>
                <a:xfrm>
                  <a:off x="0" y="0"/>
                  <a:ext cx="1059528" cy="213235"/>
                </a:xfrm>
                <a:custGeom>
                  <a:avLst/>
                  <a:gdLst/>
                  <a:ahLst/>
                  <a:cxnLst/>
                  <a:rect l="l" t="t" r="r" b="b"/>
                  <a:pathLst>
                    <a:path w="1045796" h="213235">
                      <a:moveTo>
                        <a:pt x="0" y="0"/>
                      </a:moveTo>
                      <a:lnTo>
                        <a:pt x="1045796" y="0"/>
                      </a:lnTo>
                      <a:lnTo>
                        <a:pt x="1045796" y="213235"/>
                      </a:lnTo>
                      <a:lnTo>
                        <a:pt x="0" y="213235"/>
                      </a:lnTo>
                      <a:close/>
                    </a:path>
                  </a:pathLst>
                </a:custGeom>
                <a:solidFill>
                  <a:srgbClr val="FFFFFF"/>
                </a:solidFill>
                <a:ln w="38100" cap="sq">
                  <a:solidFill>
                    <a:srgbClr val="191919"/>
                  </a:solidFill>
                  <a:prstDash val="solid"/>
                  <a:miter/>
                </a:ln>
              </p:spPr>
            </p:sp>
            <p:sp>
              <p:nvSpPr>
                <p:cNvPr id="43" name="TextBox 15">
                  <a:extLst>
                    <a:ext uri="{FF2B5EF4-FFF2-40B4-BE49-F238E27FC236}">
                      <a16:creationId xmlns:a16="http://schemas.microsoft.com/office/drawing/2014/main" id="{33AC80B8-BF1C-722C-7119-74BA814D2537}"/>
                    </a:ext>
                  </a:extLst>
                </p:cNvPr>
                <p:cNvSpPr txBox="1"/>
                <p:nvPr/>
              </p:nvSpPr>
              <p:spPr>
                <a:xfrm>
                  <a:off x="0" y="-28575"/>
                  <a:ext cx="1045796" cy="241810"/>
                </a:xfrm>
                <a:prstGeom prst="rect">
                  <a:avLst/>
                </a:prstGeom>
              </p:spPr>
              <p:txBody>
                <a:bodyPr lIns="50800" tIns="50800" rIns="50800" bIns="50800" rtlCol="0" anchor="ctr"/>
                <a:lstStyle/>
                <a:p>
                  <a:pPr marL="0" marR="0" lvl="0" indent="0" algn="ctr" defTabSz="914400" rtl="0" eaLnBrk="1" fontAlgn="auto" latinLnBrk="0" hangingPunct="1">
                    <a:lnSpc>
                      <a:spcPts val="31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9" name="文字方塊 38">
              <a:extLst>
                <a:ext uri="{FF2B5EF4-FFF2-40B4-BE49-F238E27FC236}">
                  <a16:creationId xmlns:a16="http://schemas.microsoft.com/office/drawing/2014/main" id="{0B8F638C-9322-8EDA-EC64-D42A85571B60}"/>
                </a:ext>
              </a:extLst>
            </p:cNvPr>
            <p:cNvSpPr txBox="1"/>
            <p:nvPr/>
          </p:nvSpPr>
          <p:spPr>
            <a:xfrm>
              <a:off x="1159198" y="682216"/>
              <a:ext cx="596164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「弱勢用路人情境演練」活動</a:t>
              </a:r>
              <a:r>
                <a:rPr kumimoji="0" lang="en-US" altLang="zh-TW" sz="4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(2/2)</a:t>
              </a:r>
            </a:p>
          </p:txBody>
        </p:sp>
      </p:grpSp>
      <p:sp>
        <p:nvSpPr>
          <p:cNvPr id="3" name="矩形: 圓角 2">
            <a:extLst>
              <a:ext uri="{FF2B5EF4-FFF2-40B4-BE49-F238E27FC236}">
                <a16:creationId xmlns:a16="http://schemas.microsoft.com/office/drawing/2014/main" id="{E35727A9-FB6F-2C03-3397-319F52C765A0}"/>
              </a:ext>
            </a:extLst>
          </p:cNvPr>
          <p:cNvSpPr/>
          <p:nvPr/>
        </p:nvSpPr>
        <p:spPr>
          <a:xfrm>
            <a:off x="2633063" y="1949096"/>
            <a:ext cx="2642728" cy="2180496"/>
          </a:xfrm>
          <a:prstGeom prst="roundRect">
            <a:avLst/>
          </a:prstGeom>
          <a:solidFill>
            <a:srgbClr val="E8F664"/>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情境劇</a:t>
            </a:r>
            <a:endParaRPr kumimoji="0" lang="en-US" altLang="zh-TW" sz="5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演出</a:t>
            </a:r>
          </a:p>
        </p:txBody>
      </p:sp>
      <p:sp>
        <p:nvSpPr>
          <p:cNvPr id="4" name="矩形: 圓角 3">
            <a:extLst>
              <a:ext uri="{FF2B5EF4-FFF2-40B4-BE49-F238E27FC236}">
                <a16:creationId xmlns:a16="http://schemas.microsoft.com/office/drawing/2014/main" id="{7DF8D69B-8B14-56C1-3FD5-5CD8D7490447}"/>
              </a:ext>
            </a:extLst>
          </p:cNvPr>
          <p:cNvSpPr/>
          <p:nvPr/>
        </p:nvSpPr>
        <p:spPr>
          <a:xfrm>
            <a:off x="6475560" y="1949096"/>
            <a:ext cx="3885427" cy="2180496"/>
          </a:xfrm>
          <a:prstGeom prst="roundRect">
            <a:avLst/>
          </a:prstGeom>
          <a:solidFill>
            <a:srgbClr val="E8F664"/>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教師提問：</a:t>
            </a:r>
            <a:endParaRPr kumimoji="0" lang="en-US" altLang="zh-TW" sz="4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lvl="0">
              <a:defRPr/>
            </a:pPr>
            <a:r>
              <a:rPr lang="zh-TW" altLang="en-US" sz="4400" b="1" dirty="0">
                <a:solidFill>
                  <a:prstClr val="black"/>
                </a:solidFill>
                <a:latin typeface="微軟正黑體" panose="020B0604030504040204" pitchFamily="34" charset="-120"/>
                <a:ea typeface="微軟正黑體" panose="020B0604030504040204" pitchFamily="34" charset="-120"/>
              </a:rPr>
              <a:t>可以怎麼幫助他們呢？</a:t>
            </a:r>
            <a:endParaRPr kumimoji="0" lang="zh-TW" altLang="en-US" sz="4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8" name="圖片 7">
            <a:extLst>
              <a:ext uri="{FF2B5EF4-FFF2-40B4-BE49-F238E27FC236}">
                <a16:creationId xmlns:a16="http://schemas.microsoft.com/office/drawing/2014/main" id="{21A8DA7B-8B97-A862-5C4C-4085FB5666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940500" y="3560036"/>
            <a:ext cx="4087264" cy="2765029"/>
          </a:xfrm>
          <a:prstGeom prst="rect">
            <a:avLst/>
          </a:prstGeom>
        </p:spPr>
      </p:pic>
      <p:pic>
        <p:nvPicPr>
          <p:cNvPr id="10" name="圖片 9">
            <a:extLst>
              <a:ext uri="{FF2B5EF4-FFF2-40B4-BE49-F238E27FC236}">
                <a16:creationId xmlns:a16="http://schemas.microsoft.com/office/drawing/2014/main" id="{E71A134F-7FE5-1D1D-7DAB-1D28A5103BA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96163" y="3890604"/>
            <a:ext cx="2186573" cy="2396380"/>
          </a:xfrm>
          <a:prstGeom prst="rect">
            <a:avLst/>
          </a:prstGeom>
        </p:spPr>
      </p:pic>
      <p:sp>
        <p:nvSpPr>
          <p:cNvPr id="5" name="文字方塊 4">
            <a:extLst>
              <a:ext uri="{FF2B5EF4-FFF2-40B4-BE49-F238E27FC236}">
                <a16:creationId xmlns:a16="http://schemas.microsoft.com/office/drawing/2014/main" id="{11F2CF10-2BE1-646D-628C-8E7C64B6F22F}"/>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發展活動│活動二：弱勢用路人的通行危險</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302230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wdDnDiag">
          <a:fgClr>
            <a:srgbClr val="E6DDF4"/>
          </a:fgClr>
          <a:bgClr>
            <a:schemeClr val="bg1"/>
          </a:bgClr>
        </a:pattFill>
        <a:effectLst/>
      </p:bgPr>
    </p:bg>
    <p:spTree>
      <p:nvGrpSpPr>
        <p:cNvPr id="1" name=""/>
        <p:cNvGrpSpPr/>
        <p:nvPr/>
      </p:nvGrpSpPr>
      <p:grpSpPr>
        <a:xfrm>
          <a:off x="0" y="0"/>
          <a:ext cx="0" cy="0"/>
          <a:chOff x="0" y="0"/>
          <a:chExt cx="0" cy="0"/>
        </a:xfrm>
      </p:grpSpPr>
      <p:sp>
        <p:nvSpPr>
          <p:cNvPr id="6" name="矩形 5"/>
          <p:cNvSpPr/>
          <p:nvPr/>
        </p:nvSpPr>
        <p:spPr>
          <a:xfrm>
            <a:off x="2288394" y="3039346"/>
            <a:ext cx="18473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0" name="矩形 19">
            <a:extLst>
              <a:ext uri="{FF2B5EF4-FFF2-40B4-BE49-F238E27FC236}">
                <a16:creationId xmlns:a16="http://schemas.microsoft.com/office/drawing/2014/main" id="{58F444E6-6DC8-BFD3-CC89-CB9910A407D1}"/>
              </a:ext>
            </a:extLst>
          </p:cNvPr>
          <p:cNvSpPr/>
          <p:nvPr/>
        </p:nvSpPr>
        <p:spPr>
          <a:xfrm>
            <a:off x="716280" y="1775636"/>
            <a:ext cx="10713720" cy="4673290"/>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矩形 3">
            <a:extLst>
              <a:ext uri="{FF2B5EF4-FFF2-40B4-BE49-F238E27FC236}">
                <a16:creationId xmlns:a16="http://schemas.microsoft.com/office/drawing/2014/main" id="{74F355D6-B2C5-15D8-056B-80F282254E5E}"/>
              </a:ext>
            </a:extLst>
          </p:cNvPr>
          <p:cNvSpPr/>
          <p:nvPr/>
        </p:nvSpPr>
        <p:spPr>
          <a:xfrm>
            <a:off x="4448589" y="1022465"/>
            <a:ext cx="3241815" cy="753171"/>
          </a:xfrm>
          <a:prstGeom prst="rect">
            <a:avLst/>
          </a:prstGeom>
          <a:solidFill>
            <a:srgbClr val="5A5484"/>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總結</a:t>
            </a:r>
          </a:p>
        </p:txBody>
      </p:sp>
      <p:sp>
        <p:nvSpPr>
          <p:cNvPr id="2" name="文字方塊 1">
            <a:extLst>
              <a:ext uri="{FF2B5EF4-FFF2-40B4-BE49-F238E27FC236}">
                <a16:creationId xmlns:a16="http://schemas.microsoft.com/office/drawing/2014/main" id="{101DCDC8-BFBE-672B-61B8-476E0675DD02}"/>
              </a:ext>
            </a:extLst>
          </p:cNvPr>
          <p:cNvSpPr txBox="1"/>
          <p:nvPr/>
        </p:nvSpPr>
        <p:spPr>
          <a:xfrm>
            <a:off x="8661401" y="132287"/>
            <a:ext cx="3530600"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1200" dirty="0">
                <a:solidFill>
                  <a:prstClr val="black"/>
                </a:solidFill>
                <a:latin typeface="微軟正黑體" panose="020B0604030504040204" pitchFamily="34" charset="-120"/>
                <a:ea typeface="微軟正黑體" panose="020B0604030504040204" pitchFamily="34" charset="-120"/>
              </a:rPr>
              <a:t>統整活動</a:t>
            </a: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│活動三：</a:t>
            </a:r>
            <a:r>
              <a:rPr lang="zh-TW" altLang="en-US" sz="1200" dirty="0">
                <a:solidFill>
                  <a:prstClr val="black"/>
                </a:solidFill>
                <a:latin typeface="微軟正黑體" panose="020B0604030504040204" pitchFamily="34" charset="-120"/>
                <a:ea typeface="微軟正黑體" panose="020B0604030504040204" pitchFamily="34" charset="-120"/>
              </a:rPr>
              <a:t>總結</a:t>
            </a:r>
            <a:r>
              <a:rPr kumimoji="0" lang="en-US" altLang="zh-TW"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0" name="圖片 9">
            <a:extLst>
              <a:ext uri="{FF2B5EF4-FFF2-40B4-BE49-F238E27FC236}">
                <a16:creationId xmlns:a16="http://schemas.microsoft.com/office/drawing/2014/main" id="{A3BFADEE-8215-D9FD-C13D-B8E1FD0C82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3125" y="129463"/>
            <a:ext cx="1905757" cy="1834735"/>
          </a:xfrm>
          <a:prstGeom prst="rect">
            <a:avLst/>
          </a:prstGeom>
        </p:spPr>
      </p:pic>
      <p:pic>
        <p:nvPicPr>
          <p:cNvPr id="12" name="圖片 11">
            <a:extLst>
              <a:ext uri="{FF2B5EF4-FFF2-40B4-BE49-F238E27FC236}">
                <a16:creationId xmlns:a16="http://schemas.microsoft.com/office/drawing/2014/main" id="{57776E24-04F9-47A9-C195-35D9E9479E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3120" y="188648"/>
            <a:ext cx="1755821" cy="1775550"/>
          </a:xfrm>
          <a:prstGeom prst="rect">
            <a:avLst/>
          </a:prstGeom>
        </p:spPr>
      </p:pic>
      <p:sp>
        <p:nvSpPr>
          <p:cNvPr id="13" name="文字方塊 12">
            <a:extLst>
              <a:ext uri="{FF2B5EF4-FFF2-40B4-BE49-F238E27FC236}">
                <a16:creationId xmlns:a16="http://schemas.microsoft.com/office/drawing/2014/main" id="{8AAD5963-0500-E2B6-F96D-B5804F4E6A2C}"/>
              </a:ext>
            </a:extLst>
          </p:cNvPr>
          <p:cNvSpPr txBox="1"/>
          <p:nvPr/>
        </p:nvSpPr>
        <p:spPr>
          <a:xfrm>
            <a:off x="978568" y="1914510"/>
            <a:ext cx="10451432" cy="10772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5A5484"/>
              </a:buClr>
              <a:buSzTx/>
              <a:buFont typeface="Wingdings" panose="05000000000000000000" pitchFamily="2" charset="2"/>
              <a:buChar char="l"/>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交通環境中的弱勢用路人所面臨的風險，可能因為個人的</a:t>
            </a:r>
            <a:r>
              <a:rPr kumimoji="0" lang="zh-TW" altLang="en-US" sz="3200" b="1" i="0" u="none" strike="noStrike" kern="1200" cap="none" spc="0" normalizeH="0" baseline="0" noProof="0" dirty="0">
                <a:ln>
                  <a:noFill/>
                </a:ln>
                <a:effectLst>
                  <a:glow rad="101600">
                    <a:srgbClr val="E8F664">
                      <a:alpha val="60000"/>
                    </a:srgbClr>
                  </a:glow>
                </a:effectLst>
                <a:uLnTx/>
                <a:uFillTx/>
                <a:latin typeface="微軟正黑體" panose="020B0604030504040204" pitchFamily="34" charset="-120"/>
                <a:ea typeface="微軟正黑體" panose="020B0604030504040204" pitchFamily="34" charset="-120"/>
                <a:cs typeface="+mn-cs"/>
              </a:rPr>
              <a:t>能力、狀態</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，甚至是</a:t>
            </a:r>
            <a:r>
              <a:rPr kumimoji="0" lang="zh-TW" altLang="en-US" sz="3200" b="1" i="0" u="none" strike="noStrike" kern="1200" cap="none" spc="0" normalizeH="0" baseline="0" noProof="0" dirty="0">
                <a:ln>
                  <a:noFill/>
                </a:ln>
                <a:effectLst>
                  <a:glow rad="101600">
                    <a:srgbClr val="E8F664">
                      <a:alpha val="60000"/>
                    </a:srgbClr>
                  </a:glow>
                </a:effectLst>
                <a:uLnTx/>
                <a:uFillTx/>
                <a:latin typeface="微軟正黑體" panose="020B0604030504040204" pitchFamily="34" charset="-120"/>
                <a:ea typeface="微軟正黑體" panose="020B0604030504040204" pitchFamily="34" charset="-120"/>
                <a:cs typeface="+mn-cs"/>
              </a:rPr>
              <a:t>交通環境的不完善</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所產生</a:t>
            </a:r>
            <a:r>
              <a:rPr lang="zh-TW" altLang="en-US" sz="3200" b="1" dirty="0">
                <a:solidFill>
                  <a:prstClr val="black"/>
                </a:solidFill>
                <a:latin typeface="微軟正黑體" panose="020B0604030504040204" pitchFamily="34" charset="-120"/>
                <a:ea typeface="微軟正黑體" panose="020B0604030504040204" pitchFamily="34" charset="-120"/>
              </a:rPr>
              <a:t>。</a:t>
            </a:r>
            <a:endPar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5" name="文字方塊 14">
            <a:extLst>
              <a:ext uri="{FF2B5EF4-FFF2-40B4-BE49-F238E27FC236}">
                <a16:creationId xmlns:a16="http://schemas.microsoft.com/office/drawing/2014/main" id="{893F3002-A793-42D1-95EA-FA1B22C6584B}"/>
              </a:ext>
            </a:extLst>
          </p:cNvPr>
          <p:cNvSpPr txBox="1"/>
          <p:nvPr/>
        </p:nvSpPr>
        <p:spPr>
          <a:xfrm>
            <a:off x="973013" y="3014393"/>
            <a:ext cx="10288545" cy="10772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5A5484"/>
              </a:buClr>
              <a:buSzTx/>
              <a:buFont typeface="Wingdings" panose="05000000000000000000" pitchFamily="2" charset="2"/>
              <a:buChar char="l"/>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在了解狀況的情形下，且評估自己有能力處理時，應</a:t>
            </a:r>
            <a:r>
              <a:rPr kumimoji="0" lang="zh-TW" altLang="en-US" sz="3200" b="1" i="0" u="none" strike="noStrike" kern="1200" cap="none" spc="0" normalizeH="0" baseline="0" noProof="0" dirty="0">
                <a:ln>
                  <a:noFill/>
                </a:ln>
                <a:effectLst>
                  <a:glow rad="101600">
                    <a:srgbClr val="E8F664">
                      <a:alpha val="60000"/>
                    </a:srgbClr>
                  </a:glow>
                </a:effectLst>
                <a:uLnTx/>
                <a:uFillTx/>
                <a:latin typeface="微軟正黑體" panose="020B0604030504040204" pitchFamily="34" charset="-120"/>
                <a:ea typeface="微軟正黑體" panose="020B0604030504040204" pitchFamily="34" charset="-120"/>
                <a:cs typeface="+mn-cs"/>
              </a:rPr>
              <a:t>協助弱勢用路人</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3" name="文字方塊 2">
            <a:extLst>
              <a:ext uri="{FF2B5EF4-FFF2-40B4-BE49-F238E27FC236}">
                <a16:creationId xmlns:a16="http://schemas.microsoft.com/office/drawing/2014/main" id="{726440BE-8B02-24CA-B16A-8A5DA07D13B9}"/>
              </a:ext>
            </a:extLst>
          </p:cNvPr>
          <p:cNvSpPr txBox="1"/>
          <p:nvPr/>
        </p:nvSpPr>
        <p:spPr>
          <a:xfrm>
            <a:off x="983428" y="4154076"/>
            <a:ext cx="10607527" cy="10772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5A5484"/>
              </a:buClr>
              <a:buSzTx/>
              <a:buFont typeface="Wingdings" panose="05000000000000000000" pitchFamily="2" charset="2"/>
              <a:buChar char="l"/>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自己騎乘自行車或者未來成為汽、機車駕駛人時，要有</a:t>
            </a:r>
            <a:r>
              <a:rPr kumimoji="0" lang="zh-TW" altLang="en-US" sz="3200" b="1" i="0" u="none" strike="noStrike" kern="1200" cap="none" spc="0" normalizeH="0" baseline="0" noProof="0" dirty="0">
                <a:ln>
                  <a:noFill/>
                </a:ln>
                <a:effectLst>
                  <a:glow rad="101600">
                    <a:srgbClr val="E8F664">
                      <a:alpha val="60000"/>
                    </a:srgbClr>
                  </a:glow>
                </a:effectLst>
                <a:uLnTx/>
                <a:uFillTx/>
                <a:latin typeface="微軟正黑體" panose="020B0604030504040204" pitchFamily="34" charset="-120"/>
                <a:ea typeface="微軟正黑體" panose="020B0604030504040204" pitchFamily="34" charset="-120"/>
                <a:cs typeface="+mn-cs"/>
              </a:rPr>
              <a:t>保護弱勢用路人的意識、態度與行為</a:t>
            </a:r>
            <a:r>
              <a:rPr kumimoji="0" lang="zh-TW" altLang="en-US" sz="32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rPr>
              <a:t>。</a:t>
            </a:r>
          </a:p>
        </p:txBody>
      </p:sp>
      <p:sp>
        <p:nvSpPr>
          <p:cNvPr id="5" name="文字方塊 4">
            <a:extLst>
              <a:ext uri="{FF2B5EF4-FFF2-40B4-BE49-F238E27FC236}">
                <a16:creationId xmlns:a16="http://schemas.microsoft.com/office/drawing/2014/main" id="{E5C64C7F-E715-B20E-144C-E4525AEB5C71}"/>
              </a:ext>
            </a:extLst>
          </p:cNvPr>
          <p:cNvSpPr txBox="1"/>
          <p:nvPr/>
        </p:nvSpPr>
        <p:spPr>
          <a:xfrm>
            <a:off x="983428" y="5252256"/>
            <a:ext cx="10607527" cy="10772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5A5484"/>
              </a:buClr>
              <a:buSzTx/>
              <a:buFont typeface="Wingdings" panose="05000000000000000000" pitchFamily="2" charset="2"/>
              <a:buChar char="l"/>
              <a:tabLst/>
              <a:defRPr/>
            </a:pP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如果是環境不完善，未來有機會能幫助時，請記得體驗過的不便利，然後</a:t>
            </a:r>
            <a:r>
              <a:rPr kumimoji="0" lang="zh-TW" altLang="en-US" sz="3200" b="1" i="0" u="none" strike="noStrike" kern="1200" cap="none" spc="0" normalizeH="0" baseline="0" noProof="0" dirty="0">
                <a:ln>
                  <a:noFill/>
                </a:ln>
                <a:effectLst>
                  <a:glow rad="101600">
                    <a:srgbClr val="E8F664">
                      <a:alpha val="60000"/>
                    </a:srgbClr>
                  </a:glow>
                </a:effectLst>
                <a:uLnTx/>
                <a:uFillTx/>
                <a:latin typeface="微軟正黑體" panose="020B0604030504040204" pitchFamily="34" charset="-120"/>
                <a:ea typeface="微軟正黑體" panose="020B0604030504040204" pitchFamily="34" charset="-120"/>
                <a:cs typeface="+mn-cs"/>
              </a:rPr>
              <a:t>發揮同理心</a:t>
            </a:r>
            <a:r>
              <a:rPr kumimoji="0" lang="zh-TW" altLang="en-US" sz="3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進行改革。</a:t>
            </a:r>
          </a:p>
        </p:txBody>
      </p:sp>
    </p:spTree>
    <p:extLst>
      <p:ext uri="{BB962C8B-B14F-4D97-AF65-F5344CB8AC3E}">
        <p14:creationId xmlns:p14="http://schemas.microsoft.com/office/powerpoint/2010/main" val="173855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 grpId="0"/>
      <p:bldP spid="5" grpId="0"/>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3408</TotalTime>
  <Words>1787</Words>
  <Application>Microsoft Office PowerPoint</Application>
  <PresentationFormat>寬螢幕</PresentationFormat>
  <Paragraphs>169</Paragraphs>
  <Slides>14</Slides>
  <Notes>13</Notes>
  <HiddenSlides>0</HiddenSlides>
  <MMClips>0</MMClips>
  <ScaleCrop>false</ScaleCrop>
  <HeadingPairs>
    <vt:vector size="6" baseType="variant">
      <vt:variant>
        <vt:lpstr>使用字型</vt:lpstr>
      </vt:variant>
      <vt:variant>
        <vt:i4>5</vt:i4>
      </vt:variant>
      <vt:variant>
        <vt:lpstr>佈景主題</vt:lpstr>
      </vt:variant>
      <vt:variant>
        <vt:i4>2</vt:i4>
      </vt:variant>
      <vt:variant>
        <vt:lpstr>投影片標題</vt:lpstr>
      </vt:variant>
      <vt:variant>
        <vt:i4>14</vt:i4>
      </vt:variant>
    </vt:vector>
  </HeadingPairs>
  <TitlesOfParts>
    <vt:vector size="21" baseType="lpstr">
      <vt:lpstr>Calibri</vt:lpstr>
      <vt:lpstr>微軟正黑體</vt:lpstr>
      <vt:lpstr>Arial</vt:lpstr>
      <vt:lpstr>Wingdings</vt:lpstr>
      <vt:lpstr>Calibri Light</vt:lpstr>
      <vt:lpstr>Office 佈景主題</vt:lpstr>
      <vt:lpstr>2_Office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交通安全課程模組PPT</dc:title>
  <dc:creator>User</dc:creator>
  <cp:lastModifiedBy>syuuyucc@outlook.com</cp:lastModifiedBy>
  <cp:revision>146</cp:revision>
  <cp:lastPrinted>2022-11-08T08:55:04Z</cp:lastPrinted>
  <dcterms:created xsi:type="dcterms:W3CDTF">2022-11-04T11:52:36Z</dcterms:created>
  <dcterms:modified xsi:type="dcterms:W3CDTF">2024-01-09T05:52:35Z</dcterms:modified>
</cp:coreProperties>
</file>