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2" r:id="rId2"/>
    <p:sldMasterId id="2147483684" r:id="rId3"/>
  </p:sldMasterIdLst>
  <p:notesMasterIdLst>
    <p:notesMasterId r:id="rId31"/>
  </p:notesMasterIdLst>
  <p:sldIdLst>
    <p:sldId id="354" r:id="rId4"/>
    <p:sldId id="314" r:id="rId5"/>
    <p:sldId id="264" r:id="rId6"/>
    <p:sldId id="443" r:id="rId7"/>
    <p:sldId id="444" r:id="rId8"/>
    <p:sldId id="446" r:id="rId9"/>
    <p:sldId id="332" r:id="rId10"/>
    <p:sldId id="429" r:id="rId11"/>
    <p:sldId id="427" r:id="rId12"/>
    <p:sldId id="424" r:id="rId13"/>
    <p:sldId id="447" r:id="rId14"/>
    <p:sldId id="448" r:id="rId15"/>
    <p:sldId id="449" r:id="rId16"/>
    <p:sldId id="450" r:id="rId17"/>
    <p:sldId id="451" r:id="rId18"/>
    <p:sldId id="452" r:id="rId19"/>
    <p:sldId id="466" r:id="rId20"/>
    <p:sldId id="453" r:id="rId21"/>
    <p:sldId id="467" r:id="rId22"/>
    <p:sldId id="469" r:id="rId23"/>
    <p:sldId id="470" r:id="rId24"/>
    <p:sldId id="471" r:id="rId25"/>
    <p:sldId id="472" r:id="rId26"/>
    <p:sldId id="473" r:id="rId27"/>
    <p:sldId id="474" r:id="rId28"/>
    <p:sldId id="475" r:id="rId29"/>
    <p:sldId id="308" r:id="rId30"/>
  </p:sldIdLst>
  <p:sldSz cx="12192000" cy="6858000"/>
  <p:notesSz cx="6858000" cy="9144000"/>
  <p:embeddedFontLst>
    <p:embeddedFont>
      <p:font typeface="微軟正黑體" panose="020B0604030504040204" pitchFamily="34" charset="-120"/>
      <p:regular r:id="rId32"/>
      <p:bold r:id="rId33"/>
    </p:embeddedFont>
    <p:embeddedFont>
      <p:font typeface="標楷體" panose="03000509000000000000" pitchFamily="65" charset="-120"/>
      <p:regular r:id="rId34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、教學提醒" id="{4F946B15-324A-4196-B696-F71891FB5BF6}">
          <p14:sldIdLst>
            <p14:sldId id="354"/>
            <p14:sldId id="314"/>
          </p14:sldIdLst>
        </p14:section>
        <p14:section name="引起動機" id="{28869F36-A50F-44EC-831A-038AEB588941}">
          <p14:sldIdLst>
            <p14:sldId id="264"/>
            <p14:sldId id="443"/>
            <p14:sldId id="444"/>
            <p14:sldId id="446"/>
            <p14:sldId id="332"/>
            <p14:sldId id="429"/>
          </p14:sldIdLst>
        </p14:section>
        <p14:section name="發展活動" id="{F0B9CBA2-040F-4116-A009-08AEFE0DB795}">
          <p14:sldIdLst>
            <p14:sldId id="427"/>
            <p14:sldId id="424"/>
            <p14:sldId id="447"/>
            <p14:sldId id="448"/>
            <p14:sldId id="449"/>
            <p14:sldId id="450"/>
            <p14:sldId id="451"/>
            <p14:sldId id="452"/>
            <p14:sldId id="466"/>
            <p14:sldId id="453"/>
            <p14:sldId id="467"/>
            <p14:sldId id="469"/>
            <p14:sldId id="470"/>
            <p14:sldId id="471"/>
            <p14:sldId id="472"/>
            <p14:sldId id="473"/>
            <p14:sldId id="474"/>
            <p14:sldId id="475"/>
          </p14:sldIdLst>
        </p14:section>
        <p14:section name="統整活動" id="{0459716E-5562-4E5E-B1B4-C3C7B747C47A}">
          <p14:sldIdLst>
            <p14:sldId id="30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87"/>
    <a:srgbClr val="00A199"/>
    <a:srgbClr val="EFFFFE"/>
    <a:srgbClr val="DDFFFD"/>
    <a:srgbClr val="D1FFFD"/>
    <a:srgbClr val="FEE05C"/>
    <a:srgbClr val="FFDD58"/>
    <a:srgbClr val="CEF6FA"/>
    <a:srgbClr val="E7FBF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314" autoAdjust="0"/>
  </p:normalViewPr>
  <p:slideViewPr>
    <p:cSldViewPr snapToGrid="0">
      <p:cViewPr varScale="1">
        <p:scale>
          <a:sx n="51" d="100"/>
          <a:sy n="51" d="100"/>
        </p:scale>
        <p:origin x="11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817C9-E5F1-477C-BCFD-FBF95D4CEE82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D61BC-4012-42A2-B74E-358A469874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062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812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zh-TW" altLang="en-US" dirty="0"/>
              <a:t>教師事前準備</a:t>
            </a:r>
            <a:r>
              <a:rPr lang="en-US" altLang="zh-TW" dirty="0"/>
              <a:t>【</a:t>
            </a:r>
            <a:r>
              <a:rPr lang="zh-TW" altLang="en-US" dirty="0"/>
              <a:t>附件</a:t>
            </a:r>
            <a:r>
              <a:rPr lang="en-US" altLang="zh-TW" dirty="0"/>
              <a:t>Ⅳ-4 </a:t>
            </a:r>
            <a:r>
              <a:rPr lang="zh-TW" altLang="en-US" dirty="0"/>
              <a:t>自行車危險情境</a:t>
            </a:r>
            <a:r>
              <a:rPr lang="en-US" altLang="zh-TW" dirty="0"/>
              <a:t>】</a:t>
            </a:r>
            <a:r>
              <a:rPr lang="zh-TW" altLang="en-US" dirty="0"/>
              <a:t>題卡。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1676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294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566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087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561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201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15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00572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6258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388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287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國中尚無法駕駛速度較快的機車、汽車，因此教師可引導學生思考賽跑時，能否清楚看見兩側的景物，以此比擬駕駛人車速變快時的視野變化。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265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zh-TW" altLang="en-US" dirty="0"/>
              <a:t>若學生對於車體造成的視野死角概念仍不熟悉，教師可視時間補充影片，片長</a:t>
            </a:r>
            <a:r>
              <a:rPr lang="en-US" altLang="zh-TW" dirty="0"/>
              <a:t>6</a:t>
            </a:r>
            <a:r>
              <a:rPr lang="zh-TW" altLang="en-US" dirty="0"/>
              <a:t>分鐘。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點選左側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播放影片「熊平安</a:t>
            </a:r>
            <a:r>
              <a:rPr lang="en-US" altLang="zh-TW" dirty="0"/>
              <a:t>-</a:t>
            </a:r>
            <a:r>
              <a:rPr lang="zh-TW" altLang="en-US" dirty="0"/>
              <a:t>兒童安全過路口第</a:t>
            </a:r>
            <a:r>
              <a:rPr lang="en-US" altLang="zh-TW" dirty="0"/>
              <a:t>4</a:t>
            </a:r>
            <a:r>
              <a:rPr lang="zh-TW" altLang="en-US" dirty="0"/>
              <a:t>章</a:t>
            </a:r>
            <a:r>
              <a:rPr lang="en-US" altLang="zh-TW" dirty="0"/>
              <a:t>-</a:t>
            </a:r>
            <a:r>
              <a:rPr lang="zh-TW" altLang="en-US" dirty="0"/>
              <a:t>認識視野死角及內輪差」。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https://www.youtube.com/watch?v=rHjIW141lNs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773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0295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67826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3473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1147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31397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4195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59409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0059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教師視教學情形彈性播放影片</a:t>
            </a:r>
            <a:endParaRPr lang="en-US" altLang="zh-TW" dirty="0"/>
          </a:p>
          <a:p>
            <a:r>
              <a:rPr lang="zh-TW" altLang="en-US" dirty="0"/>
              <a:t>影片</a:t>
            </a:r>
            <a:r>
              <a:rPr lang="en-US" altLang="zh-TW" dirty="0"/>
              <a:t>1</a:t>
            </a:r>
            <a:r>
              <a:rPr lang="zh-TW" altLang="en-US" dirty="0"/>
              <a:t>名稱：「安全騎乘自行車數位課程 </a:t>
            </a:r>
            <a:r>
              <a:rPr lang="en-US" altLang="zh-TW" dirty="0"/>
              <a:t>(3.</a:t>
            </a:r>
            <a:r>
              <a:rPr lang="zh-TW" altLang="en-US" dirty="0"/>
              <a:t>安全用路及騎乘觀念</a:t>
            </a:r>
            <a:r>
              <a:rPr lang="en-US" altLang="zh-TW" dirty="0"/>
              <a:t>) </a:t>
            </a:r>
            <a:r>
              <a:rPr lang="zh-TW" altLang="en-US" dirty="0"/>
              <a:t>」影片</a:t>
            </a:r>
            <a:br>
              <a:rPr lang="zh-TW" altLang="en-US" dirty="0"/>
            </a:br>
            <a:r>
              <a:rPr lang="zh-TW" altLang="en-US" dirty="0"/>
              <a:t>影片連結</a:t>
            </a:r>
            <a:r>
              <a:rPr lang="en-US" altLang="zh-TW" dirty="0"/>
              <a:t>https://www.youtube.com/watch?v=YlD7mT7aEuA</a:t>
            </a:r>
          </a:p>
          <a:p>
            <a:r>
              <a:rPr lang="zh-TW" altLang="en-US" dirty="0"/>
              <a:t>影片時間</a:t>
            </a:r>
            <a:r>
              <a:rPr lang="en-US" altLang="zh-TW" dirty="0"/>
              <a:t>10</a:t>
            </a:r>
            <a:r>
              <a:rPr lang="zh-TW" altLang="en-US" dirty="0"/>
              <a:t>：</a:t>
            </a:r>
            <a:r>
              <a:rPr lang="en-US" altLang="zh-TW" dirty="0"/>
              <a:t>50</a:t>
            </a:r>
          </a:p>
          <a:p>
            <a:endParaRPr lang="zh-TW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sz="1200" dirty="0">
                <a:effectLst/>
                <a:ea typeface="標楷體" panose="03000509000000000000" pitchFamily="65" charset="-120"/>
                <a:cs typeface="新細明體" panose="02020500000000000000" pitchFamily="18" charset="-120"/>
              </a:rPr>
              <a:t>影片名稱：</a:t>
            </a:r>
            <a:r>
              <a:rPr lang="zh-TW" altLang="zh-TW" sz="1200" b="1" dirty="0">
                <a:effectLst/>
                <a:ea typeface="標楷體" panose="03000509000000000000" pitchFamily="65" charset="-120"/>
                <a:cs typeface="新細明體" panose="02020500000000000000" pitchFamily="18" charset="-120"/>
              </a:rPr>
              <a:t>「</a:t>
            </a:r>
            <a:r>
              <a:rPr lang="zh-TW" altLang="zh-TW" sz="1200" dirty="0">
                <a:effectLst/>
                <a:ea typeface="標楷體" panose="03000509000000000000" pitchFamily="65" charset="-120"/>
                <a:cs typeface="新細明體" panose="02020500000000000000" pitchFamily="18" charset="-120"/>
              </a:rPr>
              <a:t>安全騎乘自行車數位課程 </a:t>
            </a:r>
            <a:r>
              <a:rPr lang="en-US" altLang="zh-TW" sz="1200" dirty="0">
                <a:effectLst/>
                <a:ea typeface="標楷體" panose="03000509000000000000" pitchFamily="65" charset="-120"/>
                <a:cs typeface="新細明體" panose="02020500000000000000" pitchFamily="18" charset="-120"/>
              </a:rPr>
              <a:t>(4.</a:t>
            </a:r>
            <a:r>
              <a:rPr lang="zh-TW" altLang="zh-TW" sz="1200" dirty="0">
                <a:effectLst/>
                <a:ea typeface="標楷體" panose="03000509000000000000" pitchFamily="65" charset="-120"/>
                <a:cs typeface="新細明體" panose="02020500000000000000" pitchFamily="18" charset="-120"/>
              </a:rPr>
              <a:t>危險預測及防禦駕駛</a:t>
            </a:r>
            <a:r>
              <a:rPr lang="en-US" altLang="zh-TW" sz="1200" dirty="0">
                <a:effectLst/>
                <a:ea typeface="標楷體" panose="03000509000000000000" pitchFamily="65" charset="-120"/>
                <a:cs typeface="新細明體" panose="02020500000000000000" pitchFamily="18" charset="-120"/>
              </a:rPr>
              <a:t>) </a:t>
            </a:r>
            <a:r>
              <a:rPr lang="zh-TW" altLang="zh-TW" sz="1200" dirty="0">
                <a:effectLst/>
                <a:ea typeface="標楷體" panose="03000509000000000000" pitchFamily="65" charset="-120"/>
                <a:cs typeface="新細明體" panose="02020500000000000000" pitchFamily="18" charset="-120"/>
              </a:rPr>
              <a:t>」影片</a:t>
            </a:r>
            <a:br>
              <a:rPr lang="en-US" altLang="zh-TW" sz="1200" dirty="0">
                <a:effectLst/>
                <a:ea typeface="標楷體" panose="03000509000000000000" pitchFamily="65" charset="-120"/>
                <a:cs typeface="新細明體" panose="02020500000000000000" pitchFamily="18" charset="-120"/>
              </a:rPr>
            </a:br>
            <a:r>
              <a:rPr lang="zh-TW" altLang="zh-TW" sz="1200" dirty="0">
                <a:effectLst/>
                <a:ea typeface="標楷體" panose="03000509000000000000" pitchFamily="65" charset="-120"/>
                <a:cs typeface="新細明體" panose="02020500000000000000" pitchFamily="18" charset="-120"/>
              </a:rPr>
              <a:t>影片</a:t>
            </a:r>
            <a:r>
              <a:rPr lang="zh-TW" altLang="en-US" sz="1200" kern="100" dirty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連結</a:t>
            </a:r>
            <a:r>
              <a:rPr lang="en-US" altLang="zh-TW" sz="1200" dirty="0">
                <a:effectLst/>
                <a:ea typeface="標楷體" panose="03000509000000000000" pitchFamily="65" charset="-120"/>
                <a:cs typeface="新細明體" panose="02020500000000000000" pitchFamily="18" charset="-120"/>
              </a:rPr>
              <a:t>https://www.youtube.com/watch?v=bxB6rarAUrw</a:t>
            </a:r>
            <a:br>
              <a:rPr lang="en-US" altLang="zh-TW" sz="1200" dirty="0">
                <a:effectLst/>
                <a:ea typeface="標楷體" panose="03000509000000000000" pitchFamily="65" charset="-120"/>
                <a:cs typeface="新細明體" panose="02020500000000000000" pitchFamily="18" charset="-120"/>
              </a:rPr>
            </a:br>
            <a:r>
              <a:rPr lang="zh-TW" altLang="zh-TW" sz="1200" dirty="0">
                <a:effectLst/>
                <a:ea typeface="標楷體" panose="03000509000000000000" pitchFamily="65" charset="-120"/>
                <a:cs typeface="新細明體" panose="02020500000000000000" pitchFamily="18" charset="-120"/>
              </a:rPr>
              <a:t>影片時間</a:t>
            </a:r>
            <a:r>
              <a:rPr lang="en-US" altLang="zh-TW" sz="1200" dirty="0">
                <a:effectLst/>
                <a:ea typeface="標楷體" panose="03000509000000000000" pitchFamily="65" charset="-120"/>
                <a:cs typeface="新細明體" panose="02020500000000000000" pitchFamily="18" charset="-120"/>
              </a:rPr>
              <a:t>06:28</a:t>
            </a:r>
            <a:endParaRPr lang="zh-TW" altLang="zh-TW" sz="1200" kern="100" dirty="0"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endParaRPr>
          </a:p>
          <a:p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sz="1200" dirty="0">
                <a:effectLst/>
                <a:ea typeface="+mn-ea"/>
                <a:cs typeface="新細明體" panose="02020500000000000000" pitchFamily="18" charset="-120"/>
              </a:rPr>
              <a:t>教師可運用「安全騎乘自行車教學指引手冊」，說明自行車安全騎乘的各種方法。</a:t>
            </a:r>
            <a:br>
              <a:rPr lang="en-US" altLang="zh-TW" sz="1200" dirty="0">
                <a:effectLst/>
                <a:ea typeface="+mn-ea"/>
                <a:cs typeface="新細明體" panose="02020500000000000000" pitchFamily="18" charset="-120"/>
              </a:rPr>
            </a:br>
            <a:r>
              <a:rPr lang="zh-TW" altLang="en-US" sz="1200" dirty="0">
                <a:effectLst/>
                <a:ea typeface="+mn-ea"/>
                <a:cs typeface="新細明體" panose="02020500000000000000" pitchFamily="18" charset="-120"/>
              </a:rPr>
              <a:t>手冊連結</a:t>
            </a:r>
            <a:r>
              <a:rPr lang="en-US" altLang="zh-TW" sz="1200" dirty="0">
                <a:effectLst/>
                <a:ea typeface="標楷體" panose="03000509000000000000" pitchFamily="65" charset="-120"/>
                <a:cs typeface="新細明體" panose="02020500000000000000" pitchFamily="18" charset="-120"/>
              </a:rPr>
              <a:t>-</a:t>
            </a:r>
            <a:r>
              <a:rPr lang="en-US" altLang="zh-TW" sz="1200" dirty="0">
                <a:effectLst/>
                <a:ea typeface="+mn-ea"/>
                <a:cs typeface="新細明體" panose="02020500000000000000" pitchFamily="18" charset="-120"/>
              </a:rPr>
              <a:t>https://168.motc.gov.tw/theme/teach/post/2102031644816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4375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15428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教師發下</a:t>
            </a:r>
            <a:r>
              <a:rPr lang="en-US" altLang="zh-TW" dirty="0"/>
              <a:t>【</a:t>
            </a:r>
            <a:r>
              <a:rPr lang="zh-TW" altLang="en-US" dirty="0"/>
              <a:t>附件</a:t>
            </a:r>
            <a:r>
              <a:rPr lang="en-US" altLang="zh-TW" dirty="0"/>
              <a:t>IV-5</a:t>
            </a:r>
            <a:r>
              <a:rPr lang="zh-TW" altLang="en-US" dirty="0"/>
              <a:t>交通路線規劃任務</a:t>
            </a:r>
            <a:r>
              <a:rPr lang="en-US" altLang="zh-TW" dirty="0"/>
              <a:t>】</a:t>
            </a:r>
            <a:r>
              <a:rPr lang="zh-TW" altLang="en-US" dirty="0"/>
              <a:t>學習單。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/>
              <a:t>教師可</a:t>
            </a:r>
            <a:r>
              <a:rPr lang="zh-TW" altLang="en-US" dirty="0"/>
              <a:t>請學生課後實際通行該路線，並完成學習單，擇日分享學習單內容。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D61BC-4012-42A2-B74E-358A4698741F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445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89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922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385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993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18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54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6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04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87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753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698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6903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7940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941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009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9991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9219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4939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6086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7579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0773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718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87518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31705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53870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67616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49713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15000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29326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96975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56511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98510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4638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84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3495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8063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mr2yr8nt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5" Type="http://schemas.openxmlformats.org/officeDocument/2006/relationships/hyperlink" Target="https://www.youtube.com/watch?v=rHjIW141lNs" TargetMode="Externa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HjIW141lNs" TargetMode="External"/><Relationship Id="rId7" Type="http://schemas.openxmlformats.org/officeDocument/2006/relationships/hyperlink" Target="https://www.youtube.com/watch?v=bxB6rarAUrw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www.youtube.com/watch?v=YlD7mT7aEuA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935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6CBAE0FC-60CC-D47C-B2A1-3D45CFE01161}"/>
              </a:ext>
            </a:extLst>
          </p:cNvPr>
          <p:cNvSpPr/>
          <p:nvPr/>
        </p:nvSpPr>
        <p:spPr>
          <a:xfrm>
            <a:off x="1407074" y="5556378"/>
            <a:ext cx="6869497" cy="499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本簡報使用「微軟正黑體」，若教師無字體，請安裝後再開啟簡報。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A9940DD-D486-7C3A-FFFC-1A7D85D5F282}"/>
              </a:ext>
            </a:extLst>
          </p:cNvPr>
          <p:cNvSpPr/>
          <p:nvPr/>
        </p:nvSpPr>
        <p:spPr>
          <a:xfrm>
            <a:off x="1407074" y="5185677"/>
            <a:ext cx="8194933" cy="370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本簡報為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E8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「第二節</a:t>
            </a:r>
            <a:r>
              <a:rPr lang="zh-TW" altLang="en-US" sz="1600" b="1" dirty="0">
                <a:solidFill>
                  <a:srgbClr val="008E87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：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E8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安全</a:t>
            </a:r>
            <a:r>
              <a:rPr lang="en-US" altLang="zh-TW" sz="1600" b="1" dirty="0">
                <a:solidFill>
                  <a:srgbClr val="008E87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『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E8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感</a:t>
            </a:r>
            <a:r>
              <a:rPr lang="en-US" altLang="zh-TW" sz="1600" b="1" dirty="0">
                <a:solidFill>
                  <a:srgbClr val="008E87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』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E8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」，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使用簡報前，請查看簡報備忘稿的提醒內容。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E6C5625D-4304-60F5-A784-4528EDBAEDB7}"/>
              </a:ext>
            </a:extLst>
          </p:cNvPr>
          <p:cNvGrpSpPr/>
          <p:nvPr/>
        </p:nvGrpSpPr>
        <p:grpSpPr>
          <a:xfrm>
            <a:off x="4055950" y="448849"/>
            <a:ext cx="4075532" cy="1022895"/>
            <a:chOff x="4055950" y="448849"/>
            <a:chExt cx="4075532" cy="1022895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994A1603-2315-72CF-A035-B7EED54E15AC}"/>
                </a:ext>
              </a:extLst>
            </p:cNvPr>
            <p:cNvGrpSpPr/>
            <p:nvPr/>
          </p:nvGrpSpPr>
          <p:grpSpPr>
            <a:xfrm>
              <a:off x="4055950" y="448849"/>
              <a:ext cx="4075532" cy="1022895"/>
              <a:chOff x="4005846" y="248433"/>
              <a:chExt cx="4075532" cy="1022895"/>
            </a:xfrm>
          </p:grpSpPr>
          <p:grpSp>
            <p:nvGrpSpPr>
              <p:cNvPr id="8" name="Group 10">
                <a:extLst>
                  <a:ext uri="{FF2B5EF4-FFF2-40B4-BE49-F238E27FC236}">
                    <a16:creationId xmlns:a16="http://schemas.microsoft.com/office/drawing/2014/main" id="{C64F4574-6FD3-07EC-556D-4F5EF6B870B6}"/>
                  </a:ext>
                </a:extLst>
              </p:cNvPr>
              <p:cNvGrpSpPr/>
              <p:nvPr/>
            </p:nvGrpSpPr>
            <p:grpSpPr>
              <a:xfrm>
                <a:off x="4110621" y="461703"/>
                <a:ext cx="3970757" cy="809625"/>
                <a:chOff x="0" y="0"/>
                <a:chExt cx="1045796" cy="213235"/>
              </a:xfrm>
            </p:grpSpPr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F0014940-8AC5-5DDC-CAD6-D4B4A0C9DE4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EE05C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9E81C52F-CB79-C7BC-2BC3-8BC227C20DDE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3120"/>
                    </a:lnSpc>
                  </a:pPr>
                  <a:endParaRPr/>
                </a:p>
              </p:txBody>
            </p:sp>
          </p:grpSp>
          <p:grpSp>
            <p:nvGrpSpPr>
              <p:cNvPr id="9" name="Group 13">
                <a:extLst>
                  <a:ext uri="{FF2B5EF4-FFF2-40B4-BE49-F238E27FC236}">
                    <a16:creationId xmlns:a16="http://schemas.microsoft.com/office/drawing/2014/main" id="{6A193D45-93AD-797E-778B-317D0C03361A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10" name="Freeform 14">
                  <a:extLst>
                    <a:ext uri="{FF2B5EF4-FFF2-40B4-BE49-F238E27FC236}">
                      <a16:creationId xmlns:a16="http://schemas.microsoft.com/office/drawing/2014/main" id="{F37EA388-7D14-9690-95A5-5FE39F8AFCD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1" name="TextBox 15">
                  <a:extLst>
                    <a:ext uri="{FF2B5EF4-FFF2-40B4-BE49-F238E27FC236}">
                      <a16:creationId xmlns:a16="http://schemas.microsoft.com/office/drawing/2014/main" id="{B6DFF878-A9D3-C407-B5D2-C4C886ECFA00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3120"/>
                    </a:lnSpc>
                  </a:pPr>
                  <a:endParaRPr/>
                </a:p>
              </p:txBody>
            </p:sp>
          </p:grpSp>
        </p:grp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68197F32-0DEA-450B-1DEF-0147E57AC19D}"/>
                </a:ext>
              </a:extLst>
            </p:cNvPr>
            <p:cNvSpPr txBox="1"/>
            <p:nvPr/>
          </p:nvSpPr>
          <p:spPr>
            <a:xfrm>
              <a:off x="5080336" y="662447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教學提醒</a:t>
              </a: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2CAAA306-E113-C010-3CA6-C54A88DEB5C6}"/>
              </a:ext>
            </a:extLst>
          </p:cNvPr>
          <p:cNvSpPr/>
          <p:nvPr/>
        </p:nvSpPr>
        <p:spPr>
          <a:xfrm>
            <a:off x="1407076" y="2516825"/>
            <a:ext cx="9415253" cy="725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本模組「自行車上路趣」為國中自行車騎士主題課程，共規畫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5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節課，包含：做足準備再上路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、安全「感」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、「交」道好運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、交通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LOHAS(1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，以及交通事故處理與四大簡易急救的應用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218A265-DE02-2363-2952-5D76A2B8B936}"/>
              </a:ext>
            </a:extLst>
          </p:cNvPr>
          <p:cNvSpPr/>
          <p:nvPr/>
        </p:nvSpPr>
        <p:spPr>
          <a:xfrm>
            <a:off x="1407074" y="3309265"/>
            <a:ext cx="9415253" cy="1837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模組主要以騎乘自行車的相關面向與概念作為學習目標，學習內容包含：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從青春期身心特質與用路行為間的關聯，理解自行車違規行為可能引發交通事故，並同理其他用路人的感受。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騎乘自行車可能的風險意識與危險情境感知能力，擁有自我保護的方式。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覺察路口危險狀況之問題意識、理解常見的危險情境樣態，並具備執行安全騎乘於路口的知能。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綠色運輸與樂活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LOHAS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的相關知能與概念，規劃自行車的休閒型態。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交通事故之處理程序與不同傷害的處理方法。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93B8E19B-B87B-E962-0171-F211ED851D2B}"/>
              </a:ext>
            </a:extLst>
          </p:cNvPr>
          <p:cNvSpPr txBox="1"/>
          <p:nvPr/>
        </p:nvSpPr>
        <p:spPr>
          <a:xfrm>
            <a:off x="1407074" y="1599365"/>
            <a:ext cx="9079589" cy="84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377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本教學簡報依據交通部、教育部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112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年出版之「交通安全教案手冊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修訂版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」所編製。教師使用本簡報前請先至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  <a:hlinkClick r:id="rId3"/>
              </a:rPr>
              <a:t>https://tinyurl.com/mr2yr8nt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下載教案手冊電子檔，了解學習活動流程，另可從連結中下載學習單電子檔，供教學運用。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6181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731520"/>
            <a:ext cx="10683240" cy="539496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1500042" y="1208862"/>
            <a:ext cx="9191916" cy="1973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騎乘自行車時，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自己或他人的不當行為，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可能提高交通事故的風險。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EC19FA5-B497-5EC1-C213-3DB7FACC875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引起動機│活動一：自行車危險情境分析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35315C8-24A3-DB60-FAF3-B8B6C0EC6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8099" y="4288093"/>
            <a:ext cx="4715639" cy="28018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0A2F4A39-B2D1-8211-DC3D-B968651ADBDD}"/>
              </a:ext>
            </a:extLst>
          </p:cNvPr>
          <p:cNvSpPr txBox="1"/>
          <p:nvPr/>
        </p:nvSpPr>
        <p:spPr>
          <a:xfrm>
            <a:off x="1500042" y="3706916"/>
            <a:ext cx="7161359" cy="1973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5000"/>
              </a:lnSpc>
              <a:defRPr/>
            </a:pPr>
            <a:r>
              <a:rPr lang="zh-TW" altLang="en-US" sz="4000" b="1" dirty="0">
                <a:solidFill>
                  <a:prstClr val="black"/>
                </a:solidFill>
                <a:effectLst>
                  <a:glow rad="101600">
                    <a:srgbClr val="FEE05C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接下來透過分組活動，</a:t>
            </a:r>
            <a:endParaRPr lang="en-US" altLang="zh-TW" sz="4000" b="1" dirty="0">
              <a:solidFill>
                <a:prstClr val="black"/>
              </a:solidFill>
              <a:effectLst>
                <a:glow rad="101600">
                  <a:srgbClr val="FEE05C">
                    <a:alpha val="60000"/>
                  </a:srgb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5000"/>
              </a:lnSpc>
              <a:defRPr/>
            </a:pPr>
            <a:r>
              <a:rPr lang="zh-TW" altLang="en-US" sz="4000" b="1" dirty="0">
                <a:solidFill>
                  <a:prstClr val="black"/>
                </a:solidFill>
                <a:effectLst>
                  <a:glow rad="101600">
                    <a:srgbClr val="FEE05C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讓大家想一想騎乘自行車時</a:t>
            </a:r>
            <a:endParaRPr lang="en-US" altLang="zh-TW" sz="4000" b="1" dirty="0">
              <a:solidFill>
                <a:prstClr val="black"/>
              </a:solidFill>
              <a:effectLst>
                <a:glow rad="101600">
                  <a:srgbClr val="FEE05C">
                    <a:alpha val="60000"/>
                  </a:srgb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5000"/>
              </a:lnSpc>
              <a:defRPr/>
            </a:pPr>
            <a:r>
              <a:rPr lang="zh-TW" altLang="en-US" sz="4000" b="1" dirty="0">
                <a:solidFill>
                  <a:prstClr val="black"/>
                </a:solidFill>
                <a:effectLst>
                  <a:glow rad="101600">
                    <a:srgbClr val="FEE05C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危險狀況的發生情境和原因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glow rad="101600">
                  <a:srgbClr val="FEE05C">
                    <a:alpha val="60000"/>
                  </a:srgbClr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79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E6ED49A-7B4C-0F56-96EF-5B37B2B0A6AC}"/>
              </a:ext>
            </a:extLst>
          </p:cNvPr>
          <p:cNvSpPr/>
          <p:nvPr/>
        </p:nvSpPr>
        <p:spPr>
          <a:xfrm>
            <a:off x="549442" y="1164021"/>
            <a:ext cx="11093116" cy="51744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093116"/>
                      <a:gd name="connsiteY0" fmla="*/ 0 h 5414210"/>
                      <a:gd name="connsiteX1" fmla="*/ 693320 w 11093116"/>
                      <a:gd name="connsiteY1" fmla="*/ 0 h 5414210"/>
                      <a:gd name="connsiteX2" fmla="*/ 1497571 w 11093116"/>
                      <a:gd name="connsiteY2" fmla="*/ 0 h 5414210"/>
                      <a:gd name="connsiteX3" fmla="*/ 2301822 w 11093116"/>
                      <a:gd name="connsiteY3" fmla="*/ 0 h 5414210"/>
                      <a:gd name="connsiteX4" fmla="*/ 3217004 w 11093116"/>
                      <a:gd name="connsiteY4" fmla="*/ 0 h 5414210"/>
                      <a:gd name="connsiteX5" fmla="*/ 3910323 w 11093116"/>
                      <a:gd name="connsiteY5" fmla="*/ 0 h 5414210"/>
                      <a:gd name="connsiteX6" fmla="*/ 4714574 w 11093116"/>
                      <a:gd name="connsiteY6" fmla="*/ 0 h 5414210"/>
                      <a:gd name="connsiteX7" fmla="*/ 5407894 w 11093116"/>
                      <a:gd name="connsiteY7" fmla="*/ 0 h 5414210"/>
                      <a:gd name="connsiteX8" fmla="*/ 6101214 w 11093116"/>
                      <a:gd name="connsiteY8" fmla="*/ 0 h 5414210"/>
                      <a:gd name="connsiteX9" fmla="*/ 6794534 w 11093116"/>
                      <a:gd name="connsiteY9" fmla="*/ 0 h 5414210"/>
                      <a:gd name="connsiteX10" fmla="*/ 7155060 w 11093116"/>
                      <a:gd name="connsiteY10" fmla="*/ 0 h 5414210"/>
                      <a:gd name="connsiteX11" fmla="*/ 7959311 w 11093116"/>
                      <a:gd name="connsiteY11" fmla="*/ 0 h 5414210"/>
                      <a:gd name="connsiteX12" fmla="*/ 8319837 w 11093116"/>
                      <a:gd name="connsiteY12" fmla="*/ 0 h 5414210"/>
                      <a:gd name="connsiteX13" fmla="*/ 9013157 w 11093116"/>
                      <a:gd name="connsiteY13" fmla="*/ 0 h 5414210"/>
                      <a:gd name="connsiteX14" fmla="*/ 9928339 w 11093116"/>
                      <a:gd name="connsiteY14" fmla="*/ 0 h 5414210"/>
                      <a:gd name="connsiteX15" fmla="*/ 11093116 w 11093116"/>
                      <a:gd name="connsiteY15" fmla="*/ 0 h 5414210"/>
                      <a:gd name="connsiteX16" fmla="*/ 11093116 w 11093116"/>
                      <a:gd name="connsiteY16" fmla="*/ 730918 h 5414210"/>
                      <a:gd name="connsiteX17" fmla="*/ 11093116 w 11093116"/>
                      <a:gd name="connsiteY17" fmla="*/ 1299410 h 5414210"/>
                      <a:gd name="connsiteX18" fmla="*/ 11093116 w 11093116"/>
                      <a:gd name="connsiteY18" fmla="*/ 1867902 h 5414210"/>
                      <a:gd name="connsiteX19" fmla="*/ 11093116 w 11093116"/>
                      <a:gd name="connsiteY19" fmla="*/ 2544679 h 5414210"/>
                      <a:gd name="connsiteX20" fmla="*/ 11093116 w 11093116"/>
                      <a:gd name="connsiteY20" fmla="*/ 3221455 h 5414210"/>
                      <a:gd name="connsiteX21" fmla="*/ 11093116 w 11093116"/>
                      <a:gd name="connsiteY21" fmla="*/ 3844089 h 5414210"/>
                      <a:gd name="connsiteX22" fmla="*/ 11093116 w 11093116"/>
                      <a:gd name="connsiteY22" fmla="*/ 4629150 h 5414210"/>
                      <a:gd name="connsiteX23" fmla="*/ 11093116 w 11093116"/>
                      <a:gd name="connsiteY23" fmla="*/ 5414210 h 5414210"/>
                      <a:gd name="connsiteX24" fmla="*/ 10177934 w 11093116"/>
                      <a:gd name="connsiteY24" fmla="*/ 5414210 h 5414210"/>
                      <a:gd name="connsiteX25" fmla="*/ 9373683 w 11093116"/>
                      <a:gd name="connsiteY25" fmla="*/ 5414210 h 5414210"/>
                      <a:gd name="connsiteX26" fmla="*/ 9013157 w 11093116"/>
                      <a:gd name="connsiteY26" fmla="*/ 5414210 h 5414210"/>
                      <a:gd name="connsiteX27" fmla="*/ 8097975 w 11093116"/>
                      <a:gd name="connsiteY27" fmla="*/ 5414210 h 5414210"/>
                      <a:gd name="connsiteX28" fmla="*/ 7515586 w 11093116"/>
                      <a:gd name="connsiteY28" fmla="*/ 5414210 h 5414210"/>
                      <a:gd name="connsiteX29" fmla="*/ 6711335 w 11093116"/>
                      <a:gd name="connsiteY29" fmla="*/ 5414210 h 5414210"/>
                      <a:gd name="connsiteX30" fmla="*/ 6350809 w 11093116"/>
                      <a:gd name="connsiteY30" fmla="*/ 5414210 h 5414210"/>
                      <a:gd name="connsiteX31" fmla="*/ 5435627 w 11093116"/>
                      <a:gd name="connsiteY31" fmla="*/ 5414210 h 5414210"/>
                      <a:gd name="connsiteX32" fmla="*/ 4853238 w 11093116"/>
                      <a:gd name="connsiteY32" fmla="*/ 5414210 h 5414210"/>
                      <a:gd name="connsiteX33" fmla="*/ 4159919 w 11093116"/>
                      <a:gd name="connsiteY33" fmla="*/ 5414210 h 5414210"/>
                      <a:gd name="connsiteX34" fmla="*/ 3688461 w 11093116"/>
                      <a:gd name="connsiteY34" fmla="*/ 5414210 h 5414210"/>
                      <a:gd name="connsiteX35" fmla="*/ 2884210 w 11093116"/>
                      <a:gd name="connsiteY35" fmla="*/ 5414210 h 5414210"/>
                      <a:gd name="connsiteX36" fmla="*/ 1969028 w 11093116"/>
                      <a:gd name="connsiteY36" fmla="*/ 5414210 h 5414210"/>
                      <a:gd name="connsiteX37" fmla="*/ 1386640 w 11093116"/>
                      <a:gd name="connsiteY37" fmla="*/ 5414210 h 5414210"/>
                      <a:gd name="connsiteX38" fmla="*/ 0 w 11093116"/>
                      <a:gd name="connsiteY38" fmla="*/ 5414210 h 5414210"/>
                      <a:gd name="connsiteX39" fmla="*/ 0 w 11093116"/>
                      <a:gd name="connsiteY39" fmla="*/ 4737434 h 5414210"/>
                      <a:gd name="connsiteX40" fmla="*/ 0 w 11093116"/>
                      <a:gd name="connsiteY40" fmla="*/ 4060658 h 5414210"/>
                      <a:gd name="connsiteX41" fmla="*/ 0 w 11093116"/>
                      <a:gd name="connsiteY41" fmla="*/ 3329739 h 5414210"/>
                      <a:gd name="connsiteX42" fmla="*/ 0 w 11093116"/>
                      <a:gd name="connsiteY42" fmla="*/ 2652963 h 5414210"/>
                      <a:gd name="connsiteX43" fmla="*/ 0 w 11093116"/>
                      <a:gd name="connsiteY43" fmla="*/ 1922045 h 5414210"/>
                      <a:gd name="connsiteX44" fmla="*/ 0 w 11093116"/>
                      <a:gd name="connsiteY44" fmla="*/ 1191126 h 5414210"/>
                      <a:gd name="connsiteX45" fmla="*/ 0 w 11093116"/>
                      <a:gd name="connsiteY45" fmla="*/ 0 h 54142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11093116" h="5414210" fill="none" extrusionOk="0">
                        <a:moveTo>
                          <a:pt x="0" y="0"/>
                        </a:moveTo>
                        <a:cubicBezTo>
                          <a:pt x="296611" y="-8648"/>
                          <a:pt x="539230" y="22367"/>
                          <a:pt x="693320" y="0"/>
                        </a:cubicBezTo>
                        <a:cubicBezTo>
                          <a:pt x="847410" y="-22367"/>
                          <a:pt x="1315851" y="-1337"/>
                          <a:pt x="1497571" y="0"/>
                        </a:cubicBezTo>
                        <a:cubicBezTo>
                          <a:pt x="1679291" y="1337"/>
                          <a:pt x="2089967" y="-20654"/>
                          <a:pt x="2301822" y="0"/>
                        </a:cubicBezTo>
                        <a:cubicBezTo>
                          <a:pt x="2513677" y="20654"/>
                          <a:pt x="2988079" y="16744"/>
                          <a:pt x="3217004" y="0"/>
                        </a:cubicBezTo>
                        <a:cubicBezTo>
                          <a:pt x="3445929" y="-16744"/>
                          <a:pt x="3635048" y="-16624"/>
                          <a:pt x="3910323" y="0"/>
                        </a:cubicBezTo>
                        <a:cubicBezTo>
                          <a:pt x="4185598" y="16624"/>
                          <a:pt x="4511265" y="-9958"/>
                          <a:pt x="4714574" y="0"/>
                        </a:cubicBezTo>
                        <a:cubicBezTo>
                          <a:pt x="4917883" y="9958"/>
                          <a:pt x="5117676" y="18068"/>
                          <a:pt x="5407894" y="0"/>
                        </a:cubicBezTo>
                        <a:cubicBezTo>
                          <a:pt x="5698112" y="-18068"/>
                          <a:pt x="5926136" y="10329"/>
                          <a:pt x="6101214" y="0"/>
                        </a:cubicBezTo>
                        <a:cubicBezTo>
                          <a:pt x="6276292" y="-10329"/>
                          <a:pt x="6622862" y="-22460"/>
                          <a:pt x="6794534" y="0"/>
                        </a:cubicBezTo>
                        <a:cubicBezTo>
                          <a:pt x="6966206" y="22460"/>
                          <a:pt x="7011883" y="3294"/>
                          <a:pt x="7155060" y="0"/>
                        </a:cubicBezTo>
                        <a:cubicBezTo>
                          <a:pt x="7298237" y="-3294"/>
                          <a:pt x="7608374" y="34297"/>
                          <a:pt x="7959311" y="0"/>
                        </a:cubicBezTo>
                        <a:cubicBezTo>
                          <a:pt x="8310248" y="-34297"/>
                          <a:pt x="8232772" y="15938"/>
                          <a:pt x="8319837" y="0"/>
                        </a:cubicBezTo>
                        <a:cubicBezTo>
                          <a:pt x="8406902" y="-15938"/>
                          <a:pt x="8860009" y="-19110"/>
                          <a:pt x="9013157" y="0"/>
                        </a:cubicBezTo>
                        <a:cubicBezTo>
                          <a:pt x="9166305" y="19110"/>
                          <a:pt x="9693474" y="33185"/>
                          <a:pt x="9928339" y="0"/>
                        </a:cubicBezTo>
                        <a:cubicBezTo>
                          <a:pt x="10163204" y="-33185"/>
                          <a:pt x="10795819" y="24445"/>
                          <a:pt x="11093116" y="0"/>
                        </a:cubicBezTo>
                        <a:cubicBezTo>
                          <a:pt x="11101130" y="311251"/>
                          <a:pt x="11114355" y="482426"/>
                          <a:pt x="11093116" y="730918"/>
                        </a:cubicBezTo>
                        <a:cubicBezTo>
                          <a:pt x="11071877" y="979410"/>
                          <a:pt x="11068540" y="1177327"/>
                          <a:pt x="11093116" y="1299410"/>
                        </a:cubicBezTo>
                        <a:cubicBezTo>
                          <a:pt x="11117692" y="1421493"/>
                          <a:pt x="11074533" y="1729100"/>
                          <a:pt x="11093116" y="1867902"/>
                        </a:cubicBezTo>
                        <a:cubicBezTo>
                          <a:pt x="11111699" y="2006704"/>
                          <a:pt x="11074400" y="2321907"/>
                          <a:pt x="11093116" y="2544679"/>
                        </a:cubicBezTo>
                        <a:cubicBezTo>
                          <a:pt x="11111832" y="2767451"/>
                          <a:pt x="11092600" y="2992535"/>
                          <a:pt x="11093116" y="3221455"/>
                        </a:cubicBezTo>
                        <a:cubicBezTo>
                          <a:pt x="11093632" y="3450375"/>
                          <a:pt x="11110762" y="3596967"/>
                          <a:pt x="11093116" y="3844089"/>
                        </a:cubicBezTo>
                        <a:cubicBezTo>
                          <a:pt x="11075470" y="4091211"/>
                          <a:pt x="11092807" y="4371320"/>
                          <a:pt x="11093116" y="4629150"/>
                        </a:cubicBezTo>
                        <a:cubicBezTo>
                          <a:pt x="11093425" y="4886980"/>
                          <a:pt x="11132136" y="5139269"/>
                          <a:pt x="11093116" y="5414210"/>
                        </a:cubicBezTo>
                        <a:cubicBezTo>
                          <a:pt x="10788475" y="5426043"/>
                          <a:pt x="10387494" y="5438390"/>
                          <a:pt x="10177934" y="5414210"/>
                        </a:cubicBezTo>
                        <a:cubicBezTo>
                          <a:pt x="9968374" y="5390030"/>
                          <a:pt x="9730530" y="5448973"/>
                          <a:pt x="9373683" y="5414210"/>
                        </a:cubicBezTo>
                        <a:cubicBezTo>
                          <a:pt x="9016836" y="5379447"/>
                          <a:pt x="9148933" y="5429788"/>
                          <a:pt x="9013157" y="5414210"/>
                        </a:cubicBezTo>
                        <a:cubicBezTo>
                          <a:pt x="8877381" y="5398632"/>
                          <a:pt x="8512897" y="5429848"/>
                          <a:pt x="8097975" y="5414210"/>
                        </a:cubicBezTo>
                        <a:cubicBezTo>
                          <a:pt x="7683053" y="5398572"/>
                          <a:pt x="7781735" y="5436761"/>
                          <a:pt x="7515586" y="5414210"/>
                        </a:cubicBezTo>
                        <a:cubicBezTo>
                          <a:pt x="7249437" y="5391659"/>
                          <a:pt x="6874749" y="5393425"/>
                          <a:pt x="6711335" y="5414210"/>
                        </a:cubicBezTo>
                        <a:cubicBezTo>
                          <a:pt x="6547921" y="5434995"/>
                          <a:pt x="6487894" y="5422657"/>
                          <a:pt x="6350809" y="5414210"/>
                        </a:cubicBezTo>
                        <a:cubicBezTo>
                          <a:pt x="6213724" y="5405763"/>
                          <a:pt x="5817809" y="5420772"/>
                          <a:pt x="5435627" y="5414210"/>
                        </a:cubicBezTo>
                        <a:cubicBezTo>
                          <a:pt x="5053445" y="5407648"/>
                          <a:pt x="5063496" y="5421935"/>
                          <a:pt x="4853238" y="5414210"/>
                        </a:cubicBezTo>
                        <a:cubicBezTo>
                          <a:pt x="4642980" y="5406485"/>
                          <a:pt x="4371253" y="5405720"/>
                          <a:pt x="4159919" y="5414210"/>
                        </a:cubicBezTo>
                        <a:cubicBezTo>
                          <a:pt x="3948585" y="5422700"/>
                          <a:pt x="3905758" y="5420116"/>
                          <a:pt x="3688461" y="5414210"/>
                        </a:cubicBezTo>
                        <a:cubicBezTo>
                          <a:pt x="3471164" y="5408304"/>
                          <a:pt x="3120924" y="5438212"/>
                          <a:pt x="2884210" y="5414210"/>
                        </a:cubicBezTo>
                        <a:cubicBezTo>
                          <a:pt x="2647496" y="5390208"/>
                          <a:pt x="2237747" y="5457758"/>
                          <a:pt x="1969028" y="5414210"/>
                        </a:cubicBezTo>
                        <a:cubicBezTo>
                          <a:pt x="1700309" y="5370662"/>
                          <a:pt x="1593702" y="5405455"/>
                          <a:pt x="1386640" y="5414210"/>
                        </a:cubicBezTo>
                        <a:cubicBezTo>
                          <a:pt x="1179578" y="5422965"/>
                          <a:pt x="688903" y="5425282"/>
                          <a:pt x="0" y="5414210"/>
                        </a:cubicBezTo>
                        <a:cubicBezTo>
                          <a:pt x="-30450" y="5239432"/>
                          <a:pt x="32613" y="5047629"/>
                          <a:pt x="0" y="4737434"/>
                        </a:cubicBezTo>
                        <a:cubicBezTo>
                          <a:pt x="-32613" y="4427239"/>
                          <a:pt x="23019" y="4280758"/>
                          <a:pt x="0" y="4060658"/>
                        </a:cubicBezTo>
                        <a:cubicBezTo>
                          <a:pt x="-23019" y="3840558"/>
                          <a:pt x="18765" y="3654820"/>
                          <a:pt x="0" y="3329739"/>
                        </a:cubicBezTo>
                        <a:cubicBezTo>
                          <a:pt x="-18765" y="3004658"/>
                          <a:pt x="-21687" y="2845104"/>
                          <a:pt x="0" y="2652963"/>
                        </a:cubicBezTo>
                        <a:cubicBezTo>
                          <a:pt x="21687" y="2460822"/>
                          <a:pt x="-8402" y="2201162"/>
                          <a:pt x="0" y="1922045"/>
                        </a:cubicBezTo>
                        <a:cubicBezTo>
                          <a:pt x="8402" y="1642928"/>
                          <a:pt x="26898" y="1418368"/>
                          <a:pt x="0" y="1191126"/>
                        </a:cubicBezTo>
                        <a:cubicBezTo>
                          <a:pt x="-26898" y="963884"/>
                          <a:pt x="13525" y="375377"/>
                          <a:pt x="0" y="0"/>
                        </a:cubicBezTo>
                        <a:close/>
                      </a:path>
                      <a:path w="11093116" h="5414210" stroke="0" extrusionOk="0">
                        <a:moveTo>
                          <a:pt x="0" y="0"/>
                        </a:moveTo>
                        <a:cubicBezTo>
                          <a:pt x="206027" y="-20320"/>
                          <a:pt x="401869" y="26918"/>
                          <a:pt x="582389" y="0"/>
                        </a:cubicBezTo>
                        <a:cubicBezTo>
                          <a:pt x="762909" y="-26918"/>
                          <a:pt x="774668" y="-8853"/>
                          <a:pt x="942915" y="0"/>
                        </a:cubicBezTo>
                        <a:cubicBezTo>
                          <a:pt x="1111162" y="8853"/>
                          <a:pt x="1468436" y="-44485"/>
                          <a:pt x="1858097" y="0"/>
                        </a:cubicBezTo>
                        <a:cubicBezTo>
                          <a:pt x="2247758" y="44485"/>
                          <a:pt x="2176952" y="2975"/>
                          <a:pt x="2440486" y="0"/>
                        </a:cubicBezTo>
                        <a:cubicBezTo>
                          <a:pt x="2704020" y="-2975"/>
                          <a:pt x="2885997" y="-26959"/>
                          <a:pt x="3022874" y="0"/>
                        </a:cubicBezTo>
                        <a:cubicBezTo>
                          <a:pt x="3159751" y="26959"/>
                          <a:pt x="3729128" y="25250"/>
                          <a:pt x="3938056" y="0"/>
                        </a:cubicBezTo>
                        <a:cubicBezTo>
                          <a:pt x="4146984" y="-25250"/>
                          <a:pt x="4214284" y="10720"/>
                          <a:pt x="4409514" y="0"/>
                        </a:cubicBezTo>
                        <a:cubicBezTo>
                          <a:pt x="4604744" y="-10720"/>
                          <a:pt x="5005215" y="-15436"/>
                          <a:pt x="5324696" y="0"/>
                        </a:cubicBezTo>
                        <a:cubicBezTo>
                          <a:pt x="5644177" y="15436"/>
                          <a:pt x="5931952" y="-25273"/>
                          <a:pt x="6239878" y="0"/>
                        </a:cubicBezTo>
                        <a:cubicBezTo>
                          <a:pt x="6547804" y="25273"/>
                          <a:pt x="6682991" y="-33353"/>
                          <a:pt x="6933198" y="0"/>
                        </a:cubicBezTo>
                        <a:cubicBezTo>
                          <a:pt x="7183405" y="33353"/>
                          <a:pt x="7565510" y="-33003"/>
                          <a:pt x="7848380" y="0"/>
                        </a:cubicBezTo>
                        <a:cubicBezTo>
                          <a:pt x="8131250" y="33003"/>
                          <a:pt x="8253192" y="16728"/>
                          <a:pt x="8430768" y="0"/>
                        </a:cubicBezTo>
                        <a:cubicBezTo>
                          <a:pt x="8608344" y="-16728"/>
                          <a:pt x="8839292" y="23528"/>
                          <a:pt x="9013157" y="0"/>
                        </a:cubicBezTo>
                        <a:cubicBezTo>
                          <a:pt x="9187022" y="-23528"/>
                          <a:pt x="9431141" y="20471"/>
                          <a:pt x="9817408" y="0"/>
                        </a:cubicBezTo>
                        <a:cubicBezTo>
                          <a:pt x="10203675" y="-20471"/>
                          <a:pt x="10209504" y="-16373"/>
                          <a:pt x="10399796" y="0"/>
                        </a:cubicBezTo>
                        <a:cubicBezTo>
                          <a:pt x="10590088" y="16373"/>
                          <a:pt x="10806978" y="19443"/>
                          <a:pt x="11093116" y="0"/>
                        </a:cubicBezTo>
                        <a:cubicBezTo>
                          <a:pt x="11065867" y="219802"/>
                          <a:pt x="11057088" y="434111"/>
                          <a:pt x="11093116" y="785060"/>
                        </a:cubicBezTo>
                        <a:cubicBezTo>
                          <a:pt x="11129144" y="1136009"/>
                          <a:pt x="11097903" y="1356642"/>
                          <a:pt x="11093116" y="1515979"/>
                        </a:cubicBezTo>
                        <a:cubicBezTo>
                          <a:pt x="11088329" y="1675316"/>
                          <a:pt x="11087022" y="2039089"/>
                          <a:pt x="11093116" y="2246897"/>
                        </a:cubicBezTo>
                        <a:cubicBezTo>
                          <a:pt x="11099210" y="2454705"/>
                          <a:pt x="11086121" y="2575647"/>
                          <a:pt x="11093116" y="2761247"/>
                        </a:cubicBezTo>
                        <a:cubicBezTo>
                          <a:pt x="11100112" y="2946847"/>
                          <a:pt x="11081728" y="3204497"/>
                          <a:pt x="11093116" y="3329739"/>
                        </a:cubicBezTo>
                        <a:cubicBezTo>
                          <a:pt x="11104504" y="3454981"/>
                          <a:pt x="11073424" y="3698091"/>
                          <a:pt x="11093116" y="4060658"/>
                        </a:cubicBezTo>
                        <a:cubicBezTo>
                          <a:pt x="11112808" y="4423225"/>
                          <a:pt x="11096928" y="4460569"/>
                          <a:pt x="11093116" y="4683292"/>
                        </a:cubicBezTo>
                        <a:cubicBezTo>
                          <a:pt x="11089304" y="4906015"/>
                          <a:pt x="11098456" y="5056882"/>
                          <a:pt x="11093116" y="5414210"/>
                        </a:cubicBezTo>
                        <a:cubicBezTo>
                          <a:pt x="10731445" y="5422530"/>
                          <a:pt x="10478187" y="5407974"/>
                          <a:pt x="10288865" y="5414210"/>
                        </a:cubicBezTo>
                        <a:cubicBezTo>
                          <a:pt x="10099543" y="5420446"/>
                          <a:pt x="10040616" y="5420273"/>
                          <a:pt x="9928339" y="5414210"/>
                        </a:cubicBezTo>
                        <a:cubicBezTo>
                          <a:pt x="9816062" y="5408147"/>
                          <a:pt x="9375675" y="5382104"/>
                          <a:pt x="9235019" y="5414210"/>
                        </a:cubicBezTo>
                        <a:cubicBezTo>
                          <a:pt x="9094363" y="5446316"/>
                          <a:pt x="8905057" y="5424113"/>
                          <a:pt x="8763562" y="5414210"/>
                        </a:cubicBezTo>
                        <a:cubicBezTo>
                          <a:pt x="8622067" y="5404307"/>
                          <a:pt x="8127604" y="5397877"/>
                          <a:pt x="7959311" y="5414210"/>
                        </a:cubicBezTo>
                        <a:cubicBezTo>
                          <a:pt x="7791018" y="5430543"/>
                          <a:pt x="7657838" y="5415247"/>
                          <a:pt x="7487853" y="5414210"/>
                        </a:cubicBezTo>
                        <a:cubicBezTo>
                          <a:pt x="7317868" y="5413173"/>
                          <a:pt x="6899867" y="5448921"/>
                          <a:pt x="6683602" y="5414210"/>
                        </a:cubicBezTo>
                        <a:cubicBezTo>
                          <a:pt x="6467337" y="5379499"/>
                          <a:pt x="6471908" y="5413352"/>
                          <a:pt x="6323076" y="5414210"/>
                        </a:cubicBezTo>
                        <a:cubicBezTo>
                          <a:pt x="6174244" y="5415068"/>
                          <a:pt x="5883782" y="5435681"/>
                          <a:pt x="5518825" y="5414210"/>
                        </a:cubicBezTo>
                        <a:cubicBezTo>
                          <a:pt x="5153868" y="5392739"/>
                          <a:pt x="5215476" y="5394124"/>
                          <a:pt x="5047368" y="5414210"/>
                        </a:cubicBezTo>
                        <a:cubicBezTo>
                          <a:pt x="4879260" y="5434296"/>
                          <a:pt x="4763752" y="5418555"/>
                          <a:pt x="4686842" y="5414210"/>
                        </a:cubicBezTo>
                        <a:cubicBezTo>
                          <a:pt x="4609932" y="5409865"/>
                          <a:pt x="4429133" y="5437542"/>
                          <a:pt x="4215384" y="5414210"/>
                        </a:cubicBezTo>
                        <a:cubicBezTo>
                          <a:pt x="4001635" y="5390878"/>
                          <a:pt x="3716507" y="5434610"/>
                          <a:pt x="3411133" y="5414210"/>
                        </a:cubicBezTo>
                        <a:cubicBezTo>
                          <a:pt x="3105759" y="5393810"/>
                          <a:pt x="3155563" y="5411648"/>
                          <a:pt x="2939676" y="5414210"/>
                        </a:cubicBezTo>
                        <a:cubicBezTo>
                          <a:pt x="2723789" y="5416772"/>
                          <a:pt x="2712453" y="5421181"/>
                          <a:pt x="2579149" y="5414210"/>
                        </a:cubicBezTo>
                        <a:cubicBezTo>
                          <a:pt x="2445845" y="5407239"/>
                          <a:pt x="2318793" y="5430213"/>
                          <a:pt x="2107692" y="5414210"/>
                        </a:cubicBezTo>
                        <a:cubicBezTo>
                          <a:pt x="1896591" y="5398207"/>
                          <a:pt x="1810269" y="5423925"/>
                          <a:pt x="1525303" y="5414210"/>
                        </a:cubicBezTo>
                        <a:cubicBezTo>
                          <a:pt x="1240337" y="5404495"/>
                          <a:pt x="1106702" y="5413355"/>
                          <a:pt x="831984" y="5414210"/>
                        </a:cubicBezTo>
                        <a:cubicBezTo>
                          <a:pt x="557266" y="5415065"/>
                          <a:pt x="370066" y="5433798"/>
                          <a:pt x="0" y="5414210"/>
                        </a:cubicBezTo>
                        <a:cubicBezTo>
                          <a:pt x="-10126" y="5160274"/>
                          <a:pt x="-26132" y="4900921"/>
                          <a:pt x="0" y="4629150"/>
                        </a:cubicBezTo>
                        <a:cubicBezTo>
                          <a:pt x="26132" y="4357379"/>
                          <a:pt x="15758" y="4219702"/>
                          <a:pt x="0" y="3952373"/>
                        </a:cubicBezTo>
                        <a:cubicBezTo>
                          <a:pt x="-15758" y="3685044"/>
                          <a:pt x="16628" y="3598784"/>
                          <a:pt x="0" y="3275597"/>
                        </a:cubicBezTo>
                        <a:cubicBezTo>
                          <a:pt x="-16628" y="2952410"/>
                          <a:pt x="17988" y="2783189"/>
                          <a:pt x="0" y="2598821"/>
                        </a:cubicBezTo>
                        <a:cubicBezTo>
                          <a:pt x="-17988" y="2414453"/>
                          <a:pt x="2370" y="2125073"/>
                          <a:pt x="0" y="1922045"/>
                        </a:cubicBezTo>
                        <a:cubicBezTo>
                          <a:pt x="-2370" y="1719017"/>
                          <a:pt x="-16005" y="1541620"/>
                          <a:pt x="0" y="1299410"/>
                        </a:cubicBezTo>
                        <a:cubicBezTo>
                          <a:pt x="16005" y="1057200"/>
                          <a:pt x="34018" y="3549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448663B-FA0C-E2BB-A7FF-E50263A48304}"/>
              </a:ext>
            </a:extLst>
          </p:cNvPr>
          <p:cNvSpPr txBox="1"/>
          <p:nvPr/>
        </p:nvSpPr>
        <p:spPr>
          <a:xfrm>
            <a:off x="1179612" y="2396499"/>
            <a:ext cx="8674126" cy="2206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全班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分為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4-6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組。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組領取一張「自行車危險情境」題卡。</a:t>
            </a:r>
          </a:p>
          <a:p>
            <a:pPr marL="514350" marR="0" lvl="0" indent="-51435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小組討論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分鐘：題卡中的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A19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危險狀況為何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？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每組派一位代表發表小組討論結果。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引起動機│活動一：自行車危險情境分析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BE38ACE7-B4EA-B07C-3071-9BA7B3CF7E05}"/>
              </a:ext>
            </a:extLst>
          </p:cNvPr>
          <p:cNvGrpSpPr/>
          <p:nvPr/>
        </p:nvGrpSpPr>
        <p:grpSpPr>
          <a:xfrm>
            <a:off x="1060342" y="429453"/>
            <a:ext cx="10022868" cy="1212311"/>
            <a:chOff x="4005846" y="248433"/>
            <a:chExt cx="4075532" cy="102289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3ACC2-B345-6B6E-F3DF-AF7CC5C0D497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36FFD5C8-F4A5-0F55-776B-89661C164856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A89DE574-7FB7-35F9-E112-DF4A4B3C348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756ADE7-963D-96D2-129F-BD219B949FED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F6A71B8D-2F88-3BAD-729E-80FC4BEED046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EF70F42B-6BE9-1518-F18F-4375CD1D369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D125CFA-75BB-D4A4-A1BA-AAF7184221BD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「自行車危險情境分析」小組活動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52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E6ED49A-7B4C-0F56-96EF-5B37B2B0A6AC}"/>
              </a:ext>
            </a:extLst>
          </p:cNvPr>
          <p:cNvSpPr/>
          <p:nvPr/>
        </p:nvSpPr>
        <p:spPr>
          <a:xfrm>
            <a:off x="549442" y="1164021"/>
            <a:ext cx="11093116" cy="51744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093116"/>
                      <a:gd name="connsiteY0" fmla="*/ 0 h 5414210"/>
                      <a:gd name="connsiteX1" fmla="*/ 693320 w 11093116"/>
                      <a:gd name="connsiteY1" fmla="*/ 0 h 5414210"/>
                      <a:gd name="connsiteX2" fmla="*/ 1497571 w 11093116"/>
                      <a:gd name="connsiteY2" fmla="*/ 0 h 5414210"/>
                      <a:gd name="connsiteX3" fmla="*/ 2301822 w 11093116"/>
                      <a:gd name="connsiteY3" fmla="*/ 0 h 5414210"/>
                      <a:gd name="connsiteX4" fmla="*/ 3217004 w 11093116"/>
                      <a:gd name="connsiteY4" fmla="*/ 0 h 5414210"/>
                      <a:gd name="connsiteX5" fmla="*/ 3910323 w 11093116"/>
                      <a:gd name="connsiteY5" fmla="*/ 0 h 5414210"/>
                      <a:gd name="connsiteX6" fmla="*/ 4714574 w 11093116"/>
                      <a:gd name="connsiteY6" fmla="*/ 0 h 5414210"/>
                      <a:gd name="connsiteX7" fmla="*/ 5407894 w 11093116"/>
                      <a:gd name="connsiteY7" fmla="*/ 0 h 5414210"/>
                      <a:gd name="connsiteX8" fmla="*/ 6101214 w 11093116"/>
                      <a:gd name="connsiteY8" fmla="*/ 0 h 5414210"/>
                      <a:gd name="connsiteX9" fmla="*/ 6794534 w 11093116"/>
                      <a:gd name="connsiteY9" fmla="*/ 0 h 5414210"/>
                      <a:gd name="connsiteX10" fmla="*/ 7155060 w 11093116"/>
                      <a:gd name="connsiteY10" fmla="*/ 0 h 5414210"/>
                      <a:gd name="connsiteX11" fmla="*/ 7959311 w 11093116"/>
                      <a:gd name="connsiteY11" fmla="*/ 0 h 5414210"/>
                      <a:gd name="connsiteX12" fmla="*/ 8319837 w 11093116"/>
                      <a:gd name="connsiteY12" fmla="*/ 0 h 5414210"/>
                      <a:gd name="connsiteX13" fmla="*/ 9013157 w 11093116"/>
                      <a:gd name="connsiteY13" fmla="*/ 0 h 5414210"/>
                      <a:gd name="connsiteX14" fmla="*/ 9928339 w 11093116"/>
                      <a:gd name="connsiteY14" fmla="*/ 0 h 5414210"/>
                      <a:gd name="connsiteX15" fmla="*/ 11093116 w 11093116"/>
                      <a:gd name="connsiteY15" fmla="*/ 0 h 5414210"/>
                      <a:gd name="connsiteX16" fmla="*/ 11093116 w 11093116"/>
                      <a:gd name="connsiteY16" fmla="*/ 730918 h 5414210"/>
                      <a:gd name="connsiteX17" fmla="*/ 11093116 w 11093116"/>
                      <a:gd name="connsiteY17" fmla="*/ 1299410 h 5414210"/>
                      <a:gd name="connsiteX18" fmla="*/ 11093116 w 11093116"/>
                      <a:gd name="connsiteY18" fmla="*/ 1867902 h 5414210"/>
                      <a:gd name="connsiteX19" fmla="*/ 11093116 w 11093116"/>
                      <a:gd name="connsiteY19" fmla="*/ 2544679 h 5414210"/>
                      <a:gd name="connsiteX20" fmla="*/ 11093116 w 11093116"/>
                      <a:gd name="connsiteY20" fmla="*/ 3221455 h 5414210"/>
                      <a:gd name="connsiteX21" fmla="*/ 11093116 w 11093116"/>
                      <a:gd name="connsiteY21" fmla="*/ 3844089 h 5414210"/>
                      <a:gd name="connsiteX22" fmla="*/ 11093116 w 11093116"/>
                      <a:gd name="connsiteY22" fmla="*/ 4629150 h 5414210"/>
                      <a:gd name="connsiteX23" fmla="*/ 11093116 w 11093116"/>
                      <a:gd name="connsiteY23" fmla="*/ 5414210 h 5414210"/>
                      <a:gd name="connsiteX24" fmla="*/ 10177934 w 11093116"/>
                      <a:gd name="connsiteY24" fmla="*/ 5414210 h 5414210"/>
                      <a:gd name="connsiteX25" fmla="*/ 9373683 w 11093116"/>
                      <a:gd name="connsiteY25" fmla="*/ 5414210 h 5414210"/>
                      <a:gd name="connsiteX26" fmla="*/ 9013157 w 11093116"/>
                      <a:gd name="connsiteY26" fmla="*/ 5414210 h 5414210"/>
                      <a:gd name="connsiteX27" fmla="*/ 8097975 w 11093116"/>
                      <a:gd name="connsiteY27" fmla="*/ 5414210 h 5414210"/>
                      <a:gd name="connsiteX28" fmla="*/ 7515586 w 11093116"/>
                      <a:gd name="connsiteY28" fmla="*/ 5414210 h 5414210"/>
                      <a:gd name="connsiteX29" fmla="*/ 6711335 w 11093116"/>
                      <a:gd name="connsiteY29" fmla="*/ 5414210 h 5414210"/>
                      <a:gd name="connsiteX30" fmla="*/ 6350809 w 11093116"/>
                      <a:gd name="connsiteY30" fmla="*/ 5414210 h 5414210"/>
                      <a:gd name="connsiteX31" fmla="*/ 5435627 w 11093116"/>
                      <a:gd name="connsiteY31" fmla="*/ 5414210 h 5414210"/>
                      <a:gd name="connsiteX32" fmla="*/ 4853238 w 11093116"/>
                      <a:gd name="connsiteY32" fmla="*/ 5414210 h 5414210"/>
                      <a:gd name="connsiteX33" fmla="*/ 4159919 w 11093116"/>
                      <a:gd name="connsiteY33" fmla="*/ 5414210 h 5414210"/>
                      <a:gd name="connsiteX34" fmla="*/ 3688461 w 11093116"/>
                      <a:gd name="connsiteY34" fmla="*/ 5414210 h 5414210"/>
                      <a:gd name="connsiteX35" fmla="*/ 2884210 w 11093116"/>
                      <a:gd name="connsiteY35" fmla="*/ 5414210 h 5414210"/>
                      <a:gd name="connsiteX36" fmla="*/ 1969028 w 11093116"/>
                      <a:gd name="connsiteY36" fmla="*/ 5414210 h 5414210"/>
                      <a:gd name="connsiteX37" fmla="*/ 1386640 w 11093116"/>
                      <a:gd name="connsiteY37" fmla="*/ 5414210 h 5414210"/>
                      <a:gd name="connsiteX38" fmla="*/ 0 w 11093116"/>
                      <a:gd name="connsiteY38" fmla="*/ 5414210 h 5414210"/>
                      <a:gd name="connsiteX39" fmla="*/ 0 w 11093116"/>
                      <a:gd name="connsiteY39" fmla="*/ 4737434 h 5414210"/>
                      <a:gd name="connsiteX40" fmla="*/ 0 w 11093116"/>
                      <a:gd name="connsiteY40" fmla="*/ 4060658 h 5414210"/>
                      <a:gd name="connsiteX41" fmla="*/ 0 w 11093116"/>
                      <a:gd name="connsiteY41" fmla="*/ 3329739 h 5414210"/>
                      <a:gd name="connsiteX42" fmla="*/ 0 w 11093116"/>
                      <a:gd name="connsiteY42" fmla="*/ 2652963 h 5414210"/>
                      <a:gd name="connsiteX43" fmla="*/ 0 w 11093116"/>
                      <a:gd name="connsiteY43" fmla="*/ 1922045 h 5414210"/>
                      <a:gd name="connsiteX44" fmla="*/ 0 w 11093116"/>
                      <a:gd name="connsiteY44" fmla="*/ 1191126 h 5414210"/>
                      <a:gd name="connsiteX45" fmla="*/ 0 w 11093116"/>
                      <a:gd name="connsiteY45" fmla="*/ 0 h 54142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11093116" h="5414210" fill="none" extrusionOk="0">
                        <a:moveTo>
                          <a:pt x="0" y="0"/>
                        </a:moveTo>
                        <a:cubicBezTo>
                          <a:pt x="296611" y="-8648"/>
                          <a:pt x="539230" y="22367"/>
                          <a:pt x="693320" y="0"/>
                        </a:cubicBezTo>
                        <a:cubicBezTo>
                          <a:pt x="847410" y="-22367"/>
                          <a:pt x="1315851" y="-1337"/>
                          <a:pt x="1497571" y="0"/>
                        </a:cubicBezTo>
                        <a:cubicBezTo>
                          <a:pt x="1679291" y="1337"/>
                          <a:pt x="2089967" y="-20654"/>
                          <a:pt x="2301822" y="0"/>
                        </a:cubicBezTo>
                        <a:cubicBezTo>
                          <a:pt x="2513677" y="20654"/>
                          <a:pt x="2988079" y="16744"/>
                          <a:pt x="3217004" y="0"/>
                        </a:cubicBezTo>
                        <a:cubicBezTo>
                          <a:pt x="3445929" y="-16744"/>
                          <a:pt x="3635048" y="-16624"/>
                          <a:pt x="3910323" y="0"/>
                        </a:cubicBezTo>
                        <a:cubicBezTo>
                          <a:pt x="4185598" y="16624"/>
                          <a:pt x="4511265" y="-9958"/>
                          <a:pt x="4714574" y="0"/>
                        </a:cubicBezTo>
                        <a:cubicBezTo>
                          <a:pt x="4917883" y="9958"/>
                          <a:pt x="5117676" y="18068"/>
                          <a:pt x="5407894" y="0"/>
                        </a:cubicBezTo>
                        <a:cubicBezTo>
                          <a:pt x="5698112" y="-18068"/>
                          <a:pt x="5926136" y="10329"/>
                          <a:pt x="6101214" y="0"/>
                        </a:cubicBezTo>
                        <a:cubicBezTo>
                          <a:pt x="6276292" y="-10329"/>
                          <a:pt x="6622862" y="-22460"/>
                          <a:pt x="6794534" y="0"/>
                        </a:cubicBezTo>
                        <a:cubicBezTo>
                          <a:pt x="6966206" y="22460"/>
                          <a:pt x="7011883" y="3294"/>
                          <a:pt x="7155060" y="0"/>
                        </a:cubicBezTo>
                        <a:cubicBezTo>
                          <a:pt x="7298237" y="-3294"/>
                          <a:pt x="7608374" y="34297"/>
                          <a:pt x="7959311" y="0"/>
                        </a:cubicBezTo>
                        <a:cubicBezTo>
                          <a:pt x="8310248" y="-34297"/>
                          <a:pt x="8232772" y="15938"/>
                          <a:pt x="8319837" y="0"/>
                        </a:cubicBezTo>
                        <a:cubicBezTo>
                          <a:pt x="8406902" y="-15938"/>
                          <a:pt x="8860009" y="-19110"/>
                          <a:pt x="9013157" y="0"/>
                        </a:cubicBezTo>
                        <a:cubicBezTo>
                          <a:pt x="9166305" y="19110"/>
                          <a:pt x="9693474" y="33185"/>
                          <a:pt x="9928339" y="0"/>
                        </a:cubicBezTo>
                        <a:cubicBezTo>
                          <a:pt x="10163204" y="-33185"/>
                          <a:pt x="10795819" y="24445"/>
                          <a:pt x="11093116" y="0"/>
                        </a:cubicBezTo>
                        <a:cubicBezTo>
                          <a:pt x="11101130" y="311251"/>
                          <a:pt x="11114355" y="482426"/>
                          <a:pt x="11093116" y="730918"/>
                        </a:cubicBezTo>
                        <a:cubicBezTo>
                          <a:pt x="11071877" y="979410"/>
                          <a:pt x="11068540" y="1177327"/>
                          <a:pt x="11093116" y="1299410"/>
                        </a:cubicBezTo>
                        <a:cubicBezTo>
                          <a:pt x="11117692" y="1421493"/>
                          <a:pt x="11074533" y="1729100"/>
                          <a:pt x="11093116" y="1867902"/>
                        </a:cubicBezTo>
                        <a:cubicBezTo>
                          <a:pt x="11111699" y="2006704"/>
                          <a:pt x="11074400" y="2321907"/>
                          <a:pt x="11093116" y="2544679"/>
                        </a:cubicBezTo>
                        <a:cubicBezTo>
                          <a:pt x="11111832" y="2767451"/>
                          <a:pt x="11092600" y="2992535"/>
                          <a:pt x="11093116" y="3221455"/>
                        </a:cubicBezTo>
                        <a:cubicBezTo>
                          <a:pt x="11093632" y="3450375"/>
                          <a:pt x="11110762" y="3596967"/>
                          <a:pt x="11093116" y="3844089"/>
                        </a:cubicBezTo>
                        <a:cubicBezTo>
                          <a:pt x="11075470" y="4091211"/>
                          <a:pt x="11092807" y="4371320"/>
                          <a:pt x="11093116" y="4629150"/>
                        </a:cubicBezTo>
                        <a:cubicBezTo>
                          <a:pt x="11093425" y="4886980"/>
                          <a:pt x="11132136" y="5139269"/>
                          <a:pt x="11093116" y="5414210"/>
                        </a:cubicBezTo>
                        <a:cubicBezTo>
                          <a:pt x="10788475" y="5426043"/>
                          <a:pt x="10387494" y="5438390"/>
                          <a:pt x="10177934" y="5414210"/>
                        </a:cubicBezTo>
                        <a:cubicBezTo>
                          <a:pt x="9968374" y="5390030"/>
                          <a:pt x="9730530" y="5448973"/>
                          <a:pt x="9373683" y="5414210"/>
                        </a:cubicBezTo>
                        <a:cubicBezTo>
                          <a:pt x="9016836" y="5379447"/>
                          <a:pt x="9148933" y="5429788"/>
                          <a:pt x="9013157" y="5414210"/>
                        </a:cubicBezTo>
                        <a:cubicBezTo>
                          <a:pt x="8877381" y="5398632"/>
                          <a:pt x="8512897" y="5429848"/>
                          <a:pt x="8097975" y="5414210"/>
                        </a:cubicBezTo>
                        <a:cubicBezTo>
                          <a:pt x="7683053" y="5398572"/>
                          <a:pt x="7781735" y="5436761"/>
                          <a:pt x="7515586" y="5414210"/>
                        </a:cubicBezTo>
                        <a:cubicBezTo>
                          <a:pt x="7249437" y="5391659"/>
                          <a:pt x="6874749" y="5393425"/>
                          <a:pt x="6711335" y="5414210"/>
                        </a:cubicBezTo>
                        <a:cubicBezTo>
                          <a:pt x="6547921" y="5434995"/>
                          <a:pt x="6487894" y="5422657"/>
                          <a:pt x="6350809" y="5414210"/>
                        </a:cubicBezTo>
                        <a:cubicBezTo>
                          <a:pt x="6213724" y="5405763"/>
                          <a:pt x="5817809" y="5420772"/>
                          <a:pt x="5435627" y="5414210"/>
                        </a:cubicBezTo>
                        <a:cubicBezTo>
                          <a:pt x="5053445" y="5407648"/>
                          <a:pt x="5063496" y="5421935"/>
                          <a:pt x="4853238" y="5414210"/>
                        </a:cubicBezTo>
                        <a:cubicBezTo>
                          <a:pt x="4642980" y="5406485"/>
                          <a:pt x="4371253" y="5405720"/>
                          <a:pt x="4159919" y="5414210"/>
                        </a:cubicBezTo>
                        <a:cubicBezTo>
                          <a:pt x="3948585" y="5422700"/>
                          <a:pt x="3905758" y="5420116"/>
                          <a:pt x="3688461" y="5414210"/>
                        </a:cubicBezTo>
                        <a:cubicBezTo>
                          <a:pt x="3471164" y="5408304"/>
                          <a:pt x="3120924" y="5438212"/>
                          <a:pt x="2884210" y="5414210"/>
                        </a:cubicBezTo>
                        <a:cubicBezTo>
                          <a:pt x="2647496" y="5390208"/>
                          <a:pt x="2237747" y="5457758"/>
                          <a:pt x="1969028" y="5414210"/>
                        </a:cubicBezTo>
                        <a:cubicBezTo>
                          <a:pt x="1700309" y="5370662"/>
                          <a:pt x="1593702" y="5405455"/>
                          <a:pt x="1386640" y="5414210"/>
                        </a:cubicBezTo>
                        <a:cubicBezTo>
                          <a:pt x="1179578" y="5422965"/>
                          <a:pt x="688903" y="5425282"/>
                          <a:pt x="0" y="5414210"/>
                        </a:cubicBezTo>
                        <a:cubicBezTo>
                          <a:pt x="-30450" y="5239432"/>
                          <a:pt x="32613" y="5047629"/>
                          <a:pt x="0" y="4737434"/>
                        </a:cubicBezTo>
                        <a:cubicBezTo>
                          <a:pt x="-32613" y="4427239"/>
                          <a:pt x="23019" y="4280758"/>
                          <a:pt x="0" y="4060658"/>
                        </a:cubicBezTo>
                        <a:cubicBezTo>
                          <a:pt x="-23019" y="3840558"/>
                          <a:pt x="18765" y="3654820"/>
                          <a:pt x="0" y="3329739"/>
                        </a:cubicBezTo>
                        <a:cubicBezTo>
                          <a:pt x="-18765" y="3004658"/>
                          <a:pt x="-21687" y="2845104"/>
                          <a:pt x="0" y="2652963"/>
                        </a:cubicBezTo>
                        <a:cubicBezTo>
                          <a:pt x="21687" y="2460822"/>
                          <a:pt x="-8402" y="2201162"/>
                          <a:pt x="0" y="1922045"/>
                        </a:cubicBezTo>
                        <a:cubicBezTo>
                          <a:pt x="8402" y="1642928"/>
                          <a:pt x="26898" y="1418368"/>
                          <a:pt x="0" y="1191126"/>
                        </a:cubicBezTo>
                        <a:cubicBezTo>
                          <a:pt x="-26898" y="963884"/>
                          <a:pt x="13525" y="375377"/>
                          <a:pt x="0" y="0"/>
                        </a:cubicBezTo>
                        <a:close/>
                      </a:path>
                      <a:path w="11093116" h="5414210" stroke="0" extrusionOk="0">
                        <a:moveTo>
                          <a:pt x="0" y="0"/>
                        </a:moveTo>
                        <a:cubicBezTo>
                          <a:pt x="206027" y="-20320"/>
                          <a:pt x="401869" y="26918"/>
                          <a:pt x="582389" y="0"/>
                        </a:cubicBezTo>
                        <a:cubicBezTo>
                          <a:pt x="762909" y="-26918"/>
                          <a:pt x="774668" y="-8853"/>
                          <a:pt x="942915" y="0"/>
                        </a:cubicBezTo>
                        <a:cubicBezTo>
                          <a:pt x="1111162" y="8853"/>
                          <a:pt x="1468436" y="-44485"/>
                          <a:pt x="1858097" y="0"/>
                        </a:cubicBezTo>
                        <a:cubicBezTo>
                          <a:pt x="2247758" y="44485"/>
                          <a:pt x="2176952" y="2975"/>
                          <a:pt x="2440486" y="0"/>
                        </a:cubicBezTo>
                        <a:cubicBezTo>
                          <a:pt x="2704020" y="-2975"/>
                          <a:pt x="2885997" y="-26959"/>
                          <a:pt x="3022874" y="0"/>
                        </a:cubicBezTo>
                        <a:cubicBezTo>
                          <a:pt x="3159751" y="26959"/>
                          <a:pt x="3729128" y="25250"/>
                          <a:pt x="3938056" y="0"/>
                        </a:cubicBezTo>
                        <a:cubicBezTo>
                          <a:pt x="4146984" y="-25250"/>
                          <a:pt x="4214284" y="10720"/>
                          <a:pt x="4409514" y="0"/>
                        </a:cubicBezTo>
                        <a:cubicBezTo>
                          <a:pt x="4604744" y="-10720"/>
                          <a:pt x="5005215" y="-15436"/>
                          <a:pt x="5324696" y="0"/>
                        </a:cubicBezTo>
                        <a:cubicBezTo>
                          <a:pt x="5644177" y="15436"/>
                          <a:pt x="5931952" y="-25273"/>
                          <a:pt x="6239878" y="0"/>
                        </a:cubicBezTo>
                        <a:cubicBezTo>
                          <a:pt x="6547804" y="25273"/>
                          <a:pt x="6682991" y="-33353"/>
                          <a:pt x="6933198" y="0"/>
                        </a:cubicBezTo>
                        <a:cubicBezTo>
                          <a:pt x="7183405" y="33353"/>
                          <a:pt x="7565510" y="-33003"/>
                          <a:pt x="7848380" y="0"/>
                        </a:cubicBezTo>
                        <a:cubicBezTo>
                          <a:pt x="8131250" y="33003"/>
                          <a:pt x="8253192" y="16728"/>
                          <a:pt x="8430768" y="0"/>
                        </a:cubicBezTo>
                        <a:cubicBezTo>
                          <a:pt x="8608344" y="-16728"/>
                          <a:pt x="8839292" y="23528"/>
                          <a:pt x="9013157" y="0"/>
                        </a:cubicBezTo>
                        <a:cubicBezTo>
                          <a:pt x="9187022" y="-23528"/>
                          <a:pt x="9431141" y="20471"/>
                          <a:pt x="9817408" y="0"/>
                        </a:cubicBezTo>
                        <a:cubicBezTo>
                          <a:pt x="10203675" y="-20471"/>
                          <a:pt x="10209504" y="-16373"/>
                          <a:pt x="10399796" y="0"/>
                        </a:cubicBezTo>
                        <a:cubicBezTo>
                          <a:pt x="10590088" y="16373"/>
                          <a:pt x="10806978" y="19443"/>
                          <a:pt x="11093116" y="0"/>
                        </a:cubicBezTo>
                        <a:cubicBezTo>
                          <a:pt x="11065867" y="219802"/>
                          <a:pt x="11057088" y="434111"/>
                          <a:pt x="11093116" y="785060"/>
                        </a:cubicBezTo>
                        <a:cubicBezTo>
                          <a:pt x="11129144" y="1136009"/>
                          <a:pt x="11097903" y="1356642"/>
                          <a:pt x="11093116" y="1515979"/>
                        </a:cubicBezTo>
                        <a:cubicBezTo>
                          <a:pt x="11088329" y="1675316"/>
                          <a:pt x="11087022" y="2039089"/>
                          <a:pt x="11093116" y="2246897"/>
                        </a:cubicBezTo>
                        <a:cubicBezTo>
                          <a:pt x="11099210" y="2454705"/>
                          <a:pt x="11086121" y="2575647"/>
                          <a:pt x="11093116" y="2761247"/>
                        </a:cubicBezTo>
                        <a:cubicBezTo>
                          <a:pt x="11100112" y="2946847"/>
                          <a:pt x="11081728" y="3204497"/>
                          <a:pt x="11093116" y="3329739"/>
                        </a:cubicBezTo>
                        <a:cubicBezTo>
                          <a:pt x="11104504" y="3454981"/>
                          <a:pt x="11073424" y="3698091"/>
                          <a:pt x="11093116" y="4060658"/>
                        </a:cubicBezTo>
                        <a:cubicBezTo>
                          <a:pt x="11112808" y="4423225"/>
                          <a:pt x="11096928" y="4460569"/>
                          <a:pt x="11093116" y="4683292"/>
                        </a:cubicBezTo>
                        <a:cubicBezTo>
                          <a:pt x="11089304" y="4906015"/>
                          <a:pt x="11098456" y="5056882"/>
                          <a:pt x="11093116" y="5414210"/>
                        </a:cubicBezTo>
                        <a:cubicBezTo>
                          <a:pt x="10731445" y="5422530"/>
                          <a:pt x="10478187" y="5407974"/>
                          <a:pt x="10288865" y="5414210"/>
                        </a:cubicBezTo>
                        <a:cubicBezTo>
                          <a:pt x="10099543" y="5420446"/>
                          <a:pt x="10040616" y="5420273"/>
                          <a:pt x="9928339" y="5414210"/>
                        </a:cubicBezTo>
                        <a:cubicBezTo>
                          <a:pt x="9816062" y="5408147"/>
                          <a:pt x="9375675" y="5382104"/>
                          <a:pt x="9235019" y="5414210"/>
                        </a:cubicBezTo>
                        <a:cubicBezTo>
                          <a:pt x="9094363" y="5446316"/>
                          <a:pt x="8905057" y="5424113"/>
                          <a:pt x="8763562" y="5414210"/>
                        </a:cubicBezTo>
                        <a:cubicBezTo>
                          <a:pt x="8622067" y="5404307"/>
                          <a:pt x="8127604" y="5397877"/>
                          <a:pt x="7959311" y="5414210"/>
                        </a:cubicBezTo>
                        <a:cubicBezTo>
                          <a:pt x="7791018" y="5430543"/>
                          <a:pt x="7657838" y="5415247"/>
                          <a:pt x="7487853" y="5414210"/>
                        </a:cubicBezTo>
                        <a:cubicBezTo>
                          <a:pt x="7317868" y="5413173"/>
                          <a:pt x="6899867" y="5448921"/>
                          <a:pt x="6683602" y="5414210"/>
                        </a:cubicBezTo>
                        <a:cubicBezTo>
                          <a:pt x="6467337" y="5379499"/>
                          <a:pt x="6471908" y="5413352"/>
                          <a:pt x="6323076" y="5414210"/>
                        </a:cubicBezTo>
                        <a:cubicBezTo>
                          <a:pt x="6174244" y="5415068"/>
                          <a:pt x="5883782" y="5435681"/>
                          <a:pt x="5518825" y="5414210"/>
                        </a:cubicBezTo>
                        <a:cubicBezTo>
                          <a:pt x="5153868" y="5392739"/>
                          <a:pt x="5215476" y="5394124"/>
                          <a:pt x="5047368" y="5414210"/>
                        </a:cubicBezTo>
                        <a:cubicBezTo>
                          <a:pt x="4879260" y="5434296"/>
                          <a:pt x="4763752" y="5418555"/>
                          <a:pt x="4686842" y="5414210"/>
                        </a:cubicBezTo>
                        <a:cubicBezTo>
                          <a:pt x="4609932" y="5409865"/>
                          <a:pt x="4429133" y="5437542"/>
                          <a:pt x="4215384" y="5414210"/>
                        </a:cubicBezTo>
                        <a:cubicBezTo>
                          <a:pt x="4001635" y="5390878"/>
                          <a:pt x="3716507" y="5434610"/>
                          <a:pt x="3411133" y="5414210"/>
                        </a:cubicBezTo>
                        <a:cubicBezTo>
                          <a:pt x="3105759" y="5393810"/>
                          <a:pt x="3155563" y="5411648"/>
                          <a:pt x="2939676" y="5414210"/>
                        </a:cubicBezTo>
                        <a:cubicBezTo>
                          <a:pt x="2723789" y="5416772"/>
                          <a:pt x="2712453" y="5421181"/>
                          <a:pt x="2579149" y="5414210"/>
                        </a:cubicBezTo>
                        <a:cubicBezTo>
                          <a:pt x="2445845" y="5407239"/>
                          <a:pt x="2318793" y="5430213"/>
                          <a:pt x="2107692" y="5414210"/>
                        </a:cubicBezTo>
                        <a:cubicBezTo>
                          <a:pt x="1896591" y="5398207"/>
                          <a:pt x="1810269" y="5423925"/>
                          <a:pt x="1525303" y="5414210"/>
                        </a:cubicBezTo>
                        <a:cubicBezTo>
                          <a:pt x="1240337" y="5404495"/>
                          <a:pt x="1106702" y="5413355"/>
                          <a:pt x="831984" y="5414210"/>
                        </a:cubicBezTo>
                        <a:cubicBezTo>
                          <a:pt x="557266" y="5415065"/>
                          <a:pt x="370066" y="5433798"/>
                          <a:pt x="0" y="5414210"/>
                        </a:cubicBezTo>
                        <a:cubicBezTo>
                          <a:pt x="-10126" y="5160274"/>
                          <a:pt x="-26132" y="4900921"/>
                          <a:pt x="0" y="4629150"/>
                        </a:cubicBezTo>
                        <a:cubicBezTo>
                          <a:pt x="26132" y="4357379"/>
                          <a:pt x="15758" y="4219702"/>
                          <a:pt x="0" y="3952373"/>
                        </a:cubicBezTo>
                        <a:cubicBezTo>
                          <a:pt x="-15758" y="3685044"/>
                          <a:pt x="16628" y="3598784"/>
                          <a:pt x="0" y="3275597"/>
                        </a:cubicBezTo>
                        <a:cubicBezTo>
                          <a:pt x="-16628" y="2952410"/>
                          <a:pt x="17988" y="2783189"/>
                          <a:pt x="0" y="2598821"/>
                        </a:cubicBezTo>
                        <a:cubicBezTo>
                          <a:pt x="-17988" y="2414453"/>
                          <a:pt x="2370" y="2125073"/>
                          <a:pt x="0" y="1922045"/>
                        </a:cubicBezTo>
                        <a:cubicBezTo>
                          <a:pt x="-2370" y="1719017"/>
                          <a:pt x="-16005" y="1541620"/>
                          <a:pt x="0" y="1299410"/>
                        </a:cubicBezTo>
                        <a:cubicBezTo>
                          <a:pt x="16005" y="1057200"/>
                          <a:pt x="34018" y="3549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引起動機│活動一：自行車危險情境分析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BE38ACE7-B4EA-B07C-3071-9BA7B3CF7E05}"/>
              </a:ext>
            </a:extLst>
          </p:cNvPr>
          <p:cNvGrpSpPr/>
          <p:nvPr/>
        </p:nvGrpSpPr>
        <p:grpSpPr>
          <a:xfrm>
            <a:off x="1060342" y="429453"/>
            <a:ext cx="10022868" cy="1212311"/>
            <a:chOff x="4005846" y="248433"/>
            <a:chExt cx="4075532" cy="102289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3ACC2-B345-6B6E-F3DF-AF7CC5C0D497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36FFD5C8-F4A5-0F55-776B-89661C164856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A89DE574-7FB7-35F9-E112-DF4A4B3C348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756ADE7-963D-96D2-129F-BD219B949FED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F6A71B8D-2F88-3BAD-729E-80FC4BEED046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EF70F42B-6BE9-1518-F18F-4375CD1D369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D125CFA-75BB-D4A4-A1BA-AAF7184221BD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「自行車危險情境分析」小組活動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(2/3)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060CBEFB-47D8-6152-82B8-C89E60F69C9B}"/>
              </a:ext>
            </a:extLst>
          </p:cNvPr>
          <p:cNvGrpSpPr/>
          <p:nvPr/>
        </p:nvGrpSpPr>
        <p:grpSpPr>
          <a:xfrm>
            <a:off x="1199705" y="2428369"/>
            <a:ext cx="3041966" cy="3568573"/>
            <a:chOff x="860078" y="2805066"/>
            <a:chExt cx="3041966" cy="3568573"/>
          </a:xfrm>
        </p:grpSpPr>
        <p:sp>
          <p:nvSpPr>
            <p:cNvPr id="6" name="流程圖: 程序 5">
              <a:extLst>
                <a:ext uri="{FF2B5EF4-FFF2-40B4-BE49-F238E27FC236}">
                  <a16:creationId xmlns:a16="http://schemas.microsoft.com/office/drawing/2014/main" id="{D1A62F43-5BCE-6E44-7CA1-CC0E1150F94B}"/>
                </a:ext>
              </a:extLst>
            </p:cNvPr>
            <p:cNvSpPr/>
            <p:nvPr/>
          </p:nvSpPr>
          <p:spPr>
            <a:xfrm>
              <a:off x="860080" y="3177767"/>
              <a:ext cx="3041964" cy="3195872"/>
            </a:xfrm>
            <a:prstGeom prst="flowChartProcess">
              <a:avLst/>
            </a:prstGeom>
            <a:noFill/>
            <a:ln>
              <a:solidFill>
                <a:srgbClr val="00A1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u="sng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小明</a:t>
              </a:r>
              <a:r>
                <a:rPr lang="zh-TW" altLang="en-US" sz="2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騎乘自行車，看到前方路口的左側斜對角處有一間超商，他突然想起哥哥拜託他買一瓶牛奶回家，於是他立刻左轉</a:t>
              </a:r>
              <a:r>
                <a:rPr lang="en-US" altLang="zh-TW" sz="2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……</a:t>
              </a:r>
              <a:endParaRPr lang="zh-TW" altLang="en-US" sz="2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" name="流程圖: 程序 18">
              <a:extLst>
                <a:ext uri="{FF2B5EF4-FFF2-40B4-BE49-F238E27FC236}">
                  <a16:creationId xmlns:a16="http://schemas.microsoft.com/office/drawing/2014/main" id="{41F77851-9376-F8F4-8A6D-2C0D7B367E99}"/>
                </a:ext>
              </a:extLst>
            </p:cNvPr>
            <p:cNvSpPr/>
            <p:nvPr/>
          </p:nvSpPr>
          <p:spPr>
            <a:xfrm>
              <a:off x="860078" y="2805066"/>
              <a:ext cx="3041966" cy="372701"/>
            </a:xfrm>
            <a:prstGeom prst="flowChartProcess">
              <a:avLst/>
            </a:prstGeom>
            <a:solidFill>
              <a:srgbClr val="00A199"/>
            </a:solidFill>
            <a:ln>
              <a:solidFill>
                <a:srgbClr val="235C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b="1" dirty="0"/>
                <a:t>1</a:t>
              </a:r>
              <a:endParaRPr lang="zh-TW" altLang="en-US" sz="2800" b="1" dirty="0"/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846E54DE-303B-1392-D0D7-EC1F891F8EAD}"/>
              </a:ext>
            </a:extLst>
          </p:cNvPr>
          <p:cNvGrpSpPr/>
          <p:nvPr/>
        </p:nvGrpSpPr>
        <p:grpSpPr>
          <a:xfrm>
            <a:off x="7618611" y="2428369"/>
            <a:ext cx="3041966" cy="3568573"/>
            <a:chOff x="860078" y="2805066"/>
            <a:chExt cx="3041966" cy="3568573"/>
          </a:xfrm>
        </p:grpSpPr>
        <p:sp>
          <p:nvSpPr>
            <p:cNvPr id="24" name="流程圖: 程序 23">
              <a:extLst>
                <a:ext uri="{FF2B5EF4-FFF2-40B4-BE49-F238E27FC236}">
                  <a16:creationId xmlns:a16="http://schemas.microsoft.com/office/drawing/2014/main" id="{C5063862-284C-D5EB-4950-098CE07211FB}"/>
                </a:ext>
              </a:extLst>
            </p:cNvPr>
            <p:cNvSpPr/>
            <p:nvPr/>
          </p:nvSpPr>
          <p:spPr>
            <a:xfrm>
              <a:off x="860080" y="3177767"/>
              <a:ext cx="3041964" cy="3195872"/>
            </a:xfrm>
            <a:prstGeom prst="flowChartProcess">
              <a:avLst/>
            </a:prstGeom>
            <a:noFill/>
            <a:ln>
              <a:solidFill>
                <a:srgbClr val="00A1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u="sng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小吳</a:t>
              </a:r>
              <a:r>
                <a:rPr lang="zh-TW" altLang="en-US" sz="2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騎著自行車，發現前方有一輛臨時停放的汽車，擋住他行進的動線。他決定要立刻往左騎，才能繞過汽車</a:t>
              </a:r>
              <a:r>
                <a:rPr lang="en-US" altLang="zh-TW" sz="2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……</a:t>
              </a:r>
              <a:endParaRPr lang="zh-TW" altLang="en-US" sz="2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流程圖: 程序 24">
              <a:extLst>
                <a:ext uri="{FF2B5EF4-FFF2-40B4-BE49-F238E27FC236}">
                  <a16:creationId xmlns:a16="http://schemas.microsoft.com/office/drawing/2014/main" id="{8B4D5541-4DF8-3BAC-2793-E33FBF449C53}"/>
                </a:ext>
              </a:extLst>
            </p:cNvPr>
            <p:cNvSpPr/>
            <p:nvPr/>
          </p:nvSpPr>
          <p:spPr>
            <a:xfrm>
              <a:off x="860078" y="2805066"/>
              <a:ext cx="3041966" cy="372701"/>
            </a:xfrm>
            <a:prstGeom prst="flowChartProcess">
              <a:avLst/>
            </a:prstGeom>
            <a:solidFill>
              <a:srgbClr val="00A199"/>
            </a:solidFill>
            <a:ln>
              <a:solidFill>
                <a:srgbClr val="235C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b="1" dirty="0"/>
                <a:t>3</a:t>
              </a:r>
              <a:endParaRPr lang="zh-TW" altLang="en-US" sz="2800" b="1" dirty="0"/>
            </a:p>
          </p:txBody>
        </p:sp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E01AB81D-C301-3E6D-ADC4-35E50E220C2E}"/>
              </a:ext>
            </a:extLst>
          </p:cNvPr>
          <p:cNvGrpSpPr/>
          <p:nvPr/>
        </p:nvGrpSpPr>
        <p:grpSpPr>
          <a:xfrm>
            <a:off x="4409156" y="2428369"/>
            <a:ext cx="3041966" cy="3568573"/>
            <a:chOff x="860078" y="2805066"/>
            <a:chExt cx="3041966" cy="3568573"/>
          </a:xfrm>
        </p:grpSpPr>
        <p:sp>
          <p:nvSpPr>
            <p:cNvPr id="27" name="流程圖: 程序 26">
              <a:extLst>
                <a:ext uri="{FF2B5EF4-FFF2-40B4-BE49-F238E27FC236}">
                  <a16:creationId xmlns:a16="http://schemas.microsoft.com/office/drawing/2014/main" id="{A9A8CD9C-9345-6CBB-4194-FF778B3E716B}"/>
                </a:ext>
              </a:extLst>
            </p:cNvPr>
            <p:cNvSpPr/>
            <p:nvPr/>
          </p:nvSpPr>
          <p:spPr>
            <a:xfrm>
              <a:off x="860080" y="3177767"/>
              <a:ext cx="3041964" cy="3195872"/>
            </a:xfrm>
            <a:prstGeom prst="flowChartProcess">
              <a:avLst/>
            </a:prstGeom>
            <a:noFill/>
            <a:ln>
              <a:solidFill>
                <a:srgbClr val="00A1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u="sng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小白</a:t>
              </a:r>
              <a:r>
                <a:rPr lang="zh-TW" altLang="en-US" sz="2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早上賴床，眼看上學就快遲到了，她跨上自行車，飛快地騎乘，一心只想趕到學校。接近巷口時他繼續奮力踩著踏板</a:t>
              </a:r>
              <a:r>
                <a:rPr lang="en-US" altLang="zh-TW" sz="2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</a:t>
              </a:r>
              <a:endParaRPr lang="zh-TW" altLang="en-US" sz="2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流程圖: 程序 27">
              <a:extLst>
                <a:ext uri="{FF2B5EF4-FFF2-40B4-BE49-F238E27FC236}">
                  <a16:creationId xmlns:a16="http://schemas.microsoft.com/office/drawing/2014/main" id="{47F1B427-C950-8A1A-5671-A973543A3FA3}"/>
                </a:ext>
              </a:extLst>
            </p:cNvPr>
            <p:cNvSpPr/>
            <p:nvPr/>
          </p:nvSpPr>
          <p:spPr>
            <a:xfrm>
              <a:off x="860078" y="2805066"/>
              <a:ext cx="3041966" cy="372701"/>
            </a:xfrm>
            <a:prstGeom prst="flowChartProcess">
              <a:avLst/>
            </a:prstGeom>
            <a:solidFill>
              <a:srgbClr val="00A199"/>
            </a:solidFill>
            <a:ln>
              <a:solidFill>
                <a:srgbClr val="235C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b="1" dirty="0"/>
                <a:t>2</a:t>
              </a:r>
              <a:endParaRPr lang="zh-TW" altLang="en-US" sz="2800" b="1" dirty="0"/>
            </a:p>
          </p:txBody>
        </p:sp>
      </p:grp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7F9C8888-E086-781F-AF4A-4977D547BB3E}"/>
              </a:ext>
            </a:extLst>
          </p:cNvPr>
          <p:cNvSpPr txBox="1"/>
          <p:nvPr/>
        </p:nvSpPr>
        <p:spPr>
          <a:xfrm>
            <a:off x="1146697" y="1685374"/>
            <a:ext cx="2351877" cy="65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題卡內容</a:t>
            </a:r>
          </a:p>
        </p:txBody>
      </p:sp>
    </p:spTree>
    <p:extLst>
      <p:ext uri="{BB962C8B-B14F-4D97-AF65-F5344CB8AC3E}">
        <p14:creationId xmlns:p14="http://schemas.microsoft.com/office/powerpoint/2010/main" val="1093616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E6ED49A-7B4C-0F56-96EF-5B37B2B0A6AC}"/>
              </a:ext>
            </a:extLst>
          </p:cNvPr>
          <p:cNvSpPr/>
          <p:nvPr/>
        </p:nvSpPr>
        <p:spPr>
          <a:xfrm>
            <a:off x="549442" y="1164021"/>
            <a:ext cx="11093116" cy="51744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093116"/>
                      <a:gd name="connsiteY0" fmla="*/ 0 h 5414210"/>
                      <a:gd name="connsiteX1" fmla="*/ 693320 w 11093116"/>
                      <a:gd name="connsiteY1" fmla="*/ 0 h 5414210"/>
                      <a:gd name="connsiteX2" fmla="*/ 1497571 w 11093116"/>
                      <a:gd name="connsiteY2" fmla="*/ 0 h 5414210"/>
                      <a:gd name="connsiteX3" fmla="*/ 2301822 w 11093116"/>
                      <a:gd name="connsiteY3" fmla="*/ 0 h 5414210"/>
                      <a:gd name="connsiteX4" fmla="*/ 3217004 w 11093116"/>
                      <a:gd name="connsiteY4" fmla="*/ 0 h 5414210"/>
                      <a:gd name="connsiteX5" fmla="*/ 3910323 w 11093116"/>
                      <a:gd name="connsiteY5" fmla="*/ 0 h 5414210"/>
                      <a:gd name="connsiteX6" fmla="*/ 4714574 w 11093116"/>
                      <a:gd name="connsiteY6" fmla="*/ 0 h 5414210"/>
                      <a:gd name="connsiteX7" fmla="*/ 5407894 w 11093116"/>
                      <a:gd name="connsiteY7" fmla="*/ 0 h 5414210"/>
                      <a:gd name="connsiteX8" fmla="*/ 6101214 w 11093116"/>
                      <a:gd name="connsiteY8" fmla="*/ 0 h 5414210"/>
                      <a:gd name="connsiteX9" fmla="*/ 6794534 w 11093116"/>
                      <a:gd name="connsiteY9" fmla="*/ 0 h 5414210"/>
                      <a:gd name="connsiteX10" fmla="*/ 7155060 w 11093116"/>
                      <a:gd name="connsiteY10" fmla="*/ 0 h 5414210"/>
                      <a:gd name="connsiteX11" fmla="*/ 7959311 w 11093116"/>
                      <a:gd name="connsiteY11" fmla="*/ 0 h 5414210"/>
                      <a:gd name="connsiteX12" fmla="*/ 8319837 w 11093116"/>
                      <a:gd name="connsiteY12" fmla="*/ 0 h 5414210"/>
                      <a:gd name="connsiteX13" fmla="*/ 9013157 w 11093116"/>
                      <a:gd name="connsiteY13" fmla="*/ 0 h 5414210"/>
                      <a:gd name="connsiteX14" fmla="*/ 9928339 w 11093116"/>
                      <a:gd name="connsiteY14" fmla="*/ 0 h 5414210"/>
                      <a:gd name="connsiteX15" fmla="*/ 11093116 w 11093116"/>
                      <a:gd name="connsiteY15" fmla="*/ 0 h 5414210"/>
                      <a:gd name="connsiteX16" fmla="*/ 11093116 w 11093116"/>
                      <a:gd name="connsiteY16" fmla="*/ 730918 h 5414210"/>
                      <a:gd name="connsiteX17" fmla="*/ 11093116 w 11093116"/>
                      <a:gd name="connsiteY17" fmla="*/ 1299410 h 5414210"/>
                      <a:gd name="connsiteX18" fmla="*/ 11093116 w 11093116"/>
                      <a:gd name="connsiteY18" fmla="*/ 1867902 h 5414210"/>
                      <a:gd name="connsiteX19" fmla="*/ 11093116 w 11093116"/>
                      <a:gd name="connsiteY19" fmla="*/ 2544679 h 5414210"/>
                      <a:gd name="connsiteX20" fmla="*/ 11093116 w 11093116"/>
                      <a:gd name="connsiteY20" fmla="*/ 3221455 h 5414210"/>
                      <a:gd name="connsiteX21" fmla="*/ 11093116 w 11093116"/>
                      <a:gd name="connsiteY21" fmla="*/ 3844089 h 5414210"/>
                      <a:gd name="connsiteX22" fmla="*/ 11093116 w 11093116"/>
                      <a:gd name="connsiteY22" fmla="*/ 4629150 h 5414210"/>
                      <a:gd name="connsiteX23" fmla="*/ 11093116 w 11093116"/>
                      <a:gd name="connsiteY23" fmla="*/ 5414210 h 5414210"/>
                      <a:gd name="connsiteX24" fmla="*/ 10177934 w 11093116"/>
                      <a:gd name="connsiteY24" fmla="*/ 5414210 h 5414210"/>
                      <a:gd name="connsiteX25" fmla="*/ 9373683 w 11093116"/>
                      <a:gd name="connsiteY25" fmla="*/ 5414210 h 5414210"/>
                      <a:gd name="connsiteX26" fmla="*/ 9013157 w 11093116"/>
                      <a:gd name="connsiteY26" fmla="*/ 5414210 h 5414210"/>
                      <a:gd name="connsiteX27" fmla="*/ 8097975 w 11093116"/>
                      <a:gd name="connsiteY27" fmla="*/ 5414210 h 5414210"/>
                      <a:gd name="connsiteX28" fmla="*/ 7515586 w 11093116"/>
                      <a:gd name="connsiteY28" fmla="*/ 5414210 h 5414210"/>
                      <a:gd name="connsiteX29" fmla="*/ 6711335 w 11093116"/>
                      <a:gd name="connsiteY29" fmla="*/ 5414210 h 5414210"/>
                      <a:gd name="connsiteX30" fmla="*/ 6350809 w 11093116"/>
                      <a:gd name="connsiteY30" fmla="*/ 5414210 h 5414210"/>
                      <a:gd name="connsiteX31" fmla="*/ 5435627 w 11093116"/>
                      <a:gd name="connsiteY31" fmla="*/ 5414210 h 5414210"/>
                      <a:gd name="connsiteX32" fmla="*/ 4853238 w 11093116"/>
                      <a:gd name="connsiteY32" fmla="*/ 5414210 h 5414210"/>
                      <a:gd name="connsiteX33" fmla="*/ 4159919 w 11093116"/>
                      <a:gd name="connsiteY33" fmla="*/ 5414210 h 5414210"/>
                      <a:gd name="connsiteX34" fmla="*/ 3688461 w 11093116"/>
                      <a:gd name="connsiteY34" fmla="*/ 5414210 h 5414210"/>
                      <a:gd name="connsiteX35" fmla="*/ 2884210 w 11093116"/>
                      <a:gd name="connsiteY35" fmla="*/ 5414210 h 5414210"/>
                      <a:gd name="connsiteX36" fmla="*/ 1969028 w 11093116"/>
                      <a:gd name="connsiteY36" fmla="*/ 5414210 h 5414210"/>
                      <a:gd name="connsiteX37" fmla="*/ 1386640 w 11093116"/>
                      <a:gd name="connsiteY37" fmla="*/ 5414210 h 5414210"/>
                      <a:gd name="connsiteX38" fmla="*/ 0 w 11093116"/>
                      <a:gd name="connsiteY38" fmla="*/ 5414210 h 5414210"/>
                      <a:gd name="connsiteX39" fmla="*/ 0 w 11093116"/>
                      <a:gd name="connsiteY39" fmla="*/ 4737434 h 5414210"/>
                      <a:gd name="connsiteX40" fmla="*/ 0 w 11093116"/>
                      <a:gd name="connsiteY40" fmla="*/ 4060658 h 5414210"/>
                      <a:gd name="connsiteX41" fmla="*/ 0 w 11093116"/>
                      <a:gd name="connsiteY41" fmla="*/ 3329739 h 5414210"/>
                      <a:gd name="connsiteX42" fmla="*/ 0 w 11093116"/>
                      <a:gd name="connsiteY42" fmla="*/ 2652963 h 5414210"/>
                      <a:gd name="connsiteX43" fmla="*/ 0 w 11093116"/>
                      <a:gd name="connsiteY43" fmla="*/ 1922045 h 5414210"/>
                      <a:gd name="connsiteX44" fmla="*/ 0 w 11093116"/>
                      <a:gd name="connsiteY44" fmla="*/ 1191126 h 5414210"/>
                      <a:gd name="connsiteX45" fmla="*/ 0 w 11093116"/>
                      <a:gd name="connsiteY45" fmla="*/ 0 h 54142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11093116" h="5414210" fill="none" extrusionOk="0">
                        <a:moveTo>
                          <a:pt x="0" y="0"/>
                        </a:moveTo>
                        <a:cubicBezTo>
                          <a:pt x="296611" y="-8648"/>
                          <a:pt x="539230" y="22367"/>
                          <a:pt x="693320" y="0"/>
                        </a:cubicBezTo>
                        <a:cubicBezTo>
                          <a:pt x="847410" y="-22367"/>
                          <a:pt x="1315851" y="-1337"/>
                          <a:pt x="1497571" y="0"/>
                        </a:cubicBezTo>
                        <a:cubicBezTo>
                          <a:pt x="1679291" y="1337"/>
                          <a:pt x="2089967" y="-20654"/>
                          <a:pt x="2301822" y="0"/>
                        </a:cubicBezTo>
                        <a:cubicBezTo>
                          <a:pt x="2513677" y="20654"/>
                          <a:pt x="2988079" y="16744"/>
                          <a:pt x="3217004" y="0"/>
                        </a:cubicBezTo>
                        <a:cubicBezTo>
                          <a:pt x="3445929" y="-16744"/>
                          <a:pt x="3635048" y="-16624"/>
                          <a:pt x="3910323" y="0"/>
                        </a:cubicBezTo>
                        <a:cubicBezTo>
                          <a:pt x="4185598" y="16624"/>
                          <a:pt x="4511265" y="-9958"/>
                          <a:pt x="4714574" y="0"/>
                        </a:cubicBezTo>
                        <a:cubicBezTo>
                          <a:pt x="4917883" y="9958"/>
                          <a:pt x="5117676" y="18068"/>
                          <a:pt x="5407894" y="0"/>
                        </a:cubicBezTo>
                        <a:cubicBezTo>
                          <a:pt x="5698112" y="-18068"/>
                          <a:pt x="5926136" y="10329"/>
                          <a:pt x="6101214" y="0"/>
                        </a:cubicBezTo>
                        <a:cubicBezTo>
                          <a:pt x="6276292" y="-10329"/>
                          <a:pt x="6622862" y="-22460"/>
                          <a:pt x="6794534" y="0"/>
                        </a:cubicBezTo>
                        <a:cubicBezTo>
                          <a:pt x="6966206" y="22460"/>
                          <a:pt x="7011883" y="3294"/>
                          <a:pt x="7155060" y="0"/>
                        </a:cubicBezTo>
                        <a:cubicBezTo>
                          <a:pt x="7298237" y="-3294"/>
                          <a:pt x="7608374" y="34297"/>
                          <a:pt x="7959311" y="0"/>
                        </a:cubicBezTo>
                        <a:cubicBezTo>
                          <a:pt x="8310248" y="-34297"/>
                          <a:pt x="8232772" y="15938"/>
                          <a:pt x="8319837" y="0"/>
                        </a:cubicBezTo>
                        <a:cubicBezTo>
                          <a:pt x="8406902" y="-15938"/>
                          <a:pt x="8860009" y="-19110"/>
                          <a:pt x="9013157" y="0"/>
                        </a:cubicBezTo>
                        <a:cubicBezTo>
                          <a:pt x="9166305" y="19110"/>
                          <a:pt x="9693474" y="33185"/>
                          <a:pt x="9928339" y="0"/>
                        </a:cubicBezTo>
                        <a:cubicBezTo>
                          <a:pt x="10163204" y="-33185"/>
                          <a:pt x="10795819" y="24445"/>
                          <a:pt x="11093116" y="0"/>
                        </a:cubicBezTo>
                        <a:cubicBezTo>
                          <a:pt x="11101130" y="311251"/>
                          <a:pt x="11114355" y="482426"/>
                          <a:pt x="11093116" y="730918"/>
                        </a:cubicBezTo>
                        <a:cubicBezTo>
                          <a:pt x="11071877" y="979410"/>
                          <a:pt x="11068540" y="1177327"/>
                          <a:pt x="11093116" y="1299410"/>
                        </a:cubicBezTo>
                        <a:cubicBezTo>
                          <a:pt x="11117692" y="1421493"/>
                          <a:pt x="11074533" y="1729100"/>
                          <a:pt x="11093116" y="1867902"/>
                        </a:cubicBezTo>
                        <a:cubicBezTo>
                          <a:pt x="11111699" y="2006704"/>
                          <a:pt x="11074400" y="2321907"/>
                          <a:pt x="11093116" y="2544679"/>
                        </a:cubicBezTo>
                        <a:cubicBezTo>
                          <a:pt x="11111832" y="2767451"/>
                          <a:pt x="11092600" y="2992535"/>
                          <a:pt x="11093116" y="3221455"/>
                        </a:cubicBezTo>
                        <a:cubicBezTo>
                          <a:pt x="11093632" y="3450375"/>
                          <a:pt x="11110762" y="3596967"/>
                          <a:pt x="11093116" y="3844089"/>
                        </a:cubicBezTo>
                        <a:cubicBezTo>
                          <a:pt x="11075470" y="4091211"/>
                          <a:pt x="11092807" y="4371320"/>
                          <a:pt x="11093116" y="4629150"/>
                        </a:cubicBezTo>
                        <a:cubicBezTo>
                          <a:pt x="11093425" y="4886980"/>
                          <a:pt x="11132136" y="5139269"/>
                          <a:pt x="11093116" y="5414210"/>
                        </a:cubicBezTo>
                        <a:cubicBezTo>
                          <a:pt x="10788475" y="5426043"/>
                          <a:pt x="10387494" y="5438390"/>
                          <a:pt x="10177934" y="5414210"/>
                        </a:cubicBezTo>
                        <a:cubicBezTo>
                          <a:pt x="9968374" y="5390030"/>
                          <a:pt x="9730530" y="5448973"/>
                          <a:pt x="9373683" y="5414210"/>
                        </a:cubicBezTo>
                        <a:cubicBezTo>
                          <a:pt x="9016836" y="5379447"/>
                          <a:pt x="9148933" y="5429788"/>
                          <a:pt x="9013157" y="5414210"/>
                        </a:cubicBezTo>
                        <a:cubicBezTo>
                          <a:pt x="8877381" y="5398632"/>
                          <a:pt x="8512897" y="5429848"/>
                          <a:pt x="8097975" y="5414210"/>
                        </a:cubicBezTo>
                        <a:cubicBezTo>
                          <a:pt x="7683053" y="5398572"/>
                          <a:pt x="7781735" y="5436761"/>
                          <a:pt x="7515586" y="5414210"/>
                        </a:cubicBezTo>
                        <a:cubicBezTo>
                          <a:pt x="7249437" y="5391659"/>
                          <a:pt x="6874749" y="5393425"/>
                          <a:pt x="6711335" y="5414210"/>
                        </a:cubicBezTo>
                        <a:cubicBezTo>
                          <a:pt x="6547921" y="5434995"/>
                          <a:pt x="6487894" y="5422657"/>
                          <a:pt x="6350809" y="5414210"/>
                        </a:cubicBezTo>
                        <a:cubicBezTo>
                          <a:pt x="6213724" y="5405763"/>
                          <a:pt x="5817809" y="5420772"/>
                          <a:pt x="5435627" y="5414210"/>
                        </a:cubicBezTo>
                        <a:cubicBezTo>
                          <a:pt x="5053445" y="5407648"/>
                          <a:pt x="5063496" y="5421935"/>
                          <a:pt x="4853238" y="5414210"/>
                        </a:cubicBezTo>
                        <a:cubicBezTo>
                          <a:pt x="4642980" y="5406485"/>
                          <a:pt x="4371253" y="5405720"/>
                          <a:pt x="4159919" y="5414210"/>
                        </a:cubicBezTo>
                        <a:cubicBezTo>
                          <a:pt x="3948585" y="5422700"/>
                          <a:pt x="3905758" y="5420116"/>
                          <a:pt x="3688461" y="5414210"/>
                        </a:cubicBezTo>
                        <a:cubicBezTo>
                          <a:pt x="3471164" y="5408304"/>
                          <a:pt x="3120924" y="5438212"/>
                          <a:pt x="2884210" y="5414210"/>
                        </a:cubicBezTo>
                        <a:cubicBezTo>
                          <a:pt x="2647496" y="5390208"/>
                          <a:pt x="2237747" y="5457758"/>
                          <a:pt x="1969028" y="5414210"/>
                        </a:cubicBezTo>
                        <a:cubicBezTo>
                          <a:pt x="1700309" y="5370662"/>
                          <a:pt x="1593702" y="5405455"/>
                          <a:pt x="1386640" y="5414210"/>
                        </a:cubicBezTo>
                        <a:cubicBezTo>
                          <a:pt x="1179578" y="5422965"/>
                          <a:pt x="688903" y="5425282"/>
                          <a:pt x="0" y="5414210"/>
                        </a:cubicBezTo>
                        <a:cubicBezTo>
                          <a:pt x="-30450" y="5239432"/>
                          <a:pt x="32613" y="5047629"/>
                          <a:pt x="0" y="4737434"/>
                        </a:cubicBezTo>
                        <a:cubicBezTo>
                          <a:pt x="-32613" y="4427239"/>
                          <a:pt x="23019" y="4280758"/>
                          <a:pt x="0" y="4060658"/>
                        </a:cubicBezTo>
                        <a:cubicBezTo>
                          <a:pt x="-23019" y="3840558"/>
                          <a:pt x="18765" y="3654820"/>
                          <a:pt x="0" y="3329739"/>
                        </a:cubicBezTo>
                        <a:cubicBezTo>
                          <a:pt x="-18765" y="3004658"/>
                          <a:pt x="-21687" y="2845104"/>
                          <a:pt x="0" y="2652963"/>
                        </a:cubicBezTo>
                        <a:cubicBezTo>
                          <a:pt x="21687" y="2460822"/>
                          <a:pt x="-8402" y="2201162"/>
                          <a:pt x="0" y="1922045"/>
                        </a:cubicBezTo>
                        <a:cubicBezTo>
                          <a:pt x="8402" y="1642928"/>
                          <a:pt x="26898" y="1418368"/>
                          <a:pt x="0" y="1191126"/>
                        </a:cubicBezTo>
                        <a:cubicBezTo>
                          <a:pt x="-26898" y="963884"/>
                          <a:pt x="13525" y="375377"/>
                          <a:pt x="0" y="0"/>
                        </a:cubicBezTo>
                        <a:close/>
                      </a:path>
                      <a:path w="11093116" h="5414210" stroke="0" extrusionOk="0">
                        <a:moveTo>
                          <a:pt x="0" y="0"/>
                        </a:moveTo>
                        <a:cubicBezTo>
                          <a:pt x="206027" y="-20320"/>
                          <a:pt x="401869" y="26918"/>
                          <a:pt x="582389" y="0"/>
                        </a:cubicBezTo>
                        <a:cubicBezTo>
                          <a:pt x="762909" y="-26918"/>
                          <a:pt x="774668" y="-8853"/>
                          <a:pt x="942915" y="0"/>
                        </a:cubicBezTo>
                        <a:cubicBezTo>
                          <a:pt x="1111162" y="8853"/>
                          <a:pt x="1468436" y="-44485"/>
                          <a:pt x="1858097" y="0"/>
                        </a:cubicBezTo>
                        <a:cubicBezTo>
                          <a:pt x="2247758" y="44485"/>
                          <a:pt x="2176952" y="2975"/>
                          <a:pt x="2440486" y="0"/>
                        </a:cubicBezTo>
                        <a:cubicBezTo>
                          <a:pt x="2704020" y="-2975"/>
                          <a:pt x="2885997" y="-26959"/>
                          <a:pt x="3022874" y="0"/>
                        </a:cubicBezTo>
                        <a:cubicBezTo>
                          <a:pt x="3159751" y="26959"/>
                          <a:pt x="3729128" y="25250"/>
                          <a:pt x="3938056" y="0"/>
                        </a:cubicBezTo>
                        <a:cubicBezTo>
                          <a:pt x="4146984" y="-25250"/>
                          <a:pt x="4214284" y="10720"/>
                          <a:pt x="4409514" y="0"/>
                        </a:cubicBezTo>
                        <a:cubicBezTo>
                          <a:pt x="4604744" y="-10720"/>
                          <a:pt x="5005215" y="-15436"/>
                          <a:pt x="5324696" y="0"/>
                        </a:cubicBezTo>
                        <a:cubicBezTo>
                          <a:pt x="5644177" y="15436"/>
                          <a:pt x="5931952" y="-25273"/>
                          <a:pt x="6239878" y="0"/>
                        </a:cubicBezTo>
                        <a:cubicBezTo>
                          <a:pt x="6547804" y="25273"/>
                          <a:pt x="6682991" y="-33353"/>
                          <a:pt x="6933198" y="0"/>
                        </a:cubicBezTo>
                        <a:cubicBezTo>
                          <a:pt x="7183405" y="33353"/>
                          <a:pt x="7565510" y="-33003"/>
                          <a:pt x="7848380" y="0"/>
                        </a:cubicBezTo>
                        <a:cubicBezTo>
                          <a:pt x="8131250" y="33003"/>
                          <a:pt x="8253192" y="16728"/>
                          <a:pt x="8430768" y="0"/>
                        </a:cubicBezTo>
                        <a:cubicBezTo>
                          <a:pt x="8608344" y="-16728"/>
                          <a:pt x="8839292" y="23528"/>
                          <a:pt x="9013157" y="0"/>
                        </a:cubicBezTo>
                        <a:cubicBezTo>
                          <a:pt x="9187022" y="-23528"/>
                          <a:pt x="9431141" y="20471"/>
                          <a:pt x="9817408" y="0"/>
                        </a:cubicBezTo>
                        <a:cubicBezTo>
                          <a:pt x="10203675" y="-20471"/>
                          <a:pt x="10209504" y="-16373"/>
                          <a:pt x="10399796" y="0"/>
                        </a:cubicBezTo>
                        <a:cubicBezTo>
                          <a:pt x="10590088" y="16373"/>
                          <a:pt x="10806978" y="19443"/>
                          <a:pt x="11093116" y="0"/>
                        </a:cubicBezTo>
                        <a:cubicBezTo>
                          <a:pt x="11065867" y="219802"/>
                          <a:pt x="11057088" y="434111"/>
                          <a:pt x="11093116" y="785060"/>
                        </a:cubicBezTo>
                        <a:cubicBezTo>
                          <a:pt x="11129144" y="1136009"/>
                          <a:pt x="11097903" y="1356642"/>
                          <a:pt x="11093116" y="1515979"/>
                        </a:cubicBezTo>
                        <a:cubicBezTo>
                          <a:pt x="11088329" y="1675316"/>
                          <a:pt x="11087022" y="2039089"/>
                          <a:pt x="11093116" y="2246897"/>
                        </a:cubicBezTo>
                        <a:cubicBezTo>
                          <a:pt x="11099210" y="2454705"/>
                          <a:pt x="11086121" y="2575647"/>
                          <a:pt x="11093116" y="2761247"/>
                        </a:cubicBezTo>
                        <a:cubicBezTo>
                          <a:pt x="11100112" y="2946847"/>
                          <a:pt x="11081728" y="3204497"/>
                          <a:pt x="11093116" y="3329739"/>
                        </a:cubicBezTo>
                        <a:cubicBezTo>
                          <a:pt x="11104504" y="3454981"/>
                          <a:pt x="11073424" y="3698091"/>
                          <a:pt x="11093116" y="4060658"/>
                        </a:cubicBezTo>
                        <a:cubicBezTo>
                          <a:pt x="11112808" y="4423225"/>
                          <a:pt x="11096928" y="4460569"/>
                          <a:pt x="11093116" y="4683292"/>
                        </a:cubicBezTo>
                        <a:cubicBezTo>
                          <a:pt x="11089304" y="4906015"/>
                          <a:pt x="11098456" y="5056882"/>
                          <a:pt x="11093116" y="5414210"/>
                        </a:cubicBezTo>
                        <a:cubicBezTo>
                          <a:pt x="10731445" y="5422530"/>
                          <a:pt x="10478187" y="5407974"/>
                          <a:pt x="10288865" y="5414210"/>
                        </a:cubicBezTo>
                        <a:cubicBezTo>
                          <a:pt x="10099543" y="5420446"/>
                          <a:pt x="10040616" y="5420273"/>
                          <a:pt x="9928339" y="5414210"/>
                        </a:cubicBezTo>
                        <a:cubicBezTo>
                          <a:pt x="9816062" y="5408147"/>
                          <a:pt x="9375675" y="5382104"/>
                          <a:pt x="9235019" y="5414210"/>
                        </a:cubicBezTo>
                        <a:cubicBezTo>
                          <a:pt x="9094363" y="5446316"/>
                          <a:pt x="8905057" y="5424113"/>
                          <a:pt x="8763562" y="5414210"/>
                        </a:cubicBezTo>
                        <a:cubicBezTo>
                          <a:pt x="8622067" y="5404307"/>
                          <a:pt x="8127604" y="5397877"/>
                          <a:pt x="7959311" y="5414210"/>
                        </a:cubicBezTo>
                        <a:cubicBezTo>
                          <a:pt x="7791018" y="5430543"/>
                          <a:pt x="7657838" y="5415247"/>
                          <a:pt x="7487853" y="5414210"/>
                        </a:cubicBezTo>
                        <a:cubicBezTo>
                          <a:pt x="7317868" y="5413173"/>
                          <a:pt x="6899867" y="5448921"/>
                          <a:pt x="6683602" y="5414210"/>
                        </a:cubicBezTo>
                        <a:cubicBezTo>
                          <a:pt x="6467337" y="5379499"/>
                          <a:pt x="6471908" y="5413352"/>
                          <a:pt x="6323076" y="5414210"/>
                        </a:cubicBezTo>
                        <a:cubicBezTo>
                          <a:pt x="6174244" y="5415068"/>
                          <a:pt x="5883782" y="5435681"/>
                          <a:pt x="5518825" y="5414210"/>
                        </a:cubicBezTo>
                        <a:cubicBezTo>
                          <a:pt x="5153868" y="5392739"/>
                          <a:pt x="5215476" y="5394124"/>
                          <a:pt x="5047368" y="5414210"/>
                        </a:cubicBezTo>
                        <a:cubicBezTo>
                          <a:pt x="4879260" y="5434296"/>
                          <a:pt x="4763752" y="5418555"/>
                          <a:pt x="4686842" y="5414210"/>
                        </a:cubicBezTo>
                        <a:cubicBezTo>
                          <a:pt x="4609932" y="5409865"/>
                          <a:pt x="4429133" y="5437542"/>
                          <a:pt x="4215384" y="5414210"/>
                        </a:cubicBezTo>
                        <a:cubicBezTo>
                          <a:pt x="4001635" y="5390878"/>
                          <a:pt x="3716507" y="5434610"/>
                          <a:pt x="3411133" y="5414210"/>
                        </a:cubicBezTo>
                        <a:cubicBezTo>
                          <a:pt x="3105759" y="5393810"/>
                          <a:pt x="3155563" y="5411648"/>
                          <a:pt x="2939676" y="5414210"/>
                        </a:cubicBezTo>
                        <a:cubicBezTo>
                          <a:pt x="2723789" y="5416772"/>
                          <a:pt x="2712453" y="5421181"/>
                          <a:pt x="2579149" y="5414210"/>
                        </a:cubicBezTo>
                        <a:cubicBezTo>
                          <a:pt x="2445845" y="5407239"/>
                          <a:pt x="2318793" y="5430213"/>
                          <a:pt x="2107692" y="5414210"/>
                        </a:cubicBezTo>
                        <a:cubicBezTo>
                          <a:pt x="1896591" y="5398207"/>
                          <a:pt x="1810269" y="5423925"/>
                          <a:pt x="1525303" y="5414210"/>
                        </a:cubicBezTo>
                        <a:cubicBezTo>
                          <a:pt x="1240337" y="5404495"/>
                          <a:pt x="1106702" y="5413355"/>
                          <a:pt x="831984" y="5414210"/>
                        </a:cubicBezTo>
                        <a:cubicBezTo>
                          <a:pt x="557266" y="5415065"/>
                          <a:pt x="370066" y="5433798"/>
                          <a:pt x="0" y="5414210"/>
                        </a:cubicBezTo>
                        <a:cubicBezTo>
                          <a:pt x="-10126" y="5160274"/>
                          <a:pt x="-26132" y="4900921"/>
                          <a:pt x="0" y="4629150"/>
                        </a:cubicBezTo>
                        <a:cubicBezTo>
                          <a:pt x="26132" y="4357379"/>
                          <a:pt x="15758" y="4219702"/>
                          <a:pt x="0" y="3952373"/>
                        </a:cubicBezTo>
                        <a:cubicBezTo>
                          <a:pt x="-15758" y="3685044"/>
                          <a:pt x="16628" y="3598784"/>
                          <a:pt x="0" y="3275597"/>
                        </a:cubicBezTo>
                        <a:cubicBezTo>
                          <a:pt x="-16628" y="2952410"/>
                          <a:pt x="17988" y="2783189"/>
                          <a:pt x="0" y="2598821"/>
                        </a:cubicBezTo>
                        <a:cubicBezTo>
                          <a:pt x="-17988" y="2414453"/>
                          <a:pt x="2370" y="2125073"/>
                          <a:pt x="0" y="1922045"/>
                        </a:cubicBezTo>
                        <a:cubicBezTo>
                          <a:pt x="-2370" y="1719017"/>
                          <a:pt x="-16005" y="1541620"/>
                          <a:pt x="0" y="1299410"/>
                        </a:cubicBezTo>
                        <a:cubicBezTo>
                          <a:pt x="16005" y="1057200"/>
                          <a:pt x="34018" y="3549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引起動機│活動一：自行車危險情境分析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BE38ACE7-B4EA-B07C-3071-9BA7B3CF7E05}"/>
              </a:ext>
            </a:extLst>
          </p:cNvPr>
          <p:cNvGrpSpPr/>
          <p:nvPr/>
        </p:nvGrpSpPr>
        <p:grpSpPr>
          <a:xfrm>
            <a:off x="1060342" y="429453"/>
            <a:ext cx="10022868" cy="1212311"/>
            <a:chOff x="4005846" y="248433"/>
            <a:chExt cx="4075532" cy="102289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3ACC2-B345-6B6E-F3DF-AF7CC5C0D497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36FFD5C8-F4A5-0F55-776B-89661C164856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A89DE574-7FB7-35F9-E112-DF4A4B3C348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756ADE7-963D-96D2-129F-BD219B949FED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F6A71B8D-2F88-3BAD-729E-80FC4BEED046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EF70F42B-6BE9-1518-F18F-4375CD1D369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D125CFA-75BB-D4A4-A1BA-AAF7184221BD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「自行車危險情境分析」小組活動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lang="en-US" altLang="zh-TW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846E54DE-303B-1392-D0D7-EC1F891F8EAD}"/>
              </a:ext>
            </a:extLst>
          </p:cNvPr>
          <p:cNvGrpSpPr/>
          <p:nvPr/>
        </p:nvGrpSpPr>
        <p:grpSpPr>
          <a:xfrm>
            <a:off x="7618611" y="2375357"/>
            <a:ext cx="3041966" cy="3813406"/>
            <a:chOff x="860078" y="2805066"/>
            <a:chExt cx="3041966" cy="3813406"/>
          </a:xfrm>
        </p:grpSpPr>
        <p:sp>
          <p:nvSpPr>
            <p:cNvPr id="24" name="流程圖: 程序 23">
              <a:extLst>
                <a:ext uri="{FF2B5EF4-FFF2-40B4-BE49-F238E27FC236}">
                  <a16:creationId xmlns:a16="http://schemas.microsoft.com/office/drawing/2014/main" id="{C5063862-284C-D5EB-4950-098CE07211FB}"/>
                </a:ext>
              </a:extLst>
            </p:cNvPr>
            <p:cNvSpPr/>
            <p:nvPr/>
          </p:nvSpPr>
          <p:spPr>
            <a:xfrm>
              <a:off x="860080" y="3177767"/>
              <a:ext cx="3041964" cy="3440705"/>
            </a:xfrm>
            <a:prstGeom prst="flowChartProcess">
              <a:avLst/>
            </a:prstGeom>
            <a:noFill/>
            <a:ln>
              <a:solidFill>
                <a:srgbClr val="00A1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小范</a:t>
              </a:r>
              <a:r>
                <a:rPr kumimoji="0" lang="zh-TW" altLang="en-US" sz="2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跟</a:t>
              </a:r>
              <a:r>
                <a:rPr kumimoji="0" lang="zh-TW" altLang="en-US" sz="24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小花</a:t>
              </a:r>
              <a:r>
                <a:rPr kumimoji="0" lang="zh-TW" altLang="en-US" sz="2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一起騎自行車回家，兩人一前一後、邊騎車邊聊天，速度也漸漸變慢，並行著騎車。因此左後方、右後方的車輛陸續超越他們，兩人聊著聊著到了路口時，他們要右轉繼續騎</a:t>
              </a:r>
              <a:r>
                <a:rPr kumimoji="0" lang="en-US" altLang="zh-TW" sz="2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…</a:t>
              </a:r>
            </a:p>
          </p:txBody>
        </p:sp>
        <p:sp>
          <p:nvSpPr>
            <p:cNvPr id="25" name="流程圖: 程序 24">
              <a:extLst>
                <a:ext uri="{FF2B5EF4-FFF2-40B4-BE49-F238E27FC236}">
                  <a16:creationId xmlns:a16="http://schemas.microsoft.com/office/drawing/2014/main" id="{8B4D5541-4DF8-3BAC-2793-E33FBF449C53}"/>
                </a:ext>
              </a:extLst>
            </p:cNvPr>
            <p:cNvSpPr/>
            <p:nvPr/>
          </p:nvSpPr>
          <p:spPr>
            <a:xfrm>
              <a:off x="860078" y="2805066"/>
              <a:ext cx="3041966" cy="372701"/>
            </a:xfrm>
            <a:prstGeom prst="flowChartProcess">
              <a:avLst/>
            </a:prstGeom>
            <a:solidFill>
              <a:srgbClr val="00A199"/>
            </a:solidFill>
            <a:ln>
              <a:solidFill>
                <a:srgbClr val="235C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rPr>
                <a:t>6</a:t>
              </a:r>
              <a:endPara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E01AB81D-C301-3E6D-ADC4-35E50E220C2E}"/>
              </a:ext>
            </a:extLst>
          </p:cNvPr>
          <p:cNvGrpSpPr/>
          <p:nvPr/>
        </p:nvGrpSpPr>
        <p:grpSpPr>
          <a:xfrm>
            <a:off x="4409156" y="2375357"/>
            <a:ext cx="3041966" cy="3813406"/>
            <a:chOff x="860078" y="2805066"/>
            <a:chExt cx="3041966" cy="3813406"/>
          </a:xfrm>
        </p:grpSpPr>
        <p:sp>
          <p:nvSpPr>
            <p:cNvPr id="27" name="流程圖: 程序 26">
              <a:extLst>
                <a:ext uri="{FF2B5EF4-FFF2-40B4-BE49-F238E27FC236}">
                  <a16:creationId xmlns:a16="http://schemas.microsoft.com/office/drawing/2014/main" id="{A9A8CD9C-9345-6CBB-4194-FF778B3E716B}"/>
                </a:ext>
              </a:extLst>
            </p:cNvPr>
            <p:cNvSpPr/>
            <p:nvPr/>
          </p:nvSpPr>
          <p:spPr>
            <a:xfrm>
              <a:off x="860080" y="3177767"/>
              <a:ext cx="3041964" cy="3440705"/>
            </a:xfrm>
            <a:prstGeom prst="flowChartProcess">
              <a:avLst/>
            </a:prstGeom>
            <a:noFill/>
            <a:ln>
              <a:solidFill>
                <a:srgbClr val="00A1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小玉</a:t>
              </a:r>
              <a:r>
                <a:rPr kumimoji="0" lang="zh-TW" altLang="en-US" sz="2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騎自行車時，發現前方路口的號誌是紅燈，且有一輛大型車在停等，她打算騎到停止線，沒想到快到停止線時，號誌卻變為綠燈，</a:t>
              </a:r>
              <a:r>
                <a:rPr kumimoji="0" lang="zh-TW" altLang="en-US" sz="24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小玉</a:t>
              </a:r>
              <a:r>
                <a:rPr kumimoji="0" lang="zh-TW" altLang="en-US" sz="2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決定繼續往前騎</a:t>
              </a:r>
              <a:r>
                <a:rPr kumimoji="0" lang="en-US" altLang="zh-TW" sz="2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……</a:t>
              </a:r>
            </a:p>
          </p:txBody>
        </p:sp>
        <p:sp>
          <p:nvSpPr>
            <p:cNvPr id="28" name="流程圖: 程序 27">
              <a:extLst>
                <a:ext uri="{FF2B5EF4-FFF2-40B4-BE49-F238E27FC236}">
                  <a16:creationId xmlns:a16="http://schemas.microsoft.com/office/drawing/2014/main" id="{47F1B427-C950-8A1A-5671-A973543A3FA3}"/>
                </a:ext>
              </a:extLst>
            </p:cNvPr>
            <p:cNvSpPr/>
            <p:nvPr/>
          </p:nvSpPr>
          <p:spPr>
            <a:xfrm>
              <a:off x="860078" y="2805066"/>
              <a:ext cx="3041966" cy="372701"/>
            </a:xfrm>
            <a:prstGeom prst="flowChartProcess">
              <a:avLst/>
            </a:prstGeom>
            <a:solidFill>
              <a:srgbClr val="00A199"/>
            </a:solidFill>
            <a:ln>
              <a:solidFill>
                <a:srgbClr val="235C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rPr>
                <a:t>5</a:t>
              </a:r>
              <a:endPara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6CD51DA1-B6D6-6864-22D6-1F33C5C55164}"/>
              </a:ext>
            </a:extLst>
          </p:cNvPr>
          <p:cNvGrpSpPr/>
          <p:nvPr/>
        </p:nvGrpSpPr>
        <p:grpSpPr>
          <a:xfrm>
            <a:off x="1199699" y="2388147"/>
            <a:ext cx="3041966" cy="3800616"/>
            <a:chOff x="860078" y="2805066"/>
            <a:chExt cx="3041966" cy="3357601"/>
          </a:xfrm>
        </p:grpSpPr>
        <p:sp>
          <p:nvSpPr>
            <p:cNvPr id="29" name="流程圖: 程序 28">
              <a:extLst>
                <a:ext uri="{FF2B5EF4-FFF2-40B4-BE49-F238E27FC236}">
                  <a16:creationId xmlns:a16="http://schemas.microsoft.com/office/drawing/2014/main" id="{EEECBA75-CD0D-9353-A0C7-7360D37A0136}"/>
                </a:ext>
              </a:extLst>
            </p:cNvPr>
            <p:cNvSpPr/>
            <p:nvPr/>
          </p:nvSpPr>
          <p:spPr>
            <a:xfrm>
              <a:off x="860080" y="3177766"/>
              <a:ext cx="3041964" cy="2984901"/>
            </a:xfrm>
            <a:prstGeom prst="flowChartProcess">
              <a:avLst/>
            </a:prstGeom>
            <a:noFill/>
            <a:ln>
              <a:solidFill>
                <a:srgbClr val="00A1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小美</a:t>
              </a: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晚上騎自行車要回家的時候，剛好遇到附近安親班門口的下課時間，安親班門口停放了好多要接送小朋友的車輛，</a:t>
              </a:r>
              <a:r>
                <a:rPr kumimoji="0" lang="zh-TW" altLang="en-US" sz="24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小美</a:t>
              </a: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沒有想太多，從這些汽車旁邊騎過去</a:t>
              </a:r>
              <a:r>
                <a:rPr kumimoji="0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……</a:t>
              </a:r>
              <a:endPara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0" name="流程圖: 程序 29">
              <a:extLst>
                <a:ext uri="{FF2B5EF4-FFF2-40B4-BE49-F238E27FC236}">
                  <a16:creationId xmlns:a16="http://schemas.microsoft.com/office/drawing/2014/main" id="{41168420-FC2E-FBD7-F7AE-0F509DD9319B}"/>
                </a:ext>
              </a:extLst>
            </p:cNvPr>
            <p:cNvSpPr/>
            <p:nvPr/>
          </p:nvSpPr>
          <p:spPr>
            <a:xfrm>
              <a:off x="860078" y="2805066"/>
              <a:ext cx="3041966" cy="372701"/>
            </a:xfrm>
            <a:prstGeom prst="flowChartProcess">
              <a:avLst/>
            </a:prstGeom>
            <a:solidFill>
              <a:srgbClr val="00A199"/>
            </a:solidFill>
            <a:ln>
              <a:solidFill>
                <a:srgbClr val="00A1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rPr>
                <a:t>4</a:t>
              </a:r>
              <a:endPara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225A29EA-7EF2-BC6C-B9FD-86B2B20C27B0}"/>
              </a:ext>
            </a:extLst>
          </p:cNvPr>
          <p:cNvSpPr txBox="1"/>
          <p:nvPr/>
        </p:nvSpPr>
        <p:spPr>
          <a:xfrm>
            <a:off x="1146697" y="1685374"/>
            <a:ext cx="2351877" cy="65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題卡內容</a:t>
            </a:r>
          </a:p>
        </p:txBody>
      </p:sp>
    </p:spTree>
    <p:extLst>
      <p:ext uri="{BB962C8B-B14F-4D97-AF65-F5344CB8AC3E}">
        <p14:creationId xmlns:p14="http://schemas.microsoft.com/office/powerpoint/2010/main" val="1156519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98CF4CF-0B3D-47DD-0EC3-34E960B14473}"/>
              </a:ext>
            </a:extLst>
          </p:cNvPr>
          <p:cNvSpPr/>
          <p:nvPr/>
        </p:nvSpPr>
        <p:spPr>
          <a:xfrm>
            <a:off x="1435100" y="1016000"/>
            <a:ext cx="94615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5916F4AF-77B8-9C11-063B-3D4279033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07536" y="3319466"/>
            <a:ext cx="3755461" cy="3633531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C59862A3-831D-86BB-60B2-CBB2C9EF8C4B}"/>
              </a:ext>
            </a:extLst>
          </p:cNvPr>
          <p:cNvSpPr/>
          <p:nvPr/>
        </p:nvSpPr>
        <p:spPr>
          <a:xfrm>
            <a:off x="3541454" y="2534636"/>
            <a:ext cx="510909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小組分享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DD60A60-D9F2-BD3E-C902-8B0B75A32E6F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引起動機│活動一：自行車危險情境分析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9C1B22FE-6BAF-2B7C-407E-27D38BED3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743" y="3337499"/>
            <a:ext cx="3590855" cy="362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305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1126435" y="254244"/>
            <a:ext cx="9939130" cy="6085595"/>
            <a:chOff x="1126435" y="254244"/>
            <a:chExt cx="9939130" cy="608559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1126435" y="1775636"/>
              <a:ext cx="9939130" cy="4564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3903557" y="254244"/>
              <a:ext cx="4264742" cy="1676435"/>
              <a:chOff x="3605384" y="254244"/>
              <a:chExt cx="4264742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605384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65796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2288394" y="2742570"/>
            <a:ext cx="7485238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我們與其他用路人共同使用道路，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騎乘自行車時，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如果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做出危險或不當的行為，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容易造成事故發生，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且會影響到其他用路人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F19C5D3-22D1-455A-E012-CDB3DBF35158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引起動機│活動一：自行車危險情境分析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5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503583" y="703760"/>
            <a:ext cx="11599517" cy="1785297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道路上因為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看不清楚或沒看見」所引起的事故非常多。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當人注視遠方的景物時，可以同時看到後方的東西嗎？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如果沒有辦法同時看到，那是爲什麼呢？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E0AD1364-495F-C3D0-6929-CB5475AB0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102" y="4368943"/>
            <a:ext cx="2542252" cy="2603218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5E635CAB-27C2-0CB1-22C0-6658F7768EC7}"/>
              </a:ext>
            </a:extLst>
          </p:cNvPr>
          <p:cNvSpPr txBox="1"/>
          <p:nvPr/>
        </p:nvSpPr>
        <p:spPr>
          <a:xfrm>
            <a:off x="8348870" y="132287"/>
            <a:ext cx="3843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發展活動│活動二：視覺感官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視野死角體驗活動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圓角矩形圖說文字 5">
            <a:extLst>
              <a:ext uri="{FF2B5EF4-FFF2-40B4-BE49-F238E27FC236}">
                <a16:creationId xmlns:a16="http://schemas.microsoft.com/office/drawing/2014/main" id="{8552D1BB-391F-4F21-5A4B-66FA21B73AA8}"/>
              </a:ext>
            </a:extLst>
          </p:cNvPr>
          <p:cNvSpPr/>
          <p:nvPr/>
        </p:nvSpPr>
        <p:spPr>
          <a:xfrm>
            <a:off x="2968486" y="2838425"/>
            <a:ext cx="6215271" cy="991453"/>
          </a:xfrm>
          <a:prstGeom prst="wedgeRoundRectCallout">
            <a:avLst>
              <a:gd name="adj1" fmla="val 45209"/>
              <a:gd name="adj2" fmla="val 4342"/>
              <a:gd name="adj3" fmla="val 16667"/>
            </a:avLst>
          </a:prstGeom>
          <a:solidFill>
            <a:srgbClr val="FEE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因為人的視野有極限</a:t>
            </a:r>
          </a:p>
        </p:txBody>
      </p:sp>
    </p:spTree>
    <p:extLst>
      <p:ext uri="{BB962C8B-B14F-4D97-AF65-F5344CB8AC3E}">
        <p14:creationId xmlns:p14="http://schemas.microsoft.com/office/powerpoint/2010/main" val="292255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群組 39">
            <a:extLst>
              <a:ext uri="{FF2B5EF4-FFF2-40B4-BE49-F238E27FC236}">
                <a16:creationId xmlns:a16="http://schemas.microsoft.com/office/drawing/2014/main" id="{5F8655FC-DE3F-794F-6EB1-AA85EAD083FA}"/>
              </a:ext>
            </a:extLst>
          </p:cNvPr>
          <p:cNvGrpSpPr/>
          <p:nvPr/>
        </p:nvGrpSpPr>
        <p:grpSpPr>
          <a:xfrm>
            <a:off x="-28050" y="0"/>
            <a:ext cx="12220050" cy="6858000"/>
            <a:chOff x="-1" y="0"/>
            <a:chExt cx="12220050" cy="68580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5953290B-0893-81A3-750E-6D295F4CB43E}"/>
                </a:ext>
              </a:extLst>
            </p:cNvPr>
            <p:cNvSpPr/>
            <p:nvPr/>
          </p:nvSpPr>
          <p:spPr>
            <a:xfrm>
              <a:off x="-1" y="0"/>
              <a:ext cx="3994629" cy="6858000"/>
            </a:xfrm>
            <a:prstGeom prst="rect">
              <a:avLst/>
            </a:prstGeom>
            <a:solidFill>
              <a:srgbClr val="00A1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8FD1E2B-2CAD-68AB-9004-479FFF03A880}"/>
                </a:ext>
              </a:extLst>
            </p:cNvPr>
            <p:cNvSpPr/>
            <p:nvPr/>
          </p:nvSpPr>
          <p:spPr>
            <a:xfrm>
              <a:off x="3994628" y="0"/>
              <a:ext cx="4074511" cy="6858000"/>
            </a:xfrm>
            <a:prstGeom prst="rect">
              <a:avLst/>
            </a:prstGeom>
            <a:solidFill>
              <a:srgbClr val="00A1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D7C9B0A-674E-FD0B-145C-26E24CBD9631}"/>
                </a:ext>
              </a:extLst>
            </p:cNvPr>
            <p:cNvSpPr/>
            <p:nvPr/>
          </p:nvSpPr>
          <p:spPr>
            <a:xfrm>
              <a:off x="8069041" y="0"/>
              <a:ext cx="4151008" cy="6858000"/>
            </a:xfrm>
            <a:prstGeom prst="rect">
              <a:avLst/>
            </a:prstGeom>
            <a:solidFill>
              <a:srgbClr val="00A1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E3362AE-8B85-3FB6-4305-CC7E95FABD3E}"/>
              </a:ext>
            </a:extLst>
          </p:cNvPr>
          <p:cNvGrpSpPr/>
          <p:nvPr/>
        </p:nvGrpSpPr>
        <p:grpSpPr>
          <a:xfrm>
            <a:off x="3140764" y="429453"/>
            <a:ext cx="6175515" cy="1212311"/>
            <a:chOff x="4005846" y="248433"/>
            <a:chExt cx="4075532" cy="1022895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D21AEC2A-4B55-A780-942E-1696D1AF9390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B64D22E-AAA0-2753-D2C1-D327D9A0F9EB}"/>
                  </a:ext>
                </a:extLst>
              </p:cNvPr>
              <p:cNvSpPr/>
              <p:nvPr/>
            </p:nvSpPr>
            <p:spPr>
              <a:xfrm>
                <a:off x="0" y="0"/>
                <a:ext cx="104216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C14399AC-E209-B0E2-FB6B-50A593D31AA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B36B4F2C-D2F9-5FC2-4A92-2D1D4C0FB7B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2D4B7CC-3B31-5AF7-68D5-CD63E515BD5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C2EAFD04-1256-D607-2AC1-DEF32E454F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A82AED4-A073-E6B5-AB56-6FBB056ED716}"/>
              </a:ext>
            </a:extLst>
          </p:cNvPr>
          <p:cNvSpPr txBox="1"/>
          <p:nvPr/>
        </p:nvSpPr>
        <p:spPr>
          <a:xfrm>
            <a:off x="3222921" y="682216"/>
            <a:ext cx="5695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</a:t>
            </a: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視野死角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」體驗活動</a:t>
            </a: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9C64F9EA-0C37-C79C-D4FC-305ADB4DC15F}"/>
              </a:ext>
            </a:extLst>
          </p:cNvPr>
          <p:cNvSpPr txBox="1"/>
          <p:nvPr/>
        </p:nvSpPr>
        <p:spPr>
          <a:xfrm>
            <a:off x="134485" y="1980923"/>
            <a:ext cx="3832094" cy="1208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2300" lvl="0" indent="-622300">
              <a:lnSpc>
                <a:spcPts val="4500"/>
              </a:lnSpc>
              <a:buFont typeface="+mj-lt"/>
              <a:buAutoNum type="arabicPeriod"/>
              <a:defRPr/>
            </a:pPr>
            <a:r>
              <a:rPr lang="zh-TW" altLang="en-US" sz="3400" b="1" dirty="0">
                <a:effectLst>
                  <a:glow rad="190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直視前方</a:t>
            </a:r>
            <a:endParaRPr lang="en-US" altLang="zh-TW" sz="3400" b="1" dirty="0">
              <a:effectLst>
                <a:glow rad="190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22300" lvl="0">
              <a:lnSpc>
                <a:spcPts val="4500"/>
              </a:lnSpc>
              <a:defRPr/>
            </a:pPr>
            <a:r>
              <a:rPr lang="en-US" altLang="zh-TW" sz="3400" b="1" dirty="0">
                <a:effectLst>
                  <a:glow rad="190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400" b="1" dirty="0">
                <a:effectLst>
                  <a:glow rad="190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頭、眼不轉動</a:t>
            </a:r>
            <a:r>
              <a:rPr lang="en-US" altLang="zh-TW" sz="3400" b="1" dirty="0">
                <a:effectLst>
                  <a:glow rad="190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kumimoji="0" lang="en-US" altLang="zh-TW" sz="3400" b="1" i="0" u="none" strike="noStrike" kern="1200" cap="none" spc="0" normalizeH="0" baseline="0" noProof="0" dirty="0">
              <a:ln>
                <a:noFill/>
              </a:ln>
              <a:effectLst>
                <a:glow rad="190500">
                  <a:schemeClr val="bg1"/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EEEECA20-0036-FE81-6B8D-6046326E8341}"/>
              </a:ext>
            </a:extLst>
          </p:cNvPr>
          <p:cNvSpPr txBox="1"/>
          <p:nvPr/>
        </p:nvSpPr>
        <p:spPr>
          <a:xfrm>
            <a:off x="53217" y="3834721"/>
            <a:ext cx="383209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請同學直視前方某一處，在頭、眼不能轉動的情況下，看到幾位同學？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81B8E115-AECB-CFD2-3A47-74FE6E145CFA}"/>
              </a:ext>
            </a:extLst>
          </p:cNvPr>
          <p:cNvSpPr txBox="1"/>
          <p:nvPr/>
        </p:nvSpPr>
        <p:spPr>
          <a:xfrm>
            <a:off x="4432341" y="1955572"/>
            <a:ext cx="3332894" cy="1208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2300" lvl="0" indent="-622300">
              <a:lnSpc>
                <a:spcPts val="4500"/>
              </a:lnSpc>
              <a:buFont typeface="+mj-lt"/>
              <a:buAutoNum type="arabicPeriod" startAt="2"/>
              <a:defRPr/>
            </a:pPr>
            <a:r>
              <a:rPr lang="zh-TW" altLang="en-US" sz="3400" b="1" dirty="0">
                <a:effectLst>
                  <a:glow rad="190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轉動眼球</a:t>
            </a:r>
            <a:endParaRPr lang="en-US" altLang="zh-TW" sz="3400" b="1" dirty="0">
              <a:effectLst>
                <a:glow rad="190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22300" lvl="0">
              <a:lnSpc>
                <a:spcPts val="4500"/>
              </a:lnSpc>
              <a:defRPr/>
            </a:pPr>
            <a:r>
              <a:rPr lang="en-US" altLang="zh-TW" sz="3400" b="1" dirty="0">
                <a:effectLst>
                  <a:glow rad="190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400" b="1" dirty="0">
                <a:effectLst>
                  <a:glow rad="190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頭不轉動</a:t>
            </a:r>
            <a:r>
              <a:rPr lang="en-US" altLang="zh-TW" sz="3400" b="1" dirty="0">
                <a:effectLst>
                  <a:glow rad="190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kumimoji="0" lang="en-US" altLang="zh-TW" sz="3400" b="1" i="0" u="none" strike="noStrike" kern="1200" cap="none" spc="0" normalizeH="0" baseline="0" noProof="0" dirty="0">
              <a:ln>
                <a:noFill/>
              </a:ln>
              <a:effectLst>
                <a:glow rad="190500">
                  <a:schemeClr val="bg1"/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74C325C-D353-7EA7-A334-92B6466FAB9B}"/>
              </a:ext>
            </a:extLst>
          </p:cNvPr>
          <p:cNvSpPr txBox="1"/>
          <p:nvPr/>
        </p:nvSpPr>
        <p:spPr>
          <a:xfrm>
            <a:off x="8200449" y="1955572"/>
            <a:ext cx="3832094" cy="177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2300" lvl="0" indent="-622300">
              <a:lnSpc>
                <a:spcPts val="4500"/>
              </a:lnSpc>
              <a:buFont typeface="+mj-lt"/>
              <a:buAutoNum type="arabicPeriod" startAt="3"/>
              <a:defRPr/>
            </a:pPr>
            <a:r>
              <a:rPr lang="zh-TW" altLang="en-US" sz="3400" b="1" dirty="0">
                <a:effectLst>
                  <a:glow rad="190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左、右眼輪流</a:t>
            </a:r>
            <a:r>
              <a:rPr lang="en-US" altLang="zh-TW" sz="3400" b="1" dirty="0">
                <a:effectLst>
                  <a:glow rad="190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400" b="1" dirty="0">
                <a:effectLst>
                  <a:glow rad="190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眼可轉動、頭不轉</a:t>
            </a:r>
            <a:r>
              <a:rPr lang="en-US" altLang="zh-TW" sz="3400" b="1" dirty="0">
                <a:effectLst>
                  <a:glow rad="190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kumimoji="0" lang="en-US" altLang="zh-TW" sz="3400" b="1" i="0" u="none" strike="noStrike" kern="1200" cap="none" spc="0" normalizeH="0" baseline="0" noProof="0" dirty="0">
              <a:ln>
                <a:noFill/>
              </a:ln>
              <a:effectLst>
                <a:glow rad="190500">
                  <a:schemeClr val="bg1"/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CFA9672E-F4D9-C4BC-F68B-EE4056DBA263}"/>
              </a:ext>
            </a:extLst>
          </p:cNvPr>
          <p:cNvSpPr txBox="1"/>
          <p:nvPr/>
        </p:nvSpPr>
        <p:spPr>
          <a:xfrm>
            <a:off x="4049828" y="3834721"/>
            <a:ext cx="385328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請同學直視前方某一處，在頭不能轉動的情況下，看到幾位同學？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559CB48C-E3CB-3A86-DD77-2C53B3AD447E}"/>
              </a:ext>
            </a:extLst>
          </p:cNvPr>
          <p:cNvSpPr txBox="1"/>
          <p:nvPr/>
        </p:nvSpPr>
        <p:spPr>
          <a:xfrm>
            <a:off x="8172053" y="3834720"/>
            <a:ext cx="385328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請全班同學直視前方某一處，眼可轉動，頭不可轉動的情況下，看到幾位同學？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3DEC8706-E4E8-308D-D13E-081CDA14EF4E}"/>
              </a:ext>
            </a:extLst>
          </p:cNvPr>
          <p:cNvSpPr txBox="1"/>
          <p:nvPr/>
        </p:nvSpPr>
        <p:spPr>
          <a:xfrm>
            <a:off x="93852" y="5834294"/>
            <a:ext cx="37508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5113" indent="-265113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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記錄自己從</a:t>
            </a:r>
            <a:r>
              <a:rPr lang="zh-TW" altLang="en-US" sz="2000" b="1" u="sng" dirty="0">
                <a:solidFill>
                  <a:srgbClr val="FEE0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近</a:t>
            </a:r>
            <a:r>
              <a:rPr lang="zh-TW" altLang="en-US" sz="2000" b="1" dirty="0">
                <a:solidFill>
                  <a:srgbClr val="FEE0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</a:t>
            </a:r>
            <a:r>
              <a:rPr lang="zh-TW" altLang="en-US" sz="2000" b="1" u="sng" dirty="0">
                <a:solidFill>
                  <a:srgbClr val="FEE0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遠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看到哪幾位同學？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B49EAE39-50B9-6EFE-4C6F-04F33CC23298}"/>
              </a:ext>
            </a:extLst>
          </p:cNvPr>
          <p:cNvSpPr txBox="1"/>
          <p:nvPr/>
        </p:nvSpPr>
        <p:spPr>
          <a:xfrm>
            <a:off x="4088481" y="5845008"/>
            <a:ext cx="37508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5113" indent="-265113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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記錄自己</a:t>
            </a:r>
            <a:r>
              <a:rPr lang="zh-TW" altLang="en-US" sz="2000" b="1" u="sng" dirty="0">
                <a:solidFill>
                  <a:srgbClr val="FEE0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最遠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看到的同學增加哪幾位？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1189218A-4454-D65F-E034-D36819AA77CD}"/>
              </a:ext>
            </a:extLst>
          </p:cNvPr>
          <p:cNvSpPr txBox="1"/>
          <p:nvPr/>
        </p:nvSpPr>
        <p:spPr>
          <a:xfrm>
            <a:off x="8085117" y="5850051"/>
            <a:ext cx="40130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5113" indent="-265113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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記錄</a:t>
            </a:r>
            <a:r>
              <a:rPr lang="zh-TW" altLang="en-US" sz="2000" b="1" u="sng" dirty="0">
                <a:solidFill>
                  <a:srgbClr val="FEE0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左眼、右眼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分別看到哪幾位同學？並說一說差別是什麼？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5113" indent="-265113"/>
            <a:endParaRPr lang="zh-TW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E2DEBC53-BB46-42F0-73C4-92C928015EF4}"/>
              </a:ext>
            </a:extLst>
          </p:cNvPr>
          <p:cNvSpPr txBox="1"/>
          <p:nvPr/>
        </p:nvSpPr>
        <p:spPr>
          <a:xfrm>
            <a:off x="8348870" y="132287"/>
            <a:ext cx="3843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發展活動│活動二：視覺感官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視野死角體驗活動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60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596348" y="254244"/>
            <a:ext cx="11012556" cy="6085595"/>
            <a:chOff x="596348" y="254244"/>
            <a:chExt cx="11012556" cy="608559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596348" y="1775636"/>
              <a:ext cx="11012556" cy="4564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3903557" y="254244"/>
              <a:ext cx="4264742" cy="1676435"/>
              <a:chOff x="3605384" y="254244"/>
              <a:chExt cx="4264742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605384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65796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8A80CA0B-4038-D76D-508B-44C85AE78369}"/>
              </a:ext>
            </a:extLst>
          </p:cNvPr>
          <p:cNvSpPr txBox="1"/>
          <p:nvPr/>
        </p:nvSpPr>
        <p:spPr>
          <a:xfrm>
            <a:off x="8348870" y="132287"/>
            <a:ext cx="3843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發展活動│活動二：視覺感官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視野死角體驗活動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C33F590-1E72-DD1E-3614-32ECAECBE5E2}"/>
              </a:ext>
            </a:extLst>
          </p:cNvPr>
          <p:cNvSpPr/>
          <p:nvPr/>
        </p:nvSpPr>
        <p:spPr>
          <a:xfrm>
            <a:off x="1113183" y="2239617"/>
            <a:ext cx="2305878" cy="799729"/>
          </a:xfrm>
          <a:prstGeom prst="rect">
            <a:avLst/>
          </a:prstGeom>
          <a:solidFill>
            <a:srgbClr val="00A1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單眼視覺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B40CEC9-613B-84B2-B40C-3801B96C0960}"/>
              </a:ext>
            </a:extLst>
          </p:cNvPr>
          <p:cNvSpPr txBox="1"/>
          <p:nvPr/>
        </p:nvSpPr>
        <p:spPr>
          <a:xfrm>
            <a:off x="3632503" y="2199861"/>
            <a:ext cx="57765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人僅用左眼或右眼看時，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只能看到大約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160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度的範圍。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A8C382D-AAAF-7677-79DC-363594D4E1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9" t="17041" r="22515" b="11108"/>
          <a:stretch/>
        </p:blipFill>
        <p:spPr>
          <a:xfrm>
            <a:off x="2473125" y="3470859"/>
            <a:ext cx="2807673" cy="2529512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D6A38EE-9D4F-BAB9-1C30-53C7CE04F73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9" t="16746" r="15992" b="12637"/>
          <a:stretch/>
        </p:blipFill>
        <p:spPr>
          <a:xfrm>
            <a:off x="6921272" y="3466472"/>
            <a:ext cx="2661719" cy="2381459"/>
          </a:xfrm>
          <a:prstGeom prst="rect">
            <a:avLst/>
          </a:prstGeom>
        </p:spPr>
      </p:pic>
      <p:sp>
        <p:nvSpPr>
          <p:cNvPr id="9" name="圓角矩形 21">
            <a:extLst>
              <a:ext uri="{FF2B5EF4-FFF2-40B4-BE49-F238E27FC236}">
                <a16:creationId xmlns:a16="http://schemas.microsoft.com/office/drawing/2014/main" id="{7482CA84-B365-3C98-B079-3CF56F7F5BCB}"/>
              </a:ext>
            </a:extLst>
          </p:cNvPr>
          <p:cNvSpPr/>
          <p:nvPr/>
        </p:nvSpPr>
        <p:spPr>
          <a:xfrm>
            <a:off x="1409396" y="5056254"/>
            <a:ext cx="1713451" cy="526180"/>
          </a:xfrm>
          <a:prstGeom prst="roundRect">
            <a:avLst/>
          </a:prstGeom>
          <a:solidFill>
            <a:srgbClr val="FEE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右眼約</a:t>
            </a: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160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</a:t>
            </a:r>
          </a:p>
        </p:txBody>
      </p:sp>
      <p:sp>
        <p:nvSpPr>
          <p:cNvPr id="10" name="圓角矩形 23">
            <a:extLst>
              <a:ext uri="{FF2B5EF4-FFF2-40B4-BE49-F238E27FC236}">
                <a16:creationId xmlns:a16="http://schemas.microsoft.com/office/drawing/2014/main" id="{6A38D259-B859-A3F1-13D0-9AADF95784E0}"/>
              </a:ext>
            </a:extLst>
          </p:cNvPr>
          <p:cNvSpPr/>
          <p:nvPr/>
        </p:nvSpPr>
        <p:spPr>
          <a:xfrm>
            <a:off x="8882496" y="5056254"/>
            <a:ext cx="1713451" cy="526180"/>
          </a:xfrm>
          <a:prstGeom prst="roundRect">
            <a:avLst/>
          </a:prstGeom>
          <a:solidFill>
            <a:srgbClr val="FEE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左眼約</a:t>
            </a: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160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</a:t>
            </a:r>
          </a:p>
        </p:txBody>
      </p:sp>
    </p:spTree>
    <p:extLst>
      <p:ext uri="{BB962C8B-B14F-4D97-AF65-F5344CB8AC3E}">
        <p14:creationId xmlns:p14="http://schemas.microsoft.com/office/powerpoint/2010/main" val="4059682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596348" y="254244"/>
            <a:ext cx="11012556" cy="6085595"/>
            <a:chOff x="596348" y="254244"/>
            <a:chExt cx="11012556" cy="608559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596348" y="1775636"/>
              <a:ext cx="11012556" cy="4564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3903557" y="254244"/>
              <a:ext cx="4264742" cy="1676435"/>
              <a:chOff x="3605384" y="254244"/>
              <a:chExt cx="4264742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605384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65796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8A80CA0B-4038-D76D-508B-44C85AE78369}"/>
              </a:ext>
            </a:extLst>
          </p:cNvPr>
          <p:cNvSpPr txBox="1"/>
          <p:nvPr/>
        </p:nvSpPr>
        <p:spPr>
          <a:xfrm>
            <a:off x="8348870" y="132287"/>
            <a:ext cx="3843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發展活動│活動二：視覺感官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視野死角體驗活動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C33F590-1E72-DD1E-3614-32ECAECBE5E2}"/>
              </a:ext>
            </a:extLst>
          </p:cNvPr>
          <p:cNvSpPr/>
          <p:nvPr/>
        </p:nvSpPr>
        <p:spPr>
          <a:xfrm>
            <a:off x="901150" y="2239617"/>
            <a:ext cx="2305878" cy="799729"/>
          </a:xfrm>
          <a:prstGeom prst="rect">
            <a:avLst/>
          </a:prstGeom>
          <a:solidFill>
            <a:srgbClr val="00A1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雙眼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視覺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B40CEC9-613B-84B2-B40C-3801B96C0960}"/>
              </a:ext>
            </a:extLst>
          </p:cNvPr>
          <p:cNvSpPr txBox="1"/>
          <p:nvPr/>
        </p:nvSpPr>
        <p:spPr>
          <a:xfrm>
            <a:off x="3327705" y="2199861"/>
            <a:ext cx="81751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用雙眼看的範圍則會比較大，約</a:t>
            </a:r>
            <a:r>
              <a:rPr kumimoji="0" lang="en-US" altLang="zh-TW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200 </a:t>
            </a:r>
            <a:r>
              <a:rPr kumimoji="0" lang="zh-TW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度左右。越靠左右兩端位置的物體會越模糊、越看不清。</a:t>
            </a:r>
          </a:p>
        </p:txBody>
      </p:sp>
      <p:sp>
        <p:nvSpPr>
          <p:cNvPr id="10" name="圓角矩形 23">
            <a:extLst>
              <a:ext uri="{FF2B5EF4-FFF2-40B4-BE49-F238E27FC236}">
                <a16:creationId xmlns:a16="http://schemas.microsoft.com/office/drawing/2014/main" id="{6A38D259-B859-A3F1-13D0-9AADF95784E0}"/>
              </a:ext>
            </a:extLst>
          </p:cNvPr>
          <p:cNvSpPr/>
          <p:nvPr/>
        </p:nvSpPr>
        <p:spPr>
          <a:xfrm>
            <a:off x="7676548" y="4923732"/>
            <a:ext cx="1713451" cy="526180"/>
          </a:xfrm>
          <a:prstGeom prst="roundRect">
            <a:avLst/>
          </a:prstGeom>
          <a:solidFill>
            <a:srgbClr val="FEE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雙眼約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200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度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81277180-179C-26A7-825D-F7B0900C22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t="16558" r="16217" b="11313"/>
          <a:stretch/>
        </p:blipFill>
        <p:spPr>
          <a:xfrm>
            <a:off x="3851627" y="3319088"/>
            <a:ext cx="3516122" cy="285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625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596348" y="254244"/>
            <a:ext cx="11012556" cy="6085595"/>
            <a:chOff x="596348" y="254244"/>
            <a:chExt cx="11012556" cy="608559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596348" y="1775636"/>
              <a:ext cx="11012556" cy="4564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3903557" y="254244"/>
              <a:ext cx="4264742" cy="1676435"/>
              <a:chOff x="3605384" y="254244"/>
              <a:chExt cx="4264742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605384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65796" y="308322"/>
                <a:ext cx="1604330" cy="1622357"/>
              </a:xfrm>
              <a:prstGeom prst="rect">
                <a:avLst/>
              </a:prstGeom>
            </p:spPr>
          </p:pic>
        </p:grp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8A80CA0B-4038-D76D-508B-44C85AE78369}"/>
              </a:ext>
            </a:extLst>
          </p:cNvPr>
          <p:cNvSpPr txBox="1"/>
          <p:nvPr/>
        </p:nvSpPr>
        <p:spPr>
          <a:xfrm>
            <a:off x="8348870" y="132287"/>
            <a:ext cx="3843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發展活動│活動二：視覺感官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視野死角體驗活動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C33F590-1E72-DD1E-3614-32ECAECBE5E2}"/>
              </a:ext>
            </a:extLst>
          </p:cNvPr>
          <p:cNvSpPr/>
          <p:nvPr/>
        </p:nvSpPr>
        <p:spPr>
          <a:xfrm>
            <a:off x="901150" y="2239617"/>
            <a:ext cx="2305878" cy="799729"/>
          </a:xfrm>
          <a:prstGeom prst="rect">
            <a:avLst/>
          </a:prstGeom>
          <a:solidFill>
            <a:srgbClr val="00A1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視覺特性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B40CEC9-613B-84B2-B40C-3801B96C0960}"/>
              </a:ext>
            </a:extLst>
          </p:cNvPr>
          <p:cNvSpPr txBox="1"/>
          <p:nvPr/>
        </p:nvSpPr>
        <p:spPr>
          <a:xfrm>
            <a:off x="3208437" y="3166098"/>
            <a:ext cx="8175183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當我們在視點左右兩側</a:t>
            </a:r>
            <a:r>
              <a:rPr kumimoji="0" lang="en-US" altLang="zh-TW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30-35</a:t>
            </a:r>
            <a:r>
              <a:rPr kumimoji="0" lang="zh-TW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度</a:t>
            </a:r>
            <a:r>
              <a:rPr kumimoji="0" lang="en-US" altLang="zh-TW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合計</a:t>
            </a:r>
            <a:r>
              <a:rPr kumimoji="0" lang="en-US" altLang="zh-TW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60-70</a:t>
            </a:r>
            <a:r>
              <a:rPr kumimoji="0" lang="zh-TW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度</a:t>
            </a:r>
            <a:r>
              <a:rPr kumimoji="0" lang="en-US" altLang="zh-TW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r>
              <a:rPr kumimoji="0" lang="zh-TW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左右，這範圍看到的世界不僅是彩色的，而且能夠辨別形狀，越靠近兩邊則越來越模糊。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D6EBAEE-F58C-C95C-68C0-1C472192D9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7" t="16050" r="27825" b="11634"/>
          <a:stretch/>
        </p:blipFill>
        <p:spPr>
          <a:xfrm>
            <a:off x="896118" y="3086687"/>
            <a:ext cx="2612786" cy="326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354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731520"/>
            <a:ext cx="10683240" cy="539496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1500042" y="1208862"/>
            <a:ext cx="6477767" cy="1332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想一想，人在駕駛車輛時，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視野有什麼變化呢</a:t>
            </a: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圓角矩形 9">
            <a:extLst>
              <a:ext uri="{FF2B5EF4-FFF2-40B4-BE49-F238E27FC236}">
                <a16:creationId xmlns:a16="http://schemas.microsoft.com/office/drawing/2014/main" id="{5E87E5FB-7ED4-339C-4AB3-09BC46596813}"/>
              </a:ext>
            </a:extLst>
          </p:cNvPr>
          <p:cNvSpPr/>
          <p:nvPr/>
        </p:nvSpPr>
        <p:spPr>
          <a:xfrm>
            <a:off x="1498094" y="2719863"/>
            <a:ext cx="2877456" cy="578207"/>
          </a:xfrm>
          <a:prstGeom prst="roundRect">
            <a:avLst/>
          </a:prstGeom>
          <a:solidFill>
            <a:srgbClr val="179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車速</a:t>
            </a:r>
          </a:p>
        </p:txBody>
      </p:sp>
      <p:sp>
        <p:nvSpPr>
          <p:cNvPr id="5" name="向右箭號 10">
            <a:extLst>
              <a:ext uri="{FF2B5EF4-FFF2-40B4-BE49-F238E27FC236}">
                <a16:creationId xmlns:a16="http://schemas.microsoft.com/office/drawing/2014/main" id="{3C503DF0-5A32-4DF2-F96C-A3D130EC1FF7}"/>
              </a:ext>
            </a:extLst>
          </p:cNvPr>
          <p:cNvSpPr/>
          <p:nvPr/>
        </p:nvSpPr>
        <p:spPr>
          <a:xfrm>
            <a:off x="4761636" y="3647341"/>
            <a:ext cx="720000" cy="360000"/>
          </a:xfrm>
          <a:prstGeom prst="rightArrow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 13">
            <a:extLst>
              <a:ext uri="{FF2B5EF4-FFF2-40B4-BE49-F238E27FC236}">
                <a16:creationId xmlns:a16="http://schemas.microsoft.com/office/drawing/2014/main" id="{EF5BA531-DE7E-2025-DB38-665F6937CE51}"/>
              </a:ext>
            </a:extLst>
          </p:cNvPr>
          <p:cNvSpPr/>
          <p:nvPr/>
        </p:nvSpPr>
        <p:spPr>
          <a:xfrm>
            <a:off x="1498096" y="3481888"/>
            <a:ext cx="2877456" cy="648000"/>
          </a:xfrm>
          <a:prstGeom prst="roundRect">
            <a:avLst/>
          </a:prstGeom>
          <a:noFill/>
          <a:ln>
            <a:solidFill>
              <a:srgbClr val="179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40km/1hr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圓角矩形 14">
            <a:extLst>
              <a:ext uri="{FF2B5EF4-FFF2-40B4-BE49-F238E27FC236}">
                <a16:creationId xmlns:a16="http://schemas.microsoft.com/office/drawing/2014/main" id="{3D0497FF-C7F6-D5D8-7AD0-81D0654261E2}"/>
              </a:ext>
            </a:extLst>
          </p:cNvPr>
          <p:cNvSpPr/>
          <p:nvPr/>
        </p:nvSpPr>
        <p:spPr>
          <a:xfrm>
            <a:off x="5762521" y="3498267"/>
            <a:ext cx="2880000" cy="648000"/>
          </a:xfrm>
          <a:prstGeom prst="roundRect">
            <a:avLst/>
          </a:prstGeom>
          <a:noFill/>
          <a:ln>
            <a:solidFill>
              <a:srgbClr val="179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圓角矩形 15">
            <a:extLst>
              <a:ext uri="{FF2B5EF4-FFF2-40B4-BE49-F238E27FC236}">
                <a16:creationId xmlns:a16="http://schemas.microsoft.com/office/drawing/2014/main" id="{F21A0FF7-EC61-147A-46D5-4970A668AA05}"/>
              </a:ext>
            </a:extLst>
          </p:cNvPr>
          <p:cNvSpPr/>
          <p:nvPr/>
        </p:nvSpPr>
        <p:spPr>
          <a:xfrm>
            <a:off x="1498094" y="4237186"/>
            <a:ext cx="2877456" cy="648000"/>
          </a:xfrm>
          <a:prstGeom prst="roundRect">
            <a:avLst/>
          </a:prstGeom>
          <a:noFill/>
          <a:ln>
            <a:solidFill>
              <a:srgbClr val="179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70km/1hr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圓角矩形 16">
            <a:extLst>
              <a:ext uri="{FF2B5EF4-FFF2-40B4-BE49-F238E27FC236}">
                <a16:creationId xmlns:a16="http://schemas.microsoft.com/office/drawing/2014/main" id="{9EC3C5DD-4975-CAE3-58E9-18746BB1A2A1}"/>
              </a:ext>
            </a:extLst>
          </p:cNvPr>
          <p:cNvSpPr/>
          <p:nvPr/>
        </p:nvSpPr>
        <p:spPr>
          <a:xfrm>
            <a:off x="1498093" y="4992484"/>
            <a:ext cx="2877456" cy="648000"/>
          </a:xfrm>
          <a:prstGeom prst="roundRect">
            <a:avLst/>
          </a:prstGeom>
          <a:noFill/>
          <a:ln>
            <a:solidFill>
              <a:srgbClr val="179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100km/1hr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圓角矩形 17">
            <a:extLst>
              <a:ext uri="{FF2B5EF4-FFF2-40B4-BE49-F238E27FC236}">
                <a16:creationId xmlns:a16="http://schemas.microsoft.com/office/drawing/2014/main" id="{5851A9C6-7173-48AD-3ED1-C70F27C63742}"/>
              </a:ext>
            </a:extLst>
          </p:cNvPr>
          <p:cNvSpPr/>
          <p:nvPr/>
        </p:nvSpPr>
        <p:spPr>
          <a:xfrm>
            <a:off x="5762521" y="4237186"/>
            <a:ext cx="2880000" cy="648000"/>
          </a:xfrm>
          <a:prstGeom prst="roundRect">
            <a:avLst/>
          </a:prstGeom>
          <a:noFill/>
          <a:ln>
            <a:solidFill>
              <a:srgbClr val="179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圓角矩形 18">
            <a:extLst>
              <a:ext uri="{FF2B5EF4-FFF2-40B4-BE49-F238E27FC236}">
                <a16:creationId xmlns:a16="http://schemas.microsoft.com/office/drawing/2014/main" id="{F2D9A258-56B2-D464-F69F-D8D948C1554B}"/>
              </a:ext>
            </a:extLst>
          </p:cNvPr>
          <p:cNvSpPr/>
          <p:nvPr/>
        </p:nvSpPr>
        <p:spPr>
          <a:xfrm>
            <a:off x="5762521" y="4992484"/>
            <a:ext cx="2880000" cy="648000"/>
          </a:xfrm>
          <a:prstGeom prst="roundRect">
            <a:avLst/>
          </a:prstGeom>
          <a:noFill/>
          <a:ln>
            <a:solidFill>
              <a:srgbClr val="179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圓角矩形 20">
            <a:extLst>
              <a:ext uri="{FF2B5EF4-FFF2-40B4-BE49-F238E27FC236}">
                <a16:creationId xmlns:a16="http://schemas.microsoft.com/office/drawing/2014/main" id="{433AD81C-9542-F0DF-F2DB-7ED8B3C8D476}"/>
              </a:ext>
            </a:extLst>
          </p:cNvPr>
          <p:cNvSpPr/>
          <p:nvPr/>
        </p:nvSpPr>
        <p:spPr>
          <a:xfrm>
            <a:off x="5781401" y="2717153"/>
            <a:ext cx="2880000" cy="578207"/>
          </a:xfrm>
          <a:prstGeom prst="roundRect">
            <a:avLst/>
          </a:prstGeom>
          <a:solidFill>
            <a:srgbClr val="179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視野</a:t>
            </a:r>
          </a:p>
        </p:txBody>
      </p:sp>
      <p:sp>
        <p:nvSpPr>
          <p:cNvPr id="16" name="向右箭號 21">
            <a:extLst>
              <a:ext uri="{FF2B5EF4-FFF2-40B4-BE49-F238E27FC236}">
                <a16:creationId xmlns:a16="http://schemas.microsoft.com/office/drawing/2014/main" id="{6EC5DD9C-EF0E-49B7-0352-F459C8DAEA52}"/>
              </a:ext>
            </a:extLst>
          </p:cNvPr>
          <p:cNvSpPr/>
          <p:nvPr/>
        </p:nvSpPr>
        <p:spPr>
          <a:xfrm>
            <a:off x="4760854" y="4377219"/>
            <a:ext cx="720000" cy="360000"/>
          </a:xfrm>
          <a:prstGeom prst="rightArrow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向右箭號 22">
            <a:extLst>
              <a:ext uri="{FF2B5EF4-FFF2-40B4-BE49-F238E27FC236}">
                <a16:creationId xmlns:a16="http://schemas.microsoft.com/office/drawing/2014/main" id="{7BBB65F0-EE54-20B6-3B68-21F03C6029FE}"/>
              </a:ext>
            </a:extLst>
          </p:cNvPr>
          <p:cNvSpPr/>
          <p:nvPr/>
        </p:nvSpPr>
        <p:spPr>
          <a:xfrm>
            <a:off x="4760854" y="5107097"/>
            <a:ext cx="720000" cy="360000"/>
          </a:xfrm>
          <a:prstGeom prst="rightArrow">
            <a:avLst/>
          </a:prstGeom>
          <a:solidFill>
            <a:srgbClr val="FEE05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35315C8-24A3-DB60-FAF3-B8B6C0EC6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8099" y="4288093"/>
            <a:ext cx="4715639" cy="28018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id="{E5A1E712-9151-5C65-AC8C-0B7F072CB817}"/>
              </a:ext>
            </a:extLst>
          </p:cNvPr>
          <p:cNvSpPr txBox="1"/>
          <p:nvPr/>
        </p:nvSpPr>
        <p:spPr>
          <a:xfrm>
            <a:off x="6379060" y="3516704"/>
            <a:ext cx="16846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22A40504-A049-03C2-2E6A-C7F81066406D}"/>
              </a:ext>
            </a:extLst>
          </p:cNvPr>
          <p:cNvSpPr txBox="1"/>
          <p:nvPr/>
        </p:nvSpPr>
        <p:spPr>
          <a:xfrm>
            <a:off x="6494335" y="4278083"/>
            <a:ext cx="16846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65</a:t>
            </a:r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C62A17B6-5FAE-16CD-DC7D-D8D276930D75}"/>
              </a:ext>
            </a:extLst>
          </p:cNvPr>
          <p:cNvSpPr txBox="1"/>
          <p:nvPr/>
        </p:nvSpPr>
        <p:spPr>
          <a:xfrm>
            <a:off x="6506861" y="5027012"/>
            <a:ext cx="16846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</a:t>
            </a:r>
          </a:p>
        </p:txBody>
      </p:sp>
      <p:sp>
        <p:nvSpPr>
          <p:cNvPr id="23" name="圓角矩形圖說文字 24">
            <a:extLst>
              <a:ext uri="{FF2B5EF4-FFF2-40B4-BE49-F238E27FC236}">
                <a16:creationId xmlns:a16="http://schemas.microsoft.com/office/drawing/2014/main" id="{07D7D168-979B-B103-6229-1629E6453398}"/>
              </a:ext>
            </a:extLst>
          </p:cNvPr>
          <p:cNvSpPr/>
          <p:nvPr/>
        </p:nvSpPr>
        <p:spPr>
          <a:xfrm>
            <a:off x="8949150" y="1697366"/>
            <a:ext cx="2955102" cy="2539820"/>
          </a:xfrm>
          <a:prstGeom prst="wedgeRoundRectCallout">
            <a:avLst>
              <a:gd name="adj1" fmla="val -224"/>
              <a:gd name="adj2" fmla="val 60430"/>
              <a:gd name="adj3" fmla="val 16667"/>
            </a:avLst>
          </a:prstGeom>
          <a:solidFill>
            <a:srgbClr val="FEE05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車速越快，</a:t>
            </a:r>
            <a:endParaRPr lang="en-US" altLang="zh-TW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駕駛人能確認的範圍就會越狹小。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A5497B19-F479-D2E0-19A1-248233DFA0A9}"/>
              </a:ext>
            </a:extLst>
          </p:cNvPr>
          <p:cNvSpPr txBox="1"/>
          <p:nvPr/>
        </p:nvSpPr>
        <p:spPr>
          <a:xfrm>
            <a:off x="8348870" y="132287"/>
            <a:ext cx="3843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發展活動│活動二：視覺感官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視野死角體驗活動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15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731520"/>
            <a:ext cx="10683240" cy="539496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1500042" y="1208862"/>
            <a:ext cx="7449108" cy="1332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想一想，</a:t>
            </a: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當你賽跑全力衝刺時，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你能清楚看見兩側的景物嗎？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A5497B19-F479-D2E0-19A1-248233DFA0A9}"/>
              </a:ext>
            </a:extLst>
          </p:cNvPr>
          <p:cNvSpPr txBox="1"/>
          <p:nvPr/>
        </p:nvSpPr>
        <p:spPr>
          <a:xfrm>
            <a:off x="8348870" y="132287"/>
            <a:ext cx="3843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發展活動│活動二：視覺感官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視野死角體驗活動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3AECEB4-EF48-956B-F41C-61D9C0CB7F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765" y="2688600"/>
            <a:ext cx="3799521" cy="270818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AF9B13A-E1AD-21CC-2A2E-856CCC44E5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37" y="2688601"/>
            <a:ext cx="3799520" cy="2708180"/>
          </a:xfrm>
          <a:prstGeom prst="rect">
            <a:avLst/>
          </a:prstGeom>
        </p:spPr>
      </p:pic>
      <p:sp>
        <p:nvSpPr>
          <p:cNvPr id="19" name="圓角矩形 28">
            <a:extLst>
              <a:ext uri="{FF2B5EF4-FFF2-40B4-BE49-F238E27FC236}">
                <a16:creationId xmlns:a16="http://schemas.microsoft.com/office/drawing/2014/main" id="{1DE8B442-6C24-FCEB-14D4-A42841A8CB04}"/>
              </a:ext>
            </a:extLst>
          </p:cNvPr>
          <p:cNvSpPr/>
          <p:nvPr/>
        </p:nvSpPr>
        <p:spPr>
          <a:xfrm>
            <a:off x="1857375" y="5498401"/>
            <a:ext cx="2071581" cy="430912"/>
          </a:xfrm>
          <a:prstGeom prst="roundRect">
            <a:avLst/>
          </a:prstGeom>
          <a:solidFill>
            <a:srgbClr val="00A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靜態視力</a:t>
            </a:r>
          </a:p>
        </p:txBody>
      </p:sp>
      <p:sp>
        <p:nvSpPr>
          <p:cNvPr id="31" name="圓角矩形 29">
            <a:extLst>
              <a:ext uri="{FF2B5EF4-FFF2-40B4-BE49-F238E27FC236}">
                <a16:creationId xmlns:a16="http://schemas.microsoft.com/office/drawing/2014/main" id="{9C53750D-7D84-0CBB-CD15-194E3818B667}"/>
              </a:ext>
            </a:extLst>
          </p:cNvPr>
          <p:cNvSpPr/>
          <p:nvPr/>
        </p:nvSpPr>
        <p:spPr>
          <a:xfrm>
            <a:off x="5960943" y="5498401"/>
            <a:ext cx="2071581" cy="430912"/>
          </a:xfrm>
          <a:prstGeom prst="roundRect">
            <a:avLst/>
          </a:prstGeom>
          <a:solidFill>
            <a:srgbClr val="00A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動態視力</a:t>
            </a:r>
          </a:p>
        </p:txBody>
      </p:sp>
      <p:sp>
        <p:nvSpPr>
          <p:cNvPr id="33" name="圓角矩形圖說文字 30">
            <a:extLst>
              <a:ext uri="{FF2B5EF4-FFF2-40B4-BE49-F238E27FC236}">
                <a16:creationId xmlns:a16="http://schemas.microsoft.com/office/drawing/2014/main" id="{660773ED-C8E9-7960-24DF-CFF982936E2D}"/>
              </a:ext>
            </a:extLst>
          </p:cNvPr>
          <p:cNvSpPr/>
          <p:nvPr/>
        </p:nvSpPr>
        <p:spPr>
          <a:xfrm>
            <a:off x="8893743" y="1318661"/>
            <a:ext cx="3074586" cy="3116634"/>
          </a:xfrm>
          <a:prstGeom prst="wedgeRoundRectCallout">
            <a:avLst>
              <a:gd name="adj1" fmla="val -224"/>
              <a:gd name="adj2" fmla="val 60430"/>
              <a:gd name="adj3" fmla="val 16667"/>
            </a:avLst>
          </a:prstGeom>
          <a:solidFill>
            <a:srgbClr val="FEE05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速度</a:t>
            </a:r>
            <a:r>
              <a:rPr lang="en-US" altLang="zh-TW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車速</a:t>
            </a:r>
            <a:r>
              <a:rPr lang="en-US" altLang="zh-TW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增加時，視野焦點必須移至較遠的位置以確保行車安全，兩側的近景就會變得模糊。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35315C8-24A3-DB60-FAF3-B8B6C0EC60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8099" y="4288093"/>
            <a:ext cx="4715639" cy="28018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429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1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731520"/>
            <a:ext cx="10683240" cy="539496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1099507" y="1059101"/>
            <a:ext cx="10073317" cy="1208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除此之外，車體本身造成的駕駛人的視野死角，也非常容易引發事故。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A5497B19-F479-D2E0-19A1-248233DFA0A9}"/>
              </a:ext>
            </a:extLst>
          </p:cNvPr>
          <p:cNvSpPr txBox="1"/>
          <p:nvPr/>
        </p:nvSpPr>
        <p:spPr>
          <a:xfrm>
            <a:off x="8348870" y="132287"/>
            <a:ext cx="3843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發展活動│活動二：視覺感官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視野死角體驗活動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圓角矩形圖說文字 30">
            <a:extLst>
              <a:ext uri="{FF2B5EF4-FFF2-40B4-BE49-F238E27FC236}">
                <a16:creationId xmlns:a16="http://schemas.microsoft.com/office/drawing/2014/main" id="{660773ED-C8E9-7960-24DF-CFF982936E2D}"/>
              </a:ext>
            </a:extLst>
          </p:cNvPr>
          <p:cNvSpPr/>
          <p:nvPr/>
        </p:nvSpPr>
        <p:spPr>
          <a:xfrm>
            <a:off x="7600404" y="1828968"/>
            <a:ext cx="4124649" cy="2420756"/>
          </a:xfrm>
          <a:prstGeom prst="wedgeRoundRectCallout">
            <a:avLst>
              <a:gd name="adj1" fmla="val 11899"/>
              <a:gd name="adj2" fmla="val 72520"/>
              <a:gd name="adj3" fmla="val 16667"/>
            </a:avLst>
          </a:prstGeom>
          <a:solidFill>
            <a:srgbClr val="FEE05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騎自行車時，要能覺察自己和其他用路人</a:t>
            </a:r>
            <a:r>
              <a: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包含駕駛和行人</a:t>
            </a:r>
            <a:r>
              <a: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的視野死角，以維護彼此的安全。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35315C8-24A3-DB60-FAF3-B8B6C0EC6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8099" y="4288093"/>
            <a:ext cx="4715639" cy="28018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97A18E08-2506-FD70-7460-70BFACB8C2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25" t="1566" r="8546" b="3037"/>
          <a:stretch/>
        </p:blipFill>
        <p:spPr>
          <a:xfrm>
            <a:off x="1387503" y="2310832"/>
            <a:ext cx="5276783" cy="3430966"/>
          </a:xfrm>
          <a:prstGeom prst="rect">
            <a:avLst/>
          </a:prstGeom>
        </p:spPr>
      </p:pic>
      <p:grpSp>
        <p:nvGrpSpPr>
          <p:cNvPr id="5" name="群組 4">
            <a:extLst>
              <a:ext uri="{FF2B5EF4-FFF2-40B4-BE49-F238E27FC236}">
                <a16:creationId xmlns:a16="http://schemas.microsoft.com/office/drawing/2014/main" id="{608B6679-51D0-928F-B301-1BDE2D2C33CB}"/>
              </a:ext>
            </a:extLst>
          </p:cNvPr>
          <p:cNvGrpSpPr/>
          <p:nvPr/>
        </p:nvGrpSpPr>
        <p:grpSpPr>
          <a:xfrm>
            <a:off x="3237434" y="3299343"/>
            <a:ext cx="1576919" cy="1062006"/>
            <a:chOff x="3243094" y="5267994"/>
            <a:chExt cx="914400" cy="615820"/>
          </a:xfrm>
        </p:grpSpPr>
        <p:sp>
          <p:nvSpPr>
            <p:cNvPr id="8" name="Google Shape;94;p1">
              <a:hlinkClick r:id="rId5"/>
              <a:extLst>
                <a:ext uri="{FF2B5EF4-FFF2-40B4-BE49-F238E27FC236}">
                  <a16:creationId xmlns:a16="http://schemas.microsoft.com/office/drawing/2014/main" id="{56751373-105F-A6E1-0D5D-86D4022273B9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5;p1">
              <a:hlinkClick r:id="rId5"/>
              <a:extLst>
                <a:ext uri="{FF2B5EF4-FFF2-40B4-BE49-F238E27FC236}">
                  <a16:creationId xmlns:a16="http://schemas.microsoft.com/office/drawing/2014/main" id="{AC72B1BF-4650-244D-A3D4-898EA81CC4B1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889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E6ED49A-7B4C-0F56-96EF-5B37B2B0A6AC}"/>
              </a:ext>
            </a:extLst>
          </p:cNvPr>
          <p:cNvSpPr/>
          <p:nvPr/>
        </p:nvSpPr>
        <p:spPr>
          <a:xfrm>
            <a:off x="549442" y="1164021"/>
            <a:ext cx="11093116" cy="51744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093116"/>
                      <a:gd name="connsiteY0" fmla="*/ 0 h 5414210"/>
                      <a:gd name="connsiteX1" fmla="*/ 693320 w 11093116"/>
                      <a:gd name="connsiteY1" fmla="*/ 0 h 5414210"/>
                      <a:gd name="connsiteX2" fmla="*/ 1497571 w 11093116"/>
                      <a:gd name="connsiteY2" fmla="*/ 0 h 5414210"/>
                      <a:gd name="connsiteX3" fmla="*/ 2301822 w 11093116"/>
                      <a:gd name="connsiteY3" fmla="*/ 0 h 5414210"/>
                      <a:gd name="connsiteX4" fmla="*/ 3217004 w 11093116"/>
                      <a:gd name="connsiteY4" fmla="*/ 0 h 5414210"/>
                      <a:gd name="connsiteX5" fmla="*/ 3910323 w 11093116"/>
                      <a:gd name="connsiteY5" fmla="*/ 0 h 5414210"/>
                      <a:gd name="connsiteX6" fmla="*/ 4714574 w 11093116"/>
                      <a:gd name="connsiteY6" fmla="*/ 0 h 5414210"/>
                      <a:gd name="connsiteX7" fmla="*/ 5407894 w 11093116"/>
                      <a:gd name="connsiteY7" fmla="*/ 0 h 5414210"/>
                      <a:gd name="connsiteX8" fmla="*/ 6101214 w 11093116"/>
                      <a:gd name="connsiteY8" fmla="*/ 0 h 5414210"/>
                      <a:gd name="connsiteX9" fmla="*/ 6794534 w 11093116"/>
                      <a:gd name="connsiteY9" fmla="*/ 0 h 5414210"/>
                      <a:gd name="connsiteX10" fmla="*/ 7155060 w 11093116"/>
                      <a:gd name="connsiteY10" fmla="*/ 0 h 5414210"/>
                      <a:gd name="connsiteX11" fmla="*/ 7959311 w 11093116"/>
                      <a:gd name="connsiteY11" fmla="*/ 0 h 5414210"/>
                      <a:gd name="connsiteX12" fmla="*/ 8319837 w 11093116"/>
                      <a:gd name="connsiteY12" fmla="*/ 0 h 5414210"/>
                      <a:gd name="connsiteX13" fmla="*/ 9013157 w 11093116"/>
                      <a:gd name="connsiteY13" fmla="*/ 0 h 5414210"/>
                      <a:gd name="connsiteX14" fmla="*/ 9928339 w 11093116"/>
                      <a:gd name="connsiteY14" fmla="*/ 0 h 5414210"/>
                      <a:gd name="connsiteX15" fmla="*/ 11093116 w 11093116"/>
                      <a:gd name="connsiteY15" fmla="*/ 0 h 5414210"/>
                      <a:gd name="connsiteX16" fmla="*/ 11093116 w 11093116"/>
                      <a:gd name="connsiteY16" fmla="*/ 730918 h 5414210"/>
                      <a:gd name="connsiteX17" fmla="*/ 11093116 w 11093116"/>
                      <a:gd name="connsiteY17" fmla="*/ 1299410 h 5414210"/>
                      <a:gd name="connsiteX18" fmla="*/ 11093116 w 11093116"/>
                      <a:gd name="connsiteY18" fmla="*/ 1867902 h 5414210"/>
                      <a:gd name="connsiteX19" fmla="*/ 11093116 w 11093116"/>
                      <a:gd name="connsiteY19" fmla="*/ 2544679 h 5414210"/>
                      <a:gd name="connsiteX20" fmla="*/ 11093116 w 11093116"/>
                      <a:gd name="connsiteY20" fmla="*/ 3221455 h 5414210"/>
                      <a:gd name="connsiteX21" fmla="*/ 11093116 w 11093116"/>
                      <a:gd name="connsiteY21" fmla="*/ 3844089 h 5414210"/>
                      <a:gd name="connsiteX22" fmla="*/ 11093116 w 11093116"/>
                      <a:gd name="connsiteY22" fmla="*/ 4629150 h 5414210"/>
                      <a:gd name="connsiteX23" fmla="*/ 11093116 w 11093116"/>
                      <a:gd name="connsiteY23" fmla="*/ 5414210 h 5414210"/>
                      <a:gd name="connsiteX24" fmla="*/ 10177934 w 11093116"/>
                      <a:gd name="connsiteY24" fmla="*/ 5414210 h 5414210"/>
                      <a:gd name="connsiteX25" fmla="*/ 9373683 w 11093116"/>
                      <a:gd name="connsiteY25" fmla="*/ 5414210 h 5414210"/>
                      <a:gd name="connsiteX26" fmla="*/ 9013157 w 11093116"/>
                      <a:gd name="connsiteY26" fmla="*/ 5414210 h 5414210"/>
                      <a:gd name="connsiteX27" fmla="*/ 8097975 w 11093116"/>
                      <a:gd name="connsiteY27" fmla="*/ 5414210 h 5414210"/>
                      <a:gd name="connsiteX28" fmla="*/ 7515586 w 11093116"/>
                      <a:gd name="connsiteY28" fmla="*/ 5414210 h 5414210"/>
                      <a:gd name="connsiteX29" fmla="*/ 6711335 w 11093116"/>
                      <a:gd name="connsiteY29" fmla="*/ 5414210 h 5414210"/>
                      <a:gd name="connsiteX30" fmla="*/ 6350809 w 11093116"/>
                      <a:gd name="connsiteY30" fmla="*/ 5414210 h 5414210"/>
                      <a:gd name="connsiteX31" fmla="*/ 5435627 w 11093116"/>
                      <a:gd name="connsiteY31" fmla="*/ 5414210 h 5414210"/>
                      <a:gd name="connsiteX32" fmla="*/ 4853238 w 11093116"/>
                      <a:gd name="connsiteY32" fmla="*/ 5414210 h 5414210"/>
                      <a:gd name="connsiteX33" fmla="*/ 4159919 w 11093116"/>
                      <a:gd name="connsiteY33" fmla="*/ 5414210 h 5414210"/>
                      <a:gd name="connsiteX34" fmla="*/ 3688461 w 11093116"/>
                      <a:gd name="connsiteY34" fmla="*/ 5414210 h 5414210"/>
                      <a:gd name="connsiteX35" fmla="*/ 2884210 w 11093116"/>
                      <a:gd name="connsiteY35" fmla="*/ 5414210 h 5414210"/>
                      <a:gd name="connsiteX36" fmla="*/ 1969028 w 11093116"/>
                      <a:gd name="connsiteY36" fmla="*/ 5414210 h 5414210"/>
                      <a:gd name="connsiteX37" fmla="*/ 1386640 w 11093116"/>
                      <a:gd name="connsiteY37" fmla="*/ 5414210 h 5414210"/>
                      <a:gd name="connsiteX38" fmla="*/ 0 w 11093116"/>
                      <a:gd name="connsiteY38" fmla="*/ 5414210 h 5414210"/>
                      <a:gd name="connsiteX39" fmla="*/ 0 w 11093116"/>
                      <a:gd name="connsiteY39" fmla="*/ 4737434 h 5414210"/>
                      <a:gd name="connsiteX40" fmla="*/ 0 w 11093116"/>
                      <a:gd name="connsiteY40" fmla="*/ 4060658 h 5414210"/>
                      <a:gd name="connsiteX41" fmla="*/ 0 w 11093116"/>
                      <a:gd name="connsiteY41" fmla="*/ 3329739 h 5414210"/>
                      <a:gd name="connsiteX42" fmla="*/ 0 w 11093116"/>
                      <a:gd name="connsiteY42" fmla="*/ 2652963 h 5414210"/>
                      <a:gd name="connsiteX43" fmla="*/ 0 w 11093116"/>
                      <a:gd name="connsiteY43" fmla="*/ 1922045 h 5414210"/>
                      <a:gd name="connsiteX44" fmla="*/ 0 w 11093116"/>
                      <a:gd name="connsiteY44" fmla="*/ 1191126 h 5414210"/>
                      <a:gd name="connsiteX45" fmla="*/ 0 w 11093116"/>
                      <a:gd name="connsiteY45" fmla="*/ 0 h 54142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11093116" h="5414210" fill="none" extrusionOk="0">
                        <a:moveTo>
                          <a:pt x="0" y="0"/>
                        </a:moveTo>
                        <a:cubicBezTo>
                          <a:pt x="296611" y="-8648"/>
                          <a:pt x="539230" y="22367"/>
                          <a:pt x="693320" y="0"/>
                        </a:cubicBezTo>
                        <a:cubicBezTo>
                          <a:pt x="847410" y="-22367"/>
                          <a:pt x="1315851" y="-1337"/>
                          <a:pt x="1497571" y="0"/>
                        </a:cubicBezTo>
                        <a:cubicBezTo>
                          <a:pt x="1679291" y="1337"/>
                          <a:pt x="2089967" y="-20654"/>
                          <a:pt x="2301822" y="0"/>
                        </a:cubicBezTo>
                        <a:cubicBezTo>
                          <a:pt x="2513677" y="20654"/>
                          <a:pt x="2988079" y="16744"/>
                          <a:pt x="3217004" y="0"/>
                        </a:cubicBezTo>
                        <a:cubicBezTo>
                          <a:pt x="3445929" y="-16744"/>
                          <a:pt x="3635048" y="-16624"/>
                          <a:pt x="3910323" y="0"/>
                        </a:cubicBezTo>
                        <a:cubicBezTo>
                          <a:pt x="4185598" y="16624"/>
                          <a:pt x="4511265" y="-9958"/>
                          <a:pt x="4714574" y="0"/>
                        </a:cubicBezTo>
                        <a:cubicBezTo>
                          <a:pt x="4917883" y="9958"/>
                          <a:pt x="5117676" y="18068"/>
                          <a:pt x="5407894" y="0"/>
                        </a:cubicBezTo>
                        <a:cubicBezTo>
                          <a:pt x="5698112" y="-18068"/>
                          <a:pt x="5926136" y="10329"/>
                          <a:pt x="6101214" y="0"/>
                        </a:cubicBezTo>
                        <a:cubicBezTo>
                          <a:pt x="6276292" y="-10329"/>
                          <a:pt x="6622862" y="-22460"/>
                          <a:pt x="6794534" y="0"/>
                        </a:cubicBezTo>
                        <a:cubicBezTo>
                          <a:pt x="6966206" y="22460"/>
                          <a:pt x="7011883" y="3294"/>
                          <a:pt x="7155060" y="0"/>
                        </a:cubicBezTo>
                        <a:cubicBezTo>
                          <a:pt x="7298237" y="-3294"/>
                          <a:pt x="7608374" y="34297"/>
                          <a:pt x="7959311" y="0"/>
                        </a:cubicBezTo>
                        <a:cubicBezTo>
                          <a:pt x="8310248" y="-34297"/>
                          <a:pt x="8232772" y="15938"/>
                          <a:pt x="8319837" y="0"/>
                        </a:cubicBezTo>
                        <a:cubicBezTo>
                          <a:pt x="8406902" y="-15938"/>
                          <a:pt x="8860009" y="-19110"/>
                          <a:pt x="9013157" y="0"/>
                        </a:cubicBezTo>
                        <a:cubicBezTo>
                          <a:pt x="9166305" y="19110"/>
                          <a:pt x="9693474" y="33185"/>
                          <a:pt x="9928339" y="0"/>
                        </a:cubicBezTo>
                        <a:cubicBezTo>
                          <a:pt x="10163204" y="-33185"/>
                          <a:pt x="10795819" y="24445"/>
                          <a:pt x="11093116" y="0"/>
                        </a:cubicBezTo>
                        <a:cubicBezTo>
                          <a:pt x="11101130" y="311251"/>
                          <a:pt x="11114355" y="482426"/>
                          <a:pt x="11093116" y="730918"/>
                        </a:cubicBezTo>
                        <a:cubicBezTo>
                          <a:pt x="11071877" y="979410"/>
                          <a:pt x="11068540" y="1177327"/>
                          <a:pt x="11093116" y="1299410"/>
                        </a:cubicBezTo>
                        <a:cubicBezTo>
                          <a:pt x="11117692" y="1421493"/>
                          <a:pt x="11074533" y="1729100"/>
                          <a:pt x="11093116" y="1867902"/>
                        </a:cubicBezTo>
                        <a:cubicBezTo>
                          <a:pt x="11111699" y="2006704"/>
                          <a:pt x="11074400" y="2321907"/>
                          <a:pt x="11093116" y="2544679"/>
                        </a:cubicBezTo>
                        <a:cubicBezTo>
                          <a:pt x="11111832" y="2767451"/>
                          <a:pt x="11092600" y="2992535"/>
                          <a:pt x="11093116" y="3221455"/>
                        </a:cubicBezTo>
                        <a:cubicBezTo>
                          <a:pt x="11093632" y="3450375"/>
                          <a:pt x="11110762" y="3596967"/>
                          <a:pt x="11093116" y="3844089"/>
                        </a:cubicBezTo>
                        <a:cubicBezTo>
                          <a:pt x="11075470" y="4091211"/>
                          <a:pt x="11092807" y="4371320"/>
                          <a:pt x="11093116" y="4629150"/>
                        </a:cubicBezTo>
                        <a:cubicBezTo>
                          <a:pt x="11093425" y="4886980"/>
                          <a:pt x="11132136" y="5139269"/>
                          <a:pt x="11093116" y="5414210"/>
                        </a:cubicBezTo>
                        <a:cubicBezTo>
                          <a:pt x="10788475" y="5426043"/>
                          <a:pt x="10387494" y="5438390"/>
                          <a:pt x="10177934" y="5414210"/>
                        </a:cubicBezTo>
                        <a:cubicBezTo>
                          <a:pt x="9968374" y="5390030"/>
                          <a:pt x="9730530" y="5448973"/>
                          <a:pt x="9373683" y="5414210"/>
                        </a:cubicBezTo>
                        <a:cubicBezTo>
                          <a:pt x="9016836" y="5379447"/>
                          <a:pt x="9148933" y="5429788"/>
                          <a:pt x="9013157" y="5414210"/>
                        </a:cubicBezTo>
                        <a:cubicBezTo>
                          <a:pt x="8877381" y="5398632"/>
                          <a:pt x="8512897" y="5429848"/>
                          <a:pt x="8097975" y="5414210"/>
                        </a:cubicBezTo>
                        <a:cubicBezTo>
                          <a:pt x="7683053" y="5398572"/>
                          <a:pt x="7781735" y="5436761"/>
                          <a:pt x="7515586" y="5414210"/>
                        </a:cubicBezTo>
                        <a:cubicBezTo>
                          <a:pt x="7249437" y="5391659"/>
                          <a:pt x="6874749" y="5393425"/>
                          <a:pt x="6711335" y="5414210"/>
                        </a:cubicBezTo>
                        <a:cubicBezTo>
                          <a:pt x="6547921" y="5434995"/>
                          <a:pt x="6487894" y="5422657"/>
                          <a:pt x="6350809" y="5414210"/>
                        </a:cubicBezTo>
                        <a:cubicBezTo>
                          <a:pt x="6213724" y="5405763"/>
                          <a:pt x="5817809" y="5420772"/>
                          <a:pt x="5435627" y="5414210"/>
                        </a:cubicBezTo>
                        <a:cubicBezTo>
                          <a:pt x="5053445" y="5407648"/>
                          <a:pt x="5063496" y="5421935"/>
                          <a:pt x="4853238" y="5414210"/>
                        </a:cubicBezTo>
                        <a:cubicBezTo>
                          <a:pt x="4642980" y="5406485"/>
                          <a:pt x="4371253" y="5405720"/>
                          <a:pt x="4159919" y="5414210"/>
                        </a:cubicBezTo>
                        <a:cubicBezTo>
                          <a:pt x="3948585" y="5422700"/>
                          <a:pt x="3905758" y="5420116"/>
                          <a:pt x="3688461" y="5414210"/>
                        </a:cubicBezTo>
                        <a:cubicBezTo>
                          <a:pt x="3471164" y="5408304"/>
                          <a:pt x="3120924" y="5438212"/>
                          <a:pt x="2884210" y="5414210"/>
                        </a:cubicBezTo>
                        <a:cubicBezTo>
                          <a:pt x="2647496" y="5390208"/>
                          <a:pt x="2237747" y="5457758"/>
                          <a:pt x="1969028" y="5414210"/>
                        </a:cubicBezTo>
                        <a:cubicBezTo>
                          <a:pt x="1700309" y="5370662"/>
                          <a:pt x="1593702" y="5405455"/>
                          <a:pt x="1386640" y="5414210"/>
                        </a:cubicBezTo>
                        <a:cubicBezTo>
                          <a:pt x="1179578" y="5422965"/>
                          <a:pt x="688903" y="5425282"/>
                          <a:pt x="0" y="5414210"/>
                        </a:cubicBezTo>
                        <a:cubicBezTo>
                          <a:pt x="-30450" y="5239432"/>
                          <a:pt x="32613" y="5047629"/>
                          <a:pt x="0" y="4737434"/>
                        </a:cubicBezTo>
                        <a:cubicBezTo>
                          <a:pt x="-32613" y="4427239"/>
                          <a:pt x="23019" y="4280758"/>
                          <a:pt x="0" y="4060658"/>
                        </a:cubicBezTo>
                        <a:cubicBezTo>
                          <a:pt x="-23019" y="3840558"/>
                          <a:pt x="18765" y="3654820"/>
                          <a:pt x="0" y="3329739"/>
                        </a:cubicBezTo>
                        <a:cubicBezTo>
                          <a:pt x="-18765" y="3004658"/>
                          <a:pt x="-21687" y="2845104"/>
                          <a:pt x="0" y="2652963"/>
                        </a:cubicBezTo>
                        <a:cubicBezTo>
                          <a:pt x="21687" y="2460822"/>
                          <a:pt x="-8402" y="2201162"/>
                          <a:pt x="0" y="1922045"/>
                        </a:cubicBezTo>
                        <a:cubicBezTo>
                          <a:pt x="8402" y="1642928"/>
                          <a:pt x="26898" y="1418368"/>
                          <a:pt x="0" y="1191126"/>
                        </a:cubicBezTo>
                        <a:cubicBezTo>
                          <a:pt x="-26898" y="963884"/>
                          <a:pt x="13525" y="375377"/>
                          <a:pt x="0" y="0"/>
                        </a:cubicBezTo>
                        <a:close/>
                      </a:path>
                      <a:path w="11093116" h="5414210" stroke="0" extrusionOk="0">
                        <a:moveTo>
                          <a:pt x="0" y="0"/>
                        </a:moveTo>
                        <a:cubicBezTo>
                          <a:pt x="206027" y="-20320"/>
                          <a:pt x="401869" y="26918"/>
                          <a:pt x="582389" y="0"/>
                        </a:cubicBezTo>
                        <a:cubicBezTo>
                          <a:pt x="762909" y="-26918"/>
                          <a:pt x="774668" y="-8853"/>
                          <a:pt x="942915" y="0"/>
                        </a:cubicBezTo>
                        <a:cubicBezTo>
                          <a:pt x="1111162" y="8853"/>
                          <a:pt x="1468436" y="-44485"/>
                          <a:pt x="1858097" y="0"/>
                        </a:cubicBezTo>
                        <a:cubicBezTo>
                          <a:pt x="2247758" y="44485"/>
                          <a:pt x="2176952" y="2975"/>
                          <a:pt x="2440486" y="0"/>
                        </a:cubicBezTo>
                        <a:cubicBezTo>
                          <a:pt x="2704020" y="-2975"/>
                          <a:pt x="2885997" y="-26959"/>
                          <a:pt x="3022874" y="0"/>
                        </a:cubicBezTo>
                        <a:cubicBezTo>
                          <a:pt x="3159751" y="26959"/>
                          <a:pt x="3729128" y="25250"/>
                          <a:pt x="3938056" y="0"/>
                        </a:cubicBezTo>
                        <a:cubicBezTo>
                          <a:pt x="4146984" y="-25250"/>
                          <a:pt x="4214284" y="10720"/>
                          <a:pt x="4409514" y="0"/>
                        </a:cubicBezTo>
                        <a:cubicBezTo>
                          <a:pt x="4604744" y="-10720"/>
                          <a:pt x="5005215" y="-15436"/>
                          <a:pt x="5324696" y="0"/>
                        </a:cubicBezTo>
                        <a:cubicBezTo>
                          <a:pt x="5644177" y="15436"/>
                          <a:pt x="5931952" y="-25273"/>
                          <a:pt x="6239878" y="0"/>
                        </a:cubicBezTo>
                        <a:cubicBezTo>
                          <a:pt x="6547804" y="25273"/>
                          <a:pt x="6682991" y="-33353"/>
                          <a:pt x="6933198" y="0"/>
                        </a:cubicBezTo>
                        <a:cubicBezTo>
                          <a:pt x="7183405" y="33353"/>
                          <a:pt x="7565510" y="-33003"/>
                          <a:pt x="7848380" y="0"/>
                        </a:cubicBezTo>
                        <a:cubicBezTo>
                          <a:pt x="8131250" y="33003"/>
                          <a:pt x="8253192" y="16728"/>
                          <a:pt x="8430768" y="0"/>
                        </a:cubicBezTo>
                        <a:cubicBezTo>
                          <a:pt x="8608344" y="-16728"/>
                          <a:pt x="8839292" y="23528"/>
                          <a:pt x="9013157" y="0"/>
                        </a:cubicBezTo>
                        <a:cubicBezTo>
                          <a:pt x="9187022" y="-23528"/>
                          <a:pt x="9431141" y="20471"/>
                          <a:pt x="9817408" y="0"/>
                        </a:cubicBezTo>
                        <a:cubicBezTo>
                          <a:pt x="10203675" y="-20471"/>
                          <a:pt x="10209504" y="-16373"/>
                          <a:pt x="10399796" y="0"/>
                        </a:cubicBezTo>
                        <a:cubicBezTo>
                          <a:pt x="10590088" y="16373"/>
                          <a:pt x="10806978" y="19443"/>
                          <a:pt x="11093116" y="0"/>
                        </a:cubicBezTo>
                        <a:cubicBezTo>
                          <a:pt x="11065867" y="219802"/>
                          <a:pt x="11057088" y="434111"/>
                          <a:pt x="11093116" y="785060"/>
                        </a:cubicBezTo>
                        <a:cubicBezTo>
                          <a:pt x="11129144" y="1136009"/>
                          <a:pt x="11097903" y="1356642"/>
                          <a:pt x="11093116" y="1515979"/>
                        </a:cubicBezTo>
                        <a:cubicBezTo>
                          <a:pt x="11088329" y="1675316"/>
                          <a:pt x="11087022" y="2039089"/>
                          <a:pt x="11093116" y="2246897"/>
                        </a:cubicBezTo>
                        <a:cubicBezTo>
                          <a:pt x="11099210" y="2454705"/>
                          <a:pt x="11086121" y="2575647"/>
                          <a:pt x="11093116" y="2761247"/>
                        </a:cubicBezTo>
                        <a:cubicBezTo>
                          <a:pt x="11100112" y="2946847"/>
                          <a:pt x="11081728" y="3204497"/>
                          <a:pt x="11093116" y="3329739"/>
                        </a:cubicBezTo>
                        <a:cubicBezTo>
                          <a:pt x="11104504" y="3454981"/>
                          <a:pt x="11073424" y="3698091"/>
                          <a:pt x="11093116" y="4060658"/>
                        </a:cubicBezTo>
                        <a:cubicBezTo>
                          <a:pt x="11112808" y="4423225"/>
                          <a:pt x="11096928" y="4460569"/>
                          <a:pt x="11093116" y="4683292"/>
                        </a:cubicBezTo>
                        <a:cubicBezTo>
                          <a:pt x="11089304" y="4906015"/>
                          <a:pt x="11098456" y="5056882"/>
                          <a:pt x="11093116" y="5414210"/>
                        </a:cubicBezTo>
                        <a:cubicBezTo>
                          <a:pt x="10731445" y="5422530"/>
                          <a:pt x="10478187" y="5407974"/>
                          <a:pt x="10288865" y="5414210"/>
                        </a:cubicBezTo>
                        <a:cubicBezTo>
                          <a:pt x="10099543" y="5420446"/>
                          <a:pt x="10040616" y="5420273"/>
                          <a:pt x="9928339" y="5414210"/>
                        </a:cubicBezTo>
                        <a:cubicBezTo>
                          <a:pt x="9816062" y="5408147"/>
                          <a:pt x="9375675" y="5382104"/>
                          <a:pt x="9235019" y="5414210"/>
                        </a:cubicBezTo>
                        <a:cubicBezTo>
                          <a:pt x="9094363" y="5446316"/>
                          <a:pt x="8905057" y="5424113"/>
                          <a:pt x="8763562" y="5414210"/>
                        </a:cubicBezTo>
                        <a:cubicBezTo>
                          <a:pt x="8622067" y="5404307"/>
                          <a:pt x="8127604" y="5397877"/>
                          <a:pt x="7959311" y="5414210"/>
                        </a:cubicBezTo>
                        <a:cubicBezTo>
                          <a:pt x="7791018" y="5430543"/>
                          <a:pt x="7657838" y="5415247"/>
                          <a:pt x="7487853" y="5414210"/>
                        </a:cubicBezTo>
                        <a:cubicBezTo>
                          <a:pt x="7317868" y="5413173"/>
                          <a:pt x="6899867" y="5448921"/>
                          <a:pt x="6683602" y="5414210"/>
                        </a:cubicBezTo>
                        <a:cubicBezTo>
                          <a:pt x="6467337" y="5379499"/>
                          <a:pt x="6471908" y="5413352"/>
                          <a:pt x="6323076" y="5414210"/>
                        </a:cubicBezTo>
                        <a:cubicBezTo>
                          <a:pt x="6174244" y="5415068"/>
                          <a:pt x="5883782" y="5435681"/>
                          <a:pt x="5518825" y="5414210"/>
                        </a:cubicBezTo>
                        <a:cubicBezTo>
                          <a:pt x="5153868" y="5392739"/>
                          <a:pt x="5215476" y="5394124"/>
                          <a:pt x="5047368" y="5414210"/>
                        </a:cubicBezTo>
                        <a:cubicBezTo>
                          <a:pt x="4879260" y="5434296"/>
                          <a:pt x="4763752" y="5418555"/>
                          <a:pt x="4686842" y="5414210"/>
                        </a:cubicBezTo>
                        <a:cubicBezTo>
                          <a:pt x="4609932" y="5409865"/>
                          <a:pt x="4429133" y="5437542"/>
                          <a:pt x="4215384" y="5414210"/>
                        </a:cubicBezTo>
                        <a:cubicBezTo>
                          <a:pt x="4001635" y="5390878"/>
                          <a:pt x="3716507" y="5434610"/>
                          <a:pt x="3411133" y="5414210"/>
                        </a:cubicBezTo>
                        <a:cubicBezTo>
                          <a:pt x="3105759" y="5393810"/>
                          <a:pt x="3155563" y="5411648"/>
                          <a:pt x="2939676" y="5414210"/>
                        </a:cubicBezTo>
                        <a:cubicBezTo>
                          <a:pt x="2723789" y="5416772"/>
                          <a:pt x="2712453" y="5421181"/>
                          <a:pt x="2579149" y="5414210"/>
                        </a:cubicBezTo>
                        <a:cubicBezTo>
                          <a:pt x="2445845" y="5407239"/>
                          <a:pt x="2318793" y="5430213"/>
                          <a:pt x="2107692" y="5414210"/>
                        </a:cubicBezTo>
                        <a:cubicBezTo>
                          <a:pt x="1896591" y="5398207"/>
                          <a:pt x="1810269" y="5423925"/>
                          <a:pt x="1525303" y="5414210"/>
                        </a:cubicBezTo>
                        <a:cubicBezTo>
                          <a:pt x="1240337" y="5404495"/>
                          <a:pt x="1106702" y="5413355"/>
                          <a:pt x="831984" y="5414210"/>
                        </a:cubicBezTo>
                        <a:cubicBezTo>
                          <a:pt x="557266" y="5415065"/>
                          <a:pt x="370066" y="5433798"/>
                          <a:pt x="0" y="5414210"/>
                        </a:cubicBezTo>
                        <a:cubicBezTo>
                          <a:pt x="-10126" y="5160274"/>
                          <a:pt x="-26132" y="4900921"/>
                          <a:pt x="0" y="4629150"/>
                        </a:cubicBezTo>
                        <a:cubicBezTo>
                          <a:pt x="26132" y="4357379"/>
                          <a:pt x="15758" y="4219702"/>
                          <a:pt x="0" y="3952373"/>
                        </a:cubicBezTo>
                        <a:cubicBezTo>
                          <a:pt x="-15758" y="3685044"/>
                          <a:pt x="16628" y="3598784"/>
                          <a:pt x="0" y="3275597"/>
                        </a:cubicBezTo>
                        <a:cubicBezTo>
                          <a:pt x="-16628" y="2952410"/>
                          <a:pt x="17988" y="2783189"/>
                          <a:pt x="0" y="2598821"/>
                        </a:cubicBezTo>
                        <a:cubicBezTo>
                          <a:pt x="-17988" y="2414453"/>
                          <a:pt x="2370" y="2125073"/>
                          <a:pt x="0" y="1922045"/>
                        </a:cubicBezTo>
                        <a:cubicBezTo>
                          <a:pt x="-2370" y="1719017"/>
                          <a:pt x="-16005" y="1541620"/>
                          <a:pt x="0" y="1299410"/>
                        </a:cubicBezTo>
                        <a:cubicBezTo>
                          <a:pt x="16005" y="1057200"/>
                          <a:pt x="34018" y="3549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448663B-FA0C-E2BB-A7FF-E50263A48304}"/>
              </a:ext>
            </a:extLst>
          </p:cNvPr>
          <p:cNvSpPr txBox="1"/>
          <p:nvPr/>
        </p:nvSpPr>
        <p:spPr>
          <a:xfrm>
            <a:off x="1013668" y="2123569"/>
            <a:ext cx="10164663" cy="3283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教師隨機抽選情境卡。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小組以</a:t>
            </a: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分鐘</a:t>
            </a: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的時間，討論</a:t>
            </a:r>
            <a:r>
              <a:rPr lang="zh-TW" altLang="en-US" sz="3200" b="1" dirty="0">
                <a:solidFill>
                  <a:srgbClr val="00A1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讓卡片中的危險情境</a:t>
            </a:r>
            <a:endParaRPr lang="en-US" altLang="zh-TW" sz="3200" b="1" dirty="0">
              <a:solidFill>
                <a:srgbClr val="00A1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2925" marR="0" lvl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zh-TW" altLang="en-US" sz="3200" b="1" dirty="0">
                <a:solidFill>
                  <a:srgbClr val="00A1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「變成安全情境的方法」</a:t>
            </a: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2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小組以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分鐘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的時間，將正確做法寫在平板或白紙上。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indent="-514350">
              <a:lnSpc>
                <a:spcPts val="4200"/>
              </a:lnSpc>
              <a:buFont typeface="+mj-lt"/>
              <a:buAutoNum type="arabicPeriod" startAt="3"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教師請小組依序分享，回答最完整且正確的小組，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42925">
              <a:lnSpc>
                <a:spcPts val="4200"/>
              </a:lnSpc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可獲得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分，最快獲得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分的組別獲勝。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發展活動│活動三：破解自行車危險情境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BE38ACE7-B4EA-B07C-3071-9BA7B3CF7E05}"/>
              </a:ext>
            </a:extLst>
          </p:cNvPr>
          <p:cNvGrpSpPr/>
          <p:nvPr/>
        </p:nvGrpSpPr>
        <p:grpSpPr>
          <a:xfrm>
            <a:off x="1179612" y="429453"/>
            <a:ext cx="9903598" cy="1212311"/>
            <a:chOff x="4005846" y="248433"/>
            <a:chExt cx="4075532" cy="102289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3ACC2-B345-6B6E-F3DF-AF7CC5C0D497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36FFD5C8-F4A5-0F55-776B-89661C164856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A89DE574-7FB7-35F9-E112-DF4A4B3C348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756ADE7-963D-96D2-129F-BD219B949FED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F6A71B8D-2F88-3BAD-729E-80FC4BEED046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EF70F42B-6BE9-1518-F18F-4375CD1D369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D125CFA-75BB-D4A4-A1BA-AAF7184221BD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「破解自行車危險情境」小組活動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8040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E6ED49A-7B4C-0F56-96EF-5B37B2B0A6AC}"/>
              </a:ext>
            </a:extLst>
          </p:cNvPr>
          <p:cNvSpPr/>
          <p:nvPr/>
        </p:nvSpPr>
        <p:spPr>
          <a:xfrm>
            <a:off x="549442" y="1164021"/>
            <a:ext cx="11093116" cy="51744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093116"/>
                      <a:gd name="connsiteY0" fmla="*/ 0 h 5414210"/>
                      <a:gd name="connsiteX1" fmla="*/ 693320 w 11093116"/>
                      <a:gd name="connsiteY1" fmla="*/ 0 h 5414210"/>
                      <a:gd name="connsiteX2" fmla="*/ 1497571 w 11093116"/>
                      <a:gd name="connsiteY2" fmla="*/ 0 h 5414210"/>
                      <a:gd name="connsiteX3" fmla="*/ 2301822 w 11093116"/>
                      <a:gd name="connsiteY3" fmla="*/ 0 h 5414210"/>
                      <a:gd name="connsiteX4" fmla="*/ 3217004 w 11093116"/>
                      <a:gd name="connsiteY4" fmla="*/ 0 h 5414210"/>
                      <a:gd name="connsiteX5" fmla="*/ 3910323 w 11093116"/>
                      <a:gd name="connsiteY5" fmla="*/ 0 h 5414210"/>
                      <a:gd name="connsiteX6" fmla="*/ 4714574 w 11093116"/>
                      <a:gd name="connsiteY6" fmla="*/ 0 h 5414210"/>
                      <a:gd name="connsiteX7" fmla="*/ 5407894 w 11093116"/>
                      <a:gd name="connsiteY7" fmla="*/ 0 h 5414210"/>
                      <a:gd name="connsiteX8" fmla="*/ 6101214 w 11093116"/>
                      <a:gd name="connsiteY8" fmla="*/ 0 h 5414210"/>
                      <a:gd name="connsiteX9" fmla="*/ 6794534 w 11093116"/>
                      <a:gd name="connsiteY9" fmla="*/ 0 h 5414210"/>
                      <a:gd name="connsiteX10" fmla="*/ 7155060 w 11093116"/>
                      <a:gd name="connsiteY10" fmla="*/ 0 h 5414210"/>
                      <a:gd name="connsiteX11" fmla="*/ 7959311 w 11093116"/>
                      <a:gd name="connsiteY11" fmla="*/ 0 h 5414210"/>
                      <a:gd name="connsiteX12" fmla="*/ 8319837 w 11093116"/>
                      <a:gd name="connsiteY12" fmla="*/ 0 h 5414210"/>
                      <a:gd name="connsiteX13" fmla="*/ 9013157 w 11093116"/>
                      <a:gd name="connsiteY13" fmla="*/ 0 h 5414210"/>
                      <a:gd name="connsiteX14" fmla="*/ 9928339 w 11093116"/>
                      <a:gd name="connsiteY14" fmla="*/ 0 h 5414210"/>
                      <a:gd name="connsiteX15" fmla="*/ 11093116 w 11093116"/>
                      <a:gd name="connsiteY15" fmla="*/ 0 h 5414210"/>
                      <a:gd name="connsiteX16" fmla="*/ 11093116 w 11093116"/>
                      <a:gd name="connsiteY16" fmla="*/ 730918 h 5414210"/>
                      <a:gd name="connsiteX17" fmla="*/ 11093116 w 11093116"/>
                      <a:gd name="connsiteY17" fmla="*/ 1299410 h 5414210"/>
                      <a:gd name="connsiteX18" fmla="*/ 11093116 w 11093116"/>
                      <a:gd name="connsiteY18" fmla="*/ 1867902 h 5414210"/>
                      <a:gd name="connsiteX19" fmla="*/ 11093116 w 11093116"/>
                      <a:gd name="connsiteY19" fmla="*/ 2544679 h 5414210"/>
                      <a:gd name="connsiteX20" fmla="*/ 11093116 w 11093116"/>
                      <a:gd name="connsiteY20" fmla="*/ 3221455 h 5414210"/>
                      <a:gd name="connsiteX21" fmla="*/ 11093116 w 11093116"/>
                      <a:gd name="connsiteY21" fmla="*/ 3844089 h 5414210"/>
                      <a:gd name="connsiteX22" fmla="*/ 11093116 w 11093116"/>
                      <a:gd name="connsiteY22" fmla="*/ 4629150 h 5414210"/>
                      <a:gd name="connsiteX23" fmla="*/ 11093116 w 11093116"/>
                      <a:gd name="connsiteY23" fmla="*/ 5414210 h 5414210"/>
                      <a:gd name="connsiteX24" fmla="*/ 10177934 w 11093116"/>
                      <a:gd name="connsiteY24" fmla="*/ 5414210 h 5414210"/>
                      <a:gd name="connsiteX25" fmla="*/ 9373683 w 11093116"/>
                      <a:gd name="connsiteY25" fmla="*/ 5414210 h 5414210"/>
                      <a:gd name="connsiteX26" fmla="*/ 9013157 w 11093116"/>
                      <a:gd name="connsiteY26" fmla="*/ 5414210 h 5414210"/>
                      <a:gd name="connsiteX27" fmla="*/ 8097975 w 11093116"/>
                      <a:gd name="connsiteY27" fmla="*/ 5414210 h 5414210"/>
                      <a:gd name="connsiteX28" fmla="*/ 7515586 w 11093116"/>
                      <a:gd name="connsiteY28" fmla="*/ 5414210 h 5414210"/>
                      <a:gd name="connsiteX29" fmla="*/ 6711335 w 11093116"/>
                      <a:gd name="connsiteY29" fmla="*/ 5414210 h 5414210"/>
                      <a:gd name="connsiteX30" fmla="*/ 6350809 w 11093116"/>
                      <a:gd name="connsiteY30" fmla="*/ 5414210 h 5414210"/>
                      <a:gd name="connsiteX31" fmla="*/ 5435627 w 11093116"/>
                      <a:gd name="connsiteY31" fmla="*/ 5414210 h 5414210"/>
                      <a:gd name="connsiteX32" fmla="*/ 4853238 w 11093116"/>
                      <a:gd name="connsiteY32" fmla="*/ 5414210 h 5414210"/>
                      <a:gd name="connsiteX33" fmla="*/ 4159919 w 11093116"/>
                      <a:gd name="connsiteY33" fmla="*/ 5414210 h 5414210"/>
                      <a:gd name="connsiteX34" fmla="*/ 3688461 w 11093116"/>
                      <a:gd name="connsiteY34" fmla="*/ 5414210 h 5414210"/>
                      <a:gd name="connsiteX35" fmla="*/ 2884210 w 11093116"/>
                      <a:gd name="connsiteY35" fmla="*/ 5414210 h 5414210"/>
                      <a:gd name="connsiteX36" fmla="*/ 1969028 w 11093116"/>
                      <a:gd name="connsiteY36" fmla="*/ 5414210 h 5414210"/>
                      <a:gd name="connsiteX37" fmla="*/ 1386640 w 11093116"/>
                      <a:gd name="connsiteY37" fmla="*/ 5414210 h 5414210"/>
                      <a:gd name="connsiteX38" fmla="*/ 0 w 11093116"/>
                      <a:gd name="connsiteY38" fmla="*/ 5414210 h 5414210"/>
                      <a:gd name="connsiteX39" fmla="*/ 0 w 11093116"/>
                      <a:gd name="connsiteY39" fmla="*/ 4737434 h 5414210"/>
                      <a:gd name="connsiteX40" fmla="*/ 0 w 11093116"/>
                      <a:gd name="connsiteY40" fmla="*/ 4060658 h 5414210"/>
                      <a:gd name="connsiteX41" fmla="*/ 0 w 11093116"/>
                      <a:gd name="connsiteY41" fmla="*/ 3329739 h 5414210"/>
                      <a:gd name="connsiteX42" fmla="*/ 0 w 11093116"/>
                      <a:gd name="connsiteY42" fmla="*/ 2652963 h 5414210"/>
                      <a:gd name="connsiteX43" fmla="*/ 0 w 11093116"/>
                      <a:gd name="connsiteY43" fmla="*/ 1922045 h 5414210"/>
                      <a:gd name="connsiteX44" fmla="*/ 0 w 11093116"/>
                      <a:gd name="connsiteY44" fmla="*/ 1191126 h 5414210"/>
                      <a:gd name="connsiteX45" fmla="*/ 0 w 11093116"/>
                      <a:gd name="connsiteY45" fmla="*/ 0 h 54142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11093116" h="5414210" fill="none" extrusionOk="0">
                        <a:moveTo>
                          <a:pt x="0" y="0"/>
                        </a:moveTo>
                        <a:cubicBezTo>
                          <a:pt x="296611" y="-8648"/>
                          <a:pt x="539230" y="22367"/>
                          <a:pt x="693320" y="0"/>
                        </a:cubicBezTo>
                        <a:cubicBezTo>
                          <a:pt x="847410" y="-22367"/>
                          <a:pt x="1315851" y="-1337"/>
                          <a:pt x="1497571" y="0"/>
                        </a:cubicBezTo>
                        <a:cubicBezTo>
                          <a:pt x="1679291" y="1337"/>
                          <a:pt x="2089967" y="-20654"/>
                          <a:pt x="2301822" y="0"/>
                        </a:cubicBezTo>
                        <a:cubicBezTo>
                          <a:pt x="2513677" y="20654"/>
                          <a:pt x="2988079" y="16744"/>
                          <a:pt x="3217004" y="0"/>
                        </a:cubicBezTo>
                        <a:cubicBezTo>
                          <a:pt x="3445929" y="-16744"/>
                          <a:pt x="3635048" y="-16624"/>
                          <a:pt x="3910323" y="0"/>
                        </a:cubicBezTo>
                        <a:cubicBezTo>
                          <a:pt x="4185598" y="16624"/>
                          <a:pt x="4511265" y="-9958"/>
                          <a:pt x="4714574" y="0"/>
                        </a:cubicBezTo>
                        <a:cubicBezTo>
                          <a:pt x="4917883" y="9958"/>
                          <a:pt x="5117676" y="18068"/>
                          <a:pt x="5407894" y="0"/>
                        </a:cubicBezTo>
                        <a:cubicBezTo>
                          <a:pt x="5698112" y="-18068"/>
                          <a:pt x="5926136" y="10329"/>
                          <a:pt x="6101214" y="0"/>
                        </a:cubicBezTo>
                        <a:cubicBezTo>
                          <a:pt x="6276292" y="-10329"/>
                          <a:pt x="6622862" y="-22460"/>
                          <a:pt x="6794534" y="0"/>
                        </a:cubicBezTo>
                        <a:cubicBezTo>
                          <a:pt x="6966206" y="22460"/>
                          <a:pt x="7011883" y="3294"/>
                          <a:pt x="7155060" y="0"/>
                        </a:cubicBezTo>
                        <a:cubicBezTo>
                          <a:pt x="7298237" y="-3294"/>
                          <a:pt x="7608374" y="34297"/>
                          <a:pt x="7959311" y="0"/>
                        </a:cubicBezTo>
                        <a:cubicBezTo>
                          <a:pt x="8310248" y="-34297"/>
                          <a:pt x="8232772" y="15938"/>
                          <a:pt x="8319837" y="0"/>
                        </a:cubicBezTo>
                        <a:cubicBezTo>
                          <a:pt x="8406902" y="-15938"/>
                          <a:pt x="8860009" y="-19110"/>
                          <a:pt x="9013157" y="0"/>
                        </a:cubicBezTo>
                        <a:cubicBezTo>
                          <a:pt x="9166305" y="19110"/>
                          <a:pt x="9693474" y="33185"/>
                          <a:pt x="9928339" y="0"/>
                        </a:cubicBezTo>
                        <a:cubicBezTo>
                          <a:pt x="10163204" y="-33185"/>
                          <a:pt x="10795819" y="24445"/>
                          <a:pt x="11093116" y="0"/>
                        </a:cubicBezTo>
                        <a:cubicBezTo>
                          <a:pt x="11101130" y="311251"/>
                          <a:pt x="11114355" y="482426"/>
                          <a:pt x="11093116" y="730918"/>
                        </a:cubicBezTo>
                        <a:cubicBezTo>
                          <a:pt x="11071877" y="979410"/>
                          <a:pt x="11068540" y="1177327"/>
                          <a:pt x="11093116" y="1299410"/>
                        </a:cubicBezTo>
                        <a:cubicBezTo>
                          <a:pt x="11117692" y="1421493"/>
                          <a:pt x="11074533" y="1729100"/>
                          <a:pt x="11093116" y="1867902"/>
                        </a:cubicBezTo>
                        <a:cubicBezTo>
                          <a:pt x="11111699" y="2006704"/>
                          <a:pt x="11074400" y="2321907"/>
                          <a:pt x="11093116" y="2544679"/>
                        </a:cubicBezTo>
                        <a:cubicBezTo>
                          <a:pt x="11111832" y="2767451"/>
                          <a:pt x="11092600" y="2992535"/>
                          <a:pt x="11093116" y="3221455"/>
                        </a:cubicBezTo>
                        <a:cubicBezTo>
                          <a:pt x="11093632" y="3450375"/>
                          <a:pt x="11110762" y="3596967"/>
                          <a:pt x="11093116" y="3844089"/>
                        </a:cubicBezTo>
                        <a:cubicBezTo>
                          <a:pt x="11075470" y="4091211"/>
                          <a:pt x="11092807" y="4371320"/>
                          <a:pt x="11093116" y="4629150"/>
                        </a:cubicBezTo>
                        <a:cubicBezTo>
                          <a:pt x="11093425" y="4886980"/>
                          <a:pt x="11132136" y="5139269"/>
                          <a:pt x="11093116" y="5414210"/>
                        </a:cubicBezTo>
                        <a:cubicBezTo>
                          <a:pt x="10788475" y="5426043"/>
                          <a:pt x="10387494" y="5438390"/>
                          <a:pt x="10177934" y="5414210"/>
                        </a:cubicBezTo>
                        <a:cubicBezTo>
                          <a:pt x="9968374" y="5390030"/>
                          <a:pt x="9730530" y="5448973"/>
                          <a:pt x="9373683" y="5414210"/>
                        </a:cubicBezTo>
                        <a:cubicBezTo>
                          <a:pt x="9016836" y="5379447"/>
                          <a:pt x="9148933" y="5429788"/>
                          <a:pt x="9013157" y="5414210"/>
                        </a:cubicBezTo>
                        <a:cubicBezTo>
                          <a:pt x="8877381" y="5398632"/>
                          <a:pt x="8512897" y="5429848"/>
                          <a:pt x="8097975" y="5414210"/>
                        </a:cubicBezTo>
                        <a:cubicBezTo>
                          <a:pt x="7683053" y="5398572"/>
                          <a:pt x="7781735" y="5436761"/>
                          <a:pt x="7515586" y="5414210"/>
                        </a:cubicBezTo>
                        <a:cubicBezTo>
                          <a:pt x="7249437" y="5391659"/>
                          <a:pt x="6874749" y="5393425"/>
                          <a:pt x="6711335" y="5414210"/>
                        </a:cubicBezTo>
                        <a:cubicBezTo>
                          <a:pt x="6547921" y="5434995"/>
                          <a:pt x="6487894" y="5422657"/>
                          <a:pt x="6350809" y="5414210"/>
                        </a:cubicBezTo>
                        <a:cubicBezTo>
                          <a:pt x="6213724" y="5405763"/>
                          <a:pt x="5817809" y="5420772"/>
                          <a:pt x="5435627" y="5414210"/>
                        </a:cubicBezTo>
                        <a:cubicBezTo>
                          <a:pt x="5053445" y="5407648"/>
                          <a:pt x="5063496" y="5421935"/>
                          <a:pt x="4853238" y="5414210"/>
                        </a:cubicBezTo>
                        <a:cubicBezTo>
                          <a:pt x="4642980" y="5406485"/>
                          <a:pt x="4371253" y="5405720"/>
                          <a:pt x="4159919" y="5414210"/>
                        </a:cubicBezTo>
                        <a:cubicBezTo>
                          <a:pt x="3948585" y="5422700"/>
                          <a:pt x="3905758" y="5420116"/>
                          <a:pt x="3688461" y="5414210"/>
                        </a:cubicBezTo>
                        <a:cubicBezTo>
                          <a:pt x="3471164" y="5408304"/>
                          <a:pt x="3120924" y="5438212"/>
                          <a:pt x="2884210" y="5414210"/>
                        </a:cubicBezTo>
                        <a:cubicBezTo>
                          <a:pt x="2647496" y="5390208"/>
                          <a:pt x="2237747" y="5457758"/>
                          <a:pt x="1969028" y="5414210"/>
                        </a:cubicBezTo>
                        <a:cubicBezTo>
                          <a:pt x="1700309" y="5370662"/>
                          <a:pt x="1593702" y="5405455"/>
                          <a:pt x="1386640" y="5414210"/>
                        </a:cubicBezTo>
                        <a:cubicBezTo>
                          <a:pt x="1179578" y="5422965"/>
                          <a:pt x="688903" y="5425282"/>
                          <a:pt x="0" y="5414210"/>
                        </a:cubicBezTo>
                        <a:cubicBezTo>
                          <a:pt x="-30450" y="5239432"/>
                          <a:pt x="32613" y="5047629"/>
                          <a:pt x="0" y="4737434"/>
                        </a:cubicBezTo>
                        <a:cubicBezTo>
                          <a:pt x="-32613" y="4427239"/>
                          <a:pt x="23019" y="4280758"/>
                          <a:pt x="0" y="4060658"/>
                        </a:cubicBezTo>
                        <a:cubicBezTo>
                          <a:pt x="-23019" y="3840558"/>
                          <a:pt x="18765" y="3654820"/>
                          <a:pt x="0" y="3329739"/>
                        </a:cubicBezTo>
                        <a:cubicBezTo>
                          <a:pt x="-18765" y="3004658"/>
                          <a:pt x="-21687" y="2845104"/>
                          <a:pt x="0" y="2652963"/>
                        </a:cubicBezTo>
                        <a:cubicBezTo>
                          <a:pt x="21687" y="2460822"/>
                          <a:pt x="-8402" y="2201162"/>
                          <a:pt x="0" y="1922045"/>
                        </a:cubicBezTo>
                        <a:cubicBezTo>
                          <a:pt x="8402" y="1642928"/>
                          <a:pt x="26898" y="1418368"/>
                          <a:pt x="0" y="1191126"/>
                        </a:cubicBezTo>
                        <a:cubicBezTo>
                          <a:pt x="-26898" y="963884"/>
                          <a:pt x="13525" y="375377"/>
                          <a:pt x="0" y="0"/>
                        </a:cubicBezTo>
                        <a:close/>
                      </a:path>
                      <a:path w="11093116" h="5414210" stroke="0" extrusionOk="0">
                        <a:moveTo>
                          <a:pt x="0" y="0"/>
                        </a:moveTo>
                        <a:cubicBezTo>
                          <a:pt x="206027" y="-20320"/>
                          <a:pt x="401869" y="26918"/>
                          <a:pt x="582389" y="0"/>
                        </a:cubicBezTo>
                        <a:cubicBezTo>
                          <a:pt x="762909" y="-26918"/>
                          <a:pt x="774668" y="-8853"/>
                          <a:pt x="942915" y="0"/>
                        </a:cubicBezTo>
                        <a:cubicBezTo>
                          <a:pt x="1111162" y="8853"/>
                          <a:pt x="1468436" y="-44485"/>
                          <a:pt x="1858097" y="0"/>
                        </a:cubicBezTo>
                        <a:cubicBezTo>
                          <a:pt x="2247758" y="44485"/>
                          <a:pt x="2176952" y="2975"/>
                          <a:pt x="2440486" y="0"/>
                        </a:cubicBezTo>
                        <a:cubicBezTo>
                          <a:pt x="2704020" y="-2975"/>
                          <a:pt x="2885997" y="-26959"/>
                          <a:pt x="3022874" y="0"/>
                        </a:cubicBezTo>
                        <a:cubicBezTo>
                          <a:pt x="3159751" y="26959"/>
                          <a:pt x="3729128" y="25250"/>
                          <a:pt x="3938056" y="0"/>
                        </a:cubicBezTo>
                        <a:cubicBezTo>
                          <a:pt x="4146984" y="-25250"/>
                          <a:pt x="4214284" y="10720"/>
                          <a:pt x="4409514" y="0"/>
                        </a:cubicBezTo>
                        <a:cubicBezTo>
                          <a:pt x="4604744" y="-10720"/>
                          <a:pt x="5005215" y="-15436"/>
                          <a:pt x="5324696" y="0"/>
                        </a:cubicBezTo>
                        <a:cubicBezTo>
                          <a:pt x="5644177" y="15436"/>
                          <a:pt x="5931952" y="-25273"/>
                          <a:pt x="6239878" y="0"/>
                        </a:cubicBezTo>
                        <a:cubicBezTo>
                          <a:pt x="6547804" y="25273"/>
                          <a:pt x="6682991" y="-33353"/>
                          <a:pt x="6933198" y="0"/>
                        </a:cubicBezTo>
                        <a:cubicBezTo>
                          <a:pt x="7183405" y="33353"/>
                          <a:pt x="7565510" y="-33003"/>
                          <a:pt x="7848380" y="0"/>
                        </a:cubicBezTo>
                        <a:cubicBezTo>
                          <a:pt x="8131250" y="33003"/>
                          <a:pt x="8253192" y="16728"/>
                          <a:pt x="8430768" y="0"/>
                        </a:cubicBezTo>
                        <a:cubicBezTo>
                          <a:pt x="8608344" y="-16728"/>
                          <a:pt x="8839292" y="23528"/>
                          <a:pt x="9013157" y="0"/>
                        </a:cubicBezTo>
                        <a:cubicBezTo>
                          <a:pt x="9187022" y="-23528"/>
                          <a:pt x="9431141" y="20471"/>
                          <a:pt x="9817408" y="0"/>
                        </a:cubicBezTo>
                        <a:cubicBezTo>
                          <a:pt x="10203675" y="-20471"/>
                          <a:pt x="10209504" y="-16373"/>
                          <a:pt x="10399796" y="0"/>
                        </a:cubicBezTo>
                        <a:cubicBezTo>
                          <a:pt x="10590088" y="16373"/>
                          <a:pt x="10806978" y="19443"/>
                          <a:pt x="11093116" y="0"/>
                        </a:cubicBezTo>
                        <a:cubicBezTo>
                          <a:pt x="11065867" y="219802"/>
                          <a:pt x="11057088" y="434111"/>
                          <a:pt x="11093116" y="785060"/>
                        </a:cubicBezTo>
                        <a:cubicBezTo>
                          <a:pt x="11129144" y="1136009"/>
                          <a:pt x="11097903" y="1356642"/>
                          <a:pt x="11093116" y="1515979"/>
                        </a:cubicBezTo>
                        <a:cubicBezTo>
                          <a:pt x="11088329" y="1675316"/>
                          <a:pt x="11087022" y="2039089"/>
                          <a:pt x="11093116" y="2246897"/>
                        </a:cubicBezTo>
                        <a:cubicBezTo>
                          <a:pt x="11099210" y="2454705"/>
                          <a:pt x="11086121" y="2575647"/>
                          <a:pt x="11093116" y="2761247"/>
                        </a:cubicBezTo>
                        <a:cubicBezTo>
                          <a:pt x="11100112" y="2946847"/>
                          <a:pt x="11081728" y="3204497"/>
                          <a:pt x="11093116" y="3329739"/>
                        </a:cubicBezTo>
                        <a:cubicBezTo>
                          <a:pt x="11104504" y="3454981"/>
                          <a:pt x="11073424" y="3698091"/>
                          <a:pt x="11093116" y="4060658"/>
                        </a:cubicBezTo>
                        <a:cubicBezTo>
                          <a:pt x="11112808" y="4423225"/>
                          <a:pt x="11096928" y="4460569"/>
                          <a:pt x="11093116" y="4683292"/>
                        </a:cubicBezTo>
                        <a:cubicBezTo>
                          <a:pt x="11089304" y="4906015"/>
                          <a:pt x="11098456" y="5056882"/>
                          <a:pt x="11093116" y="5414210"/>
                        </a:cubicBezTo>
                        <a:cubicBezTo>
                          <a:pt x="10731445" y="5422530"/>
                          <a:pt x="10478187" y="5407974"/>
                          <a:pt x="10288865" y="5414210"/>
                        </a:cubicBezTo>
                        <a:cubicBezTo>
                          <a:pt x="10099543" y="5420446"/>
                          <a:pt x="10040616" y="5420273"/>
                          <a:pt x="9928339" y="5414210"/>
                        </a:cubicBezTo>
                        <a:cubicBezTo>
                          <a:pt x="9816062" y="5408147"/>
                          <a:pt x="9375675" y="5382104"/>
                          <a:pt x="9235019" y="5414210"/>
                        </a:cubicBezTo>
                        <a:cubicBezTo>
                          <a:pt x="9094363" y="5446316"/>
                          <a:pt x="8905057" y="5424113"/>
                          <a:pt x="8763562" y="5414210"/>
                        </a:cubicBezTo>
                        <a:cubicBezTo>
                          <a:pt x="8622067" y="5404307"/>
                          <a:pt x="8127604" y="5397877"/>
                          <a:pt x="7959311" y="5414210"/>
                        </a:cubicBezTo>
                        <a:cubicBezTo>
                          <a:pt x="7791018" y="5430543"/>
                          <a:pt x="7657838" y="5415247"/>
                          <a:pt x="7487853" y="5414210"/>
                        </a:cubicBezTo>
                        <a:cubicBezTo>
                          <a:pt x="7317868" y="5413173"/>
                          <a:pt x="6899867" y="5448921"/>
                          <a:pt x="6683602" y="5414210"/>
                        </a:cubicBezTo>
                        <a:cubicBezTo>
                          <a:pt x="6467337" y="5379499"/>
                          <a:pt x="6471908" y="5413352"/>
                          <a:pt x="6323076" y="5414210"/>
                        </a:cubicBezTo>
                        <a:cubicBezTo>
                          <a:pt x="6174244" y="5415068"/>
                          <a:pt x="5883782" y="5435681"/>
                          <a:pt x="5518825" y="5414210"/>
                        </a:cubicBezTo>
                        <a:cubicBezTo>
                          <a:pt x="5153868" y="5392739"/>
                          <a:pt x="5215476" y="5394124"/>
                          <a:pt x="5047368" y="5414210"/>
                        </a:cubicBezTo>
                        <a:cubicBezTo>
                          <a:pt x="4879260" y="5434296"/>
                          <a:pt x="4763752" y="5418555"/>
                          <a:pt x="4686842" y="5414210"/>
                        </a:cubicBezTo>
                        <a:cubicBezTo>
                          <a:pt x="4609932" y="5409865"/>
                          <a:pt x="4429133" y="5437542"/>
                          <a:pt x="4215384" y="5414210"/>
                        </a:cubicBezTo>
                        <a:cubicBezTo>
                          <a:pt x="4001635" y="5390878"/>
                          <a:pt x="3716507" y="5434610"/>
                          <a:pt x="3411133" y="5414210"/>
                        </a:cubicBezTo>
                        <a:cubicBezTo>
                          <a:pt x="3105759" y="5393810"/>
                          <a:pt x="3155563" y="5411648"/>
                          <a:pt x="2939676" y="5414210"/>
                        </a:cubicBezTo>
                        <a:cubicBezTo>
                          <a:pt x="2723789" y="5416772"/>
                          <a:pt x="2712453" y="5421181"/>
                          <a:pt x="2579149" y="5414210"/>
                        </a:cubicBezTo>
                        <a:cubicBezTo>
                          <a:pt x="2445845" y="5407239"/>
                          <a:pt x="2318793" y="5430213"/>
                          <a:pt x="2107692" y="5414210"/>
                        </a:cubicBezTo>
                        <a:cubicBezTo>
                          <a:pt x="1896591" y="5398207"/>
                          <a:pt x="1810269" y="5423925"/>
                          <a:pt x="1525303" y="5414210"/>
                        </a:cubicBezTo>
                        <a:cubicBezTo>
                          <a:pt x="1240337" y="5404495"/>
                          <a:pt x="1106702" y="5413355"/>
                          <a:pt x="831984" y="5414210"/>
                        </a:cubicBezTo>
                        <a:cubicBezTo>
                          <a:pt x="557266" y="5415065"/>
                          <a:pt x="370066" y="5433798"/>
                          <a:pt x="0" y="5414210"/>
                        </a:cubicBezTo>
                        <a:cubicBezTo>
                          <a:pt x="-10126" y="5160274"/>
                          <a:pt x="-26132" y="4900921"/>
                          <a:pt x="0" y="4629150"/>
                        </a:cubicBezTo>
                        <a:cubicBezTo>
                          <a:pt x="26132" y="4357379"/>
                          <a:pt x="15758" y="4219702"/>
                          <a:pt x="0" y="3952373"/>
                        </a:cubicBezTo>
                        <a:cubicBezTo>
                          <a:pt x="-15758" y="3685044"/>
                          <a:pt x="16628" y="3598784"/>
                          <a:pt x="0" y="3275597"/>
                        </a:cubicBezTo>
                        <a:cubicBezTo>
                          <a:pt x="-16628" y="2952410"/>
                          <a:pt x="17988" y="2783189"/>
                          <a:pt x="0" y="2598821"/>
                        </a:cubicBezTo>
                        <a:cubicBezTo>
                          <a:pt x="-17988" y="2414453"/>
                          <a:pt x="2370" y="2125073"/>
                          <a:pt x="0" y="1922045"/>
                        </a:cubicBezTo>
                        <a:cubicBezTo>
                          <a:pt x="-2370" y="1719017"/>
                          <a:pt x="-16005" y="1541620"/>
                          <a:pt x="0" y="1299410"/>
                        </a:cubicBezTo>
                        <a:cubicBezTo>
                          <a:pt x="16005" y="1057200"/>
                          <a:pt x="34018" y="3549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│活動三：破解自行車危險情境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BE38ACE7-B4EA-B07C-3071-9BA7B3CF7E05}"/>
              </a:ext>
            </a:extLst>
          </p:cNvPr>
          <p:cNvGrpSpPr/>
          <p:nvPr/>
        </p:nvGrpSpPr>
        <p:grpSpPr>
          <a:xfrm>
            <a:off x="1179612" y="429453"/>
            <a:ext cx="9903598" cy="1212311"/>
            <a:chOff x="4005846" y="248433"/>
            <a:chExt cx="4075532" cy="102289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3ACC2-B345-6B6E-F3DF-AF7CC5C0D497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36FFD5C8-F4A5-0F55-776B-89661C164856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A89DE574-7FB7-35F9-E112-DF4A4B3C348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756ADE7-963D-96D2-129F-BD219B949FED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F6A71B8D-2F88-3BAD-729E-80FC4BEED046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EF70F42B-6BE9-1518-F18F-4375CD1D369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D125CFA-75BB-D4A4-A1BA-AAF7184221BD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「破解自行車危險情境」小組活動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BE5517E6-F297-514C-171D-2D10BBA39F48}"/>
              </a:ext>
            </a:extLst>
          </p:cNvPr>
          <p:cNvGrpSpPr/>
          <p:nvPr/>
        </p:nvGrpSpPr>
        <p:grpSpPr>
          <a:xfrm>
            <a:off x="809138" y="1963453"/>
            <a:ext cx="4862999" cy="4053330"/>
            <a:chOff x="860077" y="2737728"/>
            <a:chExt cx="6989698" cy="3129239"/>
          </a:xfrm>
        </p:grpSpPr>
        <p:sp>
          <p:nvSpPr>
            <p:cNvPr id="6" name="流程圖: 程序 5">
              <a:extLst>
                <a:ext uri="{FF2B5EF4-FFF2-40B4-BE49-F238E27FC236}">
                  <a16:creationId xmlns:a16="http://schemas.microsoft.com/office/drawing/2014/main" id="{66B1F273-0A6C-8D73-AA89-5DBA103DD634}"/>
                </a:ext>
              </a:extLst>
            </p:cNvPr>
            <p:cNvSpPr/>
            <p:nvPr/>
          </p:nvSpPr>
          <p:spPr>
            <a:xfrm>
              <a:off x="860080" y="3177766"/>
              <a:ext cx="6989695" cy="2689201"/>
            </a:xfrm>
            <a:prstGeom prst="flowChartProcess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3000" u="sng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小美</a:t>
              </a:r>
              <a:r>
                <a:rPr lang="zh-TW" altLang="en-US" sz="3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晚上騎自行車要回家的時候，剛好遇到附近安親班門口的下課時間，安親班門口停放了好多要接送小朋友的車輛，</a:t>
              </a:r>
              <a:r>
                <a:rPr lang="zh-TW" altLang="en-US" sz="3000" u="sng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小美</a:t>
              </a:r>
              <a:r>
                <a:rPr lang="zh-TW" altLang="en-US" sz="3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沒有想太多，從這些汽車旁邊騎過去</a:t>
              </a:r>
              <a:r>
                <a:rPr lang="en-US" altLang="zh-TW" sz="3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……</a:t>
              </a:r>
              <a:endParaRPr lang="zh-TW" altLang="en-US" sz="3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流程圖: 程序 6">
              <a:extLst>
                <a:ext uri="{FF2B5EF4-FFF2-40B4-BE49-F238E27FC236}">
                  <a16:creationId xmlns:a16="http://schemas.microsoft.com/office/drawing/2014/main" id="{DA677F29-AC07-D42F-D870-D34E929D3F11}"/>
                </a:ext>
              </a:extLst>
            </p:cNvPr>
            <p:cNvSpPr/>
            <p:nvPr/>
          </p:nvSpPr>
          <p:spPr>
            <a:xfrm>
              <a:off x="860077" y="2737728"/>
              <a:ext cx="6989698" cy="440040"/>
            </a:xfrm>
            <a:prstGeom prst="flowChartProcess">
              <a:avLst/>
            </a:prstGeom>
            <a:solidFill>
              <a:srgbClr val="00A199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情境</a:t>
              </a:r>
              <a:r>
                <a:rPr lang="en-US" altLang="zh-TW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endPara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8" name="圓角矩形圖說文字 16">
            <a:extLst>
              <a:ext uri="{FF2B5EF4-FFF2-40B4-BE49-F238E27FC236}">
                <a16:creationId xmlns:a16="http://schemas.microsoft.com/office/drawing/2014/main" id="{46EA09BA-4C1B-E01D-0EB2-19578168F268}"/>
              </a:ext>
            </a:extLst>
          </p:cNvPr>
          <p:cNvSpPr/>
          <p:nvPr/>
        </p:nvSpPr>
        <p:spPr>
          <a:xfrm>
            <a:off x="6258713" y="1911023"/>
            <a:ext cx="4441340" cy="622415"/>
          </a:xfrm>
          <a:prstGeom prst="wedgeRoundRectCallout">
            <a:avLst>
              <a:gd name="adj1" fmla="val -50709"/>
              <a:gd name="adj2" fmla="val 51829"/>
              <a:gd name="adj3" fmla="val 16667"/>
            </a:avLst>
          </a:prstGeom>
          <a:solidFill>
            <a:srgbClr val="FEE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變成安全情境的方法？</a:t>
            </a:r>
            <a:endParaRPr lang="zh-TW" altLang="en-US" sz="3200" b="1" u="sng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8953C9E-1155-7018-104B-5EEA030E3740}"/>
              </a:ext>
            </a:extLst>
          </p:cNvPr>
          <p:cNvSpPr txBox="1"/>
          <p:nvPr/>
        </p:nvSpPr>
        <p:spPr>
          <a:xfrm>
            <a:off x="5931835" y="2646653"/>
            <a:ext cx="5377754" cy="365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變換車道或騎乘動線前，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先擺頭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往後查看。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確認後方沒有來車，或者來車與自己保持適當的距離，才從汽車左側繞越。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繞越前注意汽車內是否有人要下車，避免因為突然開啟的車門而受傷。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0872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E6ED49A-7B4C-0F56-96EF-5B37B2B0A6AC}"/>
              </a:ext>
            </a:extLst>
          </p:cNvPr>
          <p:cNvSpPr/>
          <p:nvPr/>
        </p:nvSpPr>
        <p:spPr>
          <a:xfrm>
            <a:off x="314325" y="1164021"/>
            <a:ext cx="11515725" cy="51744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093116"/>
                      <a:gd name="connsiteY0" fmla="*/ 0 h 5414210"/>
                      <a:gd name="connsiteX1" fmla="*/ 693320 w 11093116"/>
                      <a:gd name="connsiteY1" fmla="*/ 0 h 5414210"/>
                      <a:gd name="connsiteX2" fmla="*/ 1497571 w 11093116"/>
                      <a:gd name="connsiteY2" fmla="*/ 0 h 5414210"/>
                      <a:gd name="connsiteX3" fmla="*/ 2301822 w 11093116"/>
                      <a:gd name="connsiteY3" fmla="*/ 0 h 5414210"/>
                      <a:gd name="connsiteX4" fmla="*/ 3217004 w 11093116"/>
                      <a:gd name="connsiteY4" fmla="*/ 0 h 5414210"/>
                      <a:gd name="connsiteX5" fmla="*/ 3910323 w 11093116"/>
                      <a:gd name="connsiteY5" fmla="*/ 0 h 5414210"/>
                      <a:gd name="connsiteX6" fmla="*/ 4714574 w 11093116"/>
                      <a:gd name="connsiteY6" fmla="*/ 0 h 5414210"/>
                      <a:gd name="connsiteX7" fmla="*/ 5407894 w 11093116"/>
                      <a:gd name="connsiteY7" fmla="*/ 0 h 5414210"/>
                      <a:gd name="connsiteX8" fmla="*/ 6101214 w 11093116"/>
                      <a:gd name="connsiteY8" fmla="*/ 0 h 5414210"/>
                      <a:gd name="connsiteX9" fmla="*/ 6794534 w 11093116"/>
                      <a:gd name="connsiteY9" fmla="*/ 0 h 5414210"/>
                      <a:gd name="connsiteX10" fmla="*/ 7155060 w 11093116"/>
                      <a:gd name="connsiteY10" fmla="*/ 0 h 5414210"/>
                      <a:gd name="connsiteX11" fmla="*/ 7959311 w 11093116"/>
                      <a:gd name="connsiteY11" fmla="*/ 0 h 5414210"/>
                      <a:gd name="connsiteX12" fmla="*/ 8319837 w 11093116"/>
                      <a:gd name="connsiteY12" fmla="*/ 0 h 5414210"/>
                      <a:gd name="connsiteX13" fmla="*/ 9013157 w 11093116"/>
                      <a:gd name="connsiteY13" fmla="*/ 0 h 5414210"/>
                      <a:gd name="connsiteX14" fmla="*/ 9928339 w 11093116"/>
                      <a:gd name="connsiteY14" fmla="*/ 0 h 5414210"/>
                      <a:gd name="connsiteX15" fmla="*/ 11093116 w 11093116"/>
                      <a:gd name="connsiteY15" fmla="*/ 0 h 5414210"/>
                      <a:gd name="connsiteX16" fmla="*/ 11093116 w 11093116"/>
                      <a:gd name="connsiteY16" fmla="*/ 730918 h 5414210"/>
                      <a:gd name="connsiteX17" fmla="*/ 11093116 w 11093116"/>
                      <a:gd name="connsiteY17" fmla="*/ 1299410 h 5414210"/>
                      <a:gd name="connsiteX18" fmla="*/ 11093116 w 11093116"/>
                      <a:gd name="connsiteY18" fmla="*/ 1867902 h 5414210"/>
                      <a:gd name="connsiteX19" fmla="*/ 11093116 w 11093116"/>
                      <a:gd name="connsiteY19" fmla="*/ 2544679 h 5414210"/>
                      <a:gd name="connsiteX20" fmla="*/ 11093116 w 11093116"/>
                      <a:gd name="connsiteY20" fmla="*/ 3221455 h 5414210"/>
                      <a:gd name="connsiteX21" fmla="*/ 11093116 w 11093116"/>
                      <a:gd name="connsiteY21" fmla="*/ 3844089 h 5414210"/>
                      <a:gd name="connsiteX22" fmla="*/ 11093116 w 11093116"/>
                      <a:gd name="connsiteY22" fmla="*/ 4629150 h 5414210"/>
                      <a:gd name="connsiteX23" fmla="*/ 11093116 w 11093116"/>
                      <a:gd name="connsiteY23" fmla="*/ 5414210 h 5414210"/>
                      <a:gd name="connsiteX24" fmla="*/ 10177934 w 11093116"/>
                      <a:gd name="connsiteY24" fmla="*/ 5414210 h 5414210"/>
                      <a:gd name="connsiteX25" fmla="*/ 9373683 w 11093116"/>
                      <a:gd name="connsiteY25" fmla="*/ 5414210 h 5414210"/>
                      <a:gd name="connsiteX26" fmla="*/ 9013157 w 11093116"/>
                      <a:gd name="connsiteY26" fmla="*/ 5414210 h 5414210"/>
                      <a:gd name="connsiteX27" fmla="*/ 8097975 w 11093116"/>
                      <a:gd name="connsiteY27" fmla="*/ 5414210 h 5414210"/>
                      <a:gd name="connsiteX28" fmla="*/ 7515586 w 11093116"/>
                      <a:gd name="connsiteY28" fmla="*/ 5414210 h 5414210"/>
                      <a:gd name="connsiteX29" fmla="*/ 6711335 w 11093116"/>
                      <a:gd name="connsiteY29" fmla="*/ 5414210 h 5414210"/>
                      <a:gd name="connsiteX30" fmla="*/ 6350809 w 11093116"/>
                      <a:gd name="connsiteY30" fmla="*/ 5414210 h 5414210"/>
                      <a:gd name="connsiteX31" fmla="*/ 5435627 w 11093116"/>
                      <a:gd name="connsiteY31" fmla="*/ 5414210 h 5414210"/>
                      <a:gd name="connsiteX32" fmla="*/ 4853238 w 11093116"/>
                      <a:gd name="connsiteY32" fmla="*/ 5414210 h 5414210"/>
                      <a:gd name="connsiteX33" fmla="*/ 4159919 w 11093116"/>
                      <a:gd name="connsiteY33" fmla="*/ 5414210 h 5414210"/>
                      <a:gd name="connsiteX34" fmla="*/ 3688461 w 11093116"/>
                      <a:gd name="connsiteY34" fmla="*/ 5414210 h 5414210"/>
                      <a:gd name="connsiteX35" fmla="*/ 2884210 w 11093116"/>
                      <a:gd name="connsiteY35" fmla="*/ 5414210 h 5414210"/>
                      <a:gd name="connsiteX36" fmla="*/ 1969028 w 11093116"/>
                      <a:gd name="connsiteY36" fmla="*/ 5414210 h 5414210"/>
                      <a:gd name="connsiteX37" fmla="*/ 1386640 w 11093116"/>
                      <a:gd name="connsiteY37" fmla="*/ 5414210 h 5414210"/>
                      <a:gd name="connsiteX38" fmla="*/ 0 w 11093116"/>
                      <a:gd name="connsiteY38" fmla="*/ 5414210 h 5414210"/>
                      <a:gd name="connsiteX39" fmla="*/ 0 w 11093116"/>
                      <a:gd name="connsiteY39" fmla="*/ 4737434 h 5414210"/>
                      <a:gd name="connsiteX40" fmla="*/ 0 w 11093116"/>
                      <a:gd name="connsiteY40" fmla="*/ 4060658 h 5414210"/>
                      <a:gd name="connsiteX41" fmla="*/ 0 w 11093116"/>
                      <a:gd name="connsiteY41" fmla="*/ 3329739 h 5414210"/>
                      <a:gd name="connsiteX42" fmla="*/ 0 w 11093116"/>
                      <a:gd name="connsiteY42" fmla="*/ 2652963 h 5414210"/>
                      <a:gd name="connsiteX43" fmla="*/ 0 w 11093116"/>
                      <a:gd name="connsiteY43" fmla="*/ 1922045 h 5414210"/>
                      <a:gd name="connsiteX44" fmla="*/ 0 w 11093116"/>
                      <a:gd name="connsiteY44" fmla="*/ 1191126 h 5414210"/>
                      <a:gd name="connsiteX45" fmla="*/ 0 w 11093116"/>
                      <a:gd name="connsiteY45" fmla="*/ 0 h 54142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11093116" h="5414210" fill="none" extrusionOk="0">
                        <a:moveTo>
                          <a:pt x="0" y="0"/>
                        </a:moveTo>
                        <a:cubicBezTo>
                          <a:pt x="296611" y="-8648"/>
                          <a:pt x="539230" y="22367"/>
                          <a:pt x="693320" y="0"/>
                        </a:cubicBezTo>
                        <a:cubicBezTo>
                          <a:pt x="847410" y="-22367"/>
                          <a:pt x="1315851" y="-1337"/>
                          <a:pt x="1497571" y="0"/>
                        </a:cubicBezTo>
                        <a:cubicBezTo>
                          <a:pt x="1679291" y="1337"/>
                          <a:pt x="2089967" y="-20654"/>
                          <a:pt x="2301822" y="0"/>
                        </a:cubicBezTo>
                        <a:cubicBezTo>
                          <a:pt x="2513677" y="20654"/>
                          <a:pt x="2988079" y="16744"/>
                          <a:pt x="3217004" y="0"/>
                        </a:cubicBezTo>
                        <a:cubicBezTo>
                          <a:pt x="3445929" y="-16744"/>
                          <a:pt x="3635048" y="-16624"/>
                          <a:pt x="3910323" y="0"/>
                        </a:cubicBezTo>
                        <a:cubicBezTo>
                          <a:pt x="4185598" y="16624"/>
                          <a:pt x="4511265" y="-9958"/>
                          <a:pt x="4714574" y="0"/>
                        </a:cubicBezTo>
                        <a:cubicBezTo>
                          <a:pt x="4917883" y="9958"/>
                          <a:pt x="5117676" y="18068"/>
                          <a:pt x="5407894" y="0"/>
                        </a:cubicBezTo>
                        <a:cubicBezTo>
                          <a:pt x="5698112" y="-18068"/>
                          <a:pt x="5926136" y="10329"/>
                          <a:pt x="6101214" y="0"/>
                        </a:cubicBezTo>
                        <a:cubicBezTo>
                          <a:pt x="6276292" y="-10329"/>
                          <a:pt x="6622862" y="-22460"/>
                          <a:pt x="6794534" y="0"/>
                        </a:cubicBezTo>
                        <a:cubicBezTo>
                          <a:pt x="6966206" y="22460"/>
                          <a:pt x="7011883" y="3294"/>
                          <a:pt x="7155060" y="0"/>
                        </a:cubicBezTo>
                        <a:cubicBezTo>
                          <a:pt x="7298237" y="-3294"/>
                          <a:pt x="7608374" y="34297"/>
                          <a:pt x="7959311" y="0"/>
                        </a:cubicBezTo>
                        <a:cubicBezTo>
                          <a:pt x="8310248" y="-34297"/>
                          <a:pt x="8232772" y="15938"/>
                          <a:pt x="8319837" y="0"/>
                        </a:cubicBezTo>
                        <a:cubicBezTo>
                          <a:pt x="8406902" y="-15938"/>
                          <a:pt x="8860009" y="-19110"/>
                          <a:pt x="9013157" y="0"/>
                        </a:cubicBezTo>
                        <a:cubicBezTo>
                          <a:pt x="9166305" y="19110"/>
                          <a:pt x="9693474" y="33185"/>
                          <a:pt x="9928339" y="0"/>
                        </a:cubicBezTo>
                        <a:cubicBezTo>
                          <a:pt x="10163204" y="-33185"/>
                          <a:pt x="10795819" y="24445"/>
                          <a:pt x="11093116" y="0"/>
                        </a:cubicBezTo>
                        <a:cubicBezTo>
                          <a:pt x="11101130" y="311251"/>
                          <a:pt x="11114355" y="482426"/>
                          <a:pt x="11093116" y="730918"/>
                        </a:cubicBezTo>
                        <a:cubicBezTo>
                          <a:pt x="11071877" y="979410"/>
                          <a:pt x="11068540" y="1177327"/>
                          <a:pt x="11093116" y="1299410"/>
                        </a:cubicBezTo>
                        <a:cubicBezTo>
                          <a:pt x="11117692" y="1421493"/>
                          <a:pt x="11074533" y="1729100"/>
                          <a:pt x="11093116" y="1867902"/>
                        </a:cubicBezTo>
                        <a:cubicBezTo>
                          <a:pt x="11111699" y="2006704"/>
                          <a:pt x="11074400" y="2321907"/>
                          <a:pt x="11093116" y="2544679"/>
                        </a:cubicBezTo>
                        <a:cubicBezTo>
                          <a:pt x="11111832" y="2767451"/>
                          <a:pt x="11092600" y="2992535"/>
                          <a:pt x="11093116" y="3221455"/>
                        </a:cubicBezTo>
                        <a:cubicBezTo>
                          <a:pt x="11093632" y="3450375"/>
                          <a:pt x="11110762" y="3596967"/>
                          <a:pt x="11093116" y="3844089"/>
                        </a:cubicBezTo>
                        <a:cubicBezTo>
                          <a:pt x="11075470" y="4091211"/>
                          <a:pt x="11092807" y="4371320"/>
                          <a:pt x="11093116" y="4629150"/>
                        </a:cubicBezTo>
                        <a:cubicBezTo>
                          <a:pt x="11093425" y="4886980"/>
                          <a:pt x="11132136" y="5139269"/>
                          <a:pt x="11093116" y="5414210"/>
                        </a:cubicBezTo>
                        <a:cubicBezTo>
                          <a:pt x="10788475" y="5426043"/>
                          <a:pt x="10387494" y="5438390"/>
                          <a:pt x="10177934" y="5414210"/>
                        </a:cubicBezTo>
                        <a:cubicBezTo>
                          <a:pt x="9968374" y="5390030"/>
                          <a:pt x="9730530" y="5448973"/>
                          <a:pt x="9373683" y="5414210"/>
                        </a:cubicBezTo>
                        <a:cubicBezTo>
                          <a:pt x="9016836" y="5379447"/>
                          <a:pt x="9148933" y="5429788"/>
                          <a:pt x="9013157" y="5414210"/>
                        </a:cubicBezTo>
                        <a:cubicBezTo>
                          <a:pt x="8877381" y="5398632"/>
                          <a:pt x="8512897" y="5429848"/>
                          <a:pt x="8097975" y="5414210"/>
                        </a:cubicBezTo>
                        <a:cubicBezTo>
                          <a:pt x="7683053" y="5398572"/>
                          <a:pt x="7781735" y="5436761"/>
                          <a:pt x="7515586" y="5414210"/>
                        </a:cubicBezTo>
                        <a:cubicBezTo>
                          <a:pt x="7249437" y="5391659"/>
                          <a:pt x="6874749" y="5393425"/>
                          <a:pt x="6711335" y="5414210"/>
                        </a:cubicBezTo>
                        <a:cubicBezTo>
                          <a:pt x="6547921" y="5434995"/>
                          <a:pt x="6487894" y="5422657"/>
                          <a:pt x="6350809" y="5414210"/>
                        </a:cubicBezTo>
                        <a:cubicBezTo>
                          <a:pt x="6213724" y="5405763"/>
                          <a:pt x="5817809" y="5420772"/>
                          <a:pt x="5435627" y="5414210"/>
                        </a:cubicBezTo>
                        <a:cubicBezTo>
                          <a:pt x="5053445" y="5407648"/>
                          <a:pt x="5063496" y="5421935"/>
                          <a:pt x="4853238" y="5414210"/>
                        </a:cubicBezTo>
                        <a:cubicBezTo>
                          <a:pt x="4642980" y="5406485"/>
                          <a:pt x="4371253" y="5405720"/>
                          <a:pt x="4159919" y="5414210"/>
                        </a:cubicBezTo>
                        <a:cubicBezTo>
                          <a:pt x="3948585" y="5422700"/>
                          <a:pt x="3905758" y="5420116"/>
                          <a:pt x="3688461" y="5414210"/>
                        </a:cubicBezTo>
                        <a:cubicBezTo>
                          <a:pt x="3471164" y="5408304"/>
                          <a:pt x="3120924" y="5438212"/>
                          <a:pt x="2884210" y="5414210"/>
                        </a:cubicBezTo>
                        <a:cubicBezTo>
                          <a:pt x="2647496" y="5390208"/>
                          <a:pt x="2237747" y="5457758"/>
                          <a:pt x="1969028" y="5414210"/>
                        </a:cubicBezTo>
                        <a:cubicBezTo>
                          <a:pt x="1700309" y="5370662"/>
                          <a:pt x="1593702" y="5405455"/>
                          <a:pt x="1386640" y="5414210"/>
                        </a:cubicBezTo>
                        <a:cubicBezTo>
                          <a:pt x="1179578" y="5422965"/>
                          <a:pt x="688903" y="5425282"/>
                          <a:pt x="0" y="5414210"/>
                        </a:cubicBezTo>
                        <a:cubicBezTo>
                          <a:pt x="-30450" y="5239432"/>
                          <a:pt x="32613" y="5047629"/>
                          <a:pt x="0" y="4737434"/>
                        </a:cubicBezTo>
                        <a:cubicBezTo>
                          <a:pt x="-32613" y="4427239"/>
                          <a:pt x="23019" y="4280758"/>
                          <a:pt x="0" y="4060658"/>
                        </a:cubicBezTo>
                        <a:cubicBezTo>
                          <a:pt x="-23019" y="3840558"/>
                          <a:pt x="18765" y="3654820"/>
                          <a:pt x="0" y="3329739"/>
                        </a:cubicBezTo>
                        <a:cubicBezTo>
                          <a:pt x="-18765" y="3004658"/>
                          <a:pt x="-21687" y="2845104"/>
                          <a:pt x="0" y="2652963"/>
                        </a:cubicBezTo>
                        <a:cubicBezTo>
                          <a:pt x="21687" y="2460822"/>
                          <a:pt x="-8402" y="2201162"/>
                          <a:pt x="0" y="1922045"/>
                        </a:cubicBezTo>
                        <a:cubicBezTo>
                          <a:pt x="8402" y="1642928"/>
                          <a:pt x="26898" y="1418368"/>
                          <a:pt x="0" y="1191126"/>
                        </a:cubicBezTo>
                        <a:cubicBezTo>
                          <a:pt x="-26898" y="963884"/>
                          <a:pt x="13525" y="375377"/>
                          <a:pt x="0" y="0"/>
                        </a:cubicBezTo>
                        <a:close/>
                      </a:path>
                      <a:path w="11093116" h="5414210" stroke="0" extrusionOk="0">
                        <a:moveTo>
                          <a:pt x="0" y="0"/>
                        </a:moveTo>
                        <a:cubicBezTo>
                          <a:pt x="206027" y="-20320"/>
                          <a:pt x="401869" y="26918"/>
                          <a:pt x="582389" y="0"/>
                        </a:cubicBezTo>
                        <a:cubicBezTo>
                          <a:pt x="762909" y="-26918"/>
                          <a:pt x="774668" y="-8853"/>
                          <a:pt x="942915" y="0"/>
                        </a:cubicBezTo>
                        <a:cubicBezTo>
                          <a:pt x="1111162" y="8853"/>
                          <a:pt x="1468436" y="-44485"/>
                          <a:pt x="1858097" y="0"/>
                        </a:cubicBezTo>
                        <a:cubicBezTo>
                          <a:pt x="2247758" y="44485"/>
                          <a:pt x="2176952" y="2975"/>
                          <a:pt x="2440486" y="0"/>
                        </a:cubicBezTo>
                        <a:cubicBezTo>
                          <a:pt x="2704020" y="-2975"/>
                          <a:pt x="2885997" y="-26959"/>
                          <a:pt x="3022874" y="0"/>
                        </a:cubicBezTo>
                        <a:cubicBezTo>
                          <a:pt x="3159751" y="26959"/>
                          <a:pt x="3729128" y="25250"/>
                          <a:pt x="3938056" y="0"/>
                        </a:cubicBezTo>
                        <a:cubicBezTo>
                          <a:pt x="4146984" y="-25250"/>
                          <a:pt x="4214284" y="10720"/>
                          <a:pt x="4409514" y="0"/>
                        </a:cubicBezTo>
                        <a:cubicBezTo>
                          <a:pt x="4604744" y="-10720"/>
                          <a:pt x="5005215" y="-15436"/>
                          <a:pt x="5324696" y="0"/>
                        </a:cubicBezTo>
                        <a:cubicBezTo>
                          <a:pt x="5644177" y="15436"/>
                          <a:pt x="5931952" y="-25273"/>
                          <a:pt x="6239878" y="0"/>
                        </a:cubicBezTo>
                        <a:cubicBezTo>
                          <a:pt x="6547804" y="25273"/>
                          <a:pt x="6682991" y="-33353"/>
                          <a:pt x="6933198" y="0"/>
                        </a:cubicBezTo>
                        <a:cubicBezTo>
                          <a:pt x="7183405" y="33353"/>
                          <a:pt x="7565510" y="-33003"/>
                          <a:pt x="7848380" y="0"/>
                        </a:cubicBezTo>
                        <a:cubicBezTo>
                          <a:pt x="8131250" y="33003"/>
                          <a:pt x="8253192" y="16728"/>
                          <a:pt x="8430768" y="0"/>
                        </a:cubicBezTo>
                        <a:cubicBezTo>
                          <a:pt x="8608344" y="-16728"/>
                          <a:pt x="8839292" y="23528"/>
                          <a:pt x="9013157" y="0"/>
                        </a:cubicBezTo>
                        <a:cubicBezTo>
                          <a:pt x="9187022" y="-23528"/>
                          <a:pt x="9431141" y="20471"/>
                          <a:pt x="9817408" y="0"/>
                        </a:cubicBezTo>
                        <a:cubicBezTo>
                          <a:pt x="10203675" y="-20471"/>
                          <a:pt x="10209504" y="-16373"/>
                          <a:pt x="10399796" y="0"/>
                        </a:cubicBezTo>
                        <a:cubicBezTo>
                          <a:pt x="10590088" y="16373"/>
                          <a:pt x="10806978" y="19443"/>
                          <a:pt x="11093116" y="0"/>
                        </a:cubicBezTo>
                        <a:cubicBezTo>
                          <a:pt x="11065867" y="219802"/>
                          <a:pt x="11057088" y="434111"/>
                          <a:pt x="11093116" y="785060"/>
                        </a:cubicBezTo>
                        <a:cubicBezTo>
                          <a:pt x="11129144" y="1136009"/>
                          <a:pt x="11097903" y="1356642"/>
                          <a:pt x="11093116" y="1515979"/>
                        </a:cubicBezTo>
                        <a:cubicBezTo>
                          <a:pt x="11088329" y="1675316"/>
                          <a:pt x="11087022" y="2039089"/>
                          <a:pt x="11093116" y="2246897"/>
                        </a:cubicBezTo>
                        <a:cubicBezTo>
                          <a:pt x="11099210" y="2454705"/>
                          <a:pt x="11086121" y="2575647"/>
                          <a:pt x="11093116" y="2761247"/>
                        </a:cubicBezTo>
                        <a:cubicBezTo>
                          <a:pt x="11100112" y="2946847"/>
                          <a:pt x="11081728" y="3204497"/>
                          <a:pt x="11093116" y="3329739"/>
                        </a:cubicBezTo>
                        <a:cubicBezTo>
                          <a:pt x="11104504" y="3454981"/>
                          <a:pt x="11073424" y="3698091"/>
                          <a:pt x="11093116" y="4060658"/>
                        </a:cubicBezTo>
                        <a:cubicBezTo>
                          <a:pt x="11112808" y="4423225"/>
                          <a:pt x="11096928" y="4460569"/>
                          <a:pt x="11093116" y="4683292"/>
                        </a:cubicBezTo>
                        <a:cubicBezTo>
                          <a:pt x="11089304" y="4906015"/>
                          <a:pt x="11098456" y="5056882"/>
                          <a:pt x="11093116" y="5414210"/>
                        </a:cubicBezTo>
                        <a:cubicBezTo>
                          <a:pt x="10731445" y="5422530"/>
                          <a:pt x="10478187" y="5407974"/>
                          <a:pt x="10288865" y="5414210"/>
                        </a:cubicBezTo>
                        <a:cubicBezTo>
                          <a:pt x="10099543" y="5420446"/>
                          <a:pt x="10040616" y="5420273"/>
                          <a:pt x="9928339" y="5414210"/>
                        </a:cubicBezTo>
                        <a:cubicBezTo>
                          <a:pt x="9816062" y="5408147"/>
                          <a:pt x="9375675" y="5382104"/>
                          <a:pt x="9235019" y="5414210"/>
                        </a:cubicBezTo>
                        <a:cubicBezTo>
                          <a:pt x="9094363" y="5446316"/>
                          <a:pt x="8905057" y="5424113"/>
                          <a:pt x="8763562" y="5414210"/>
                        </a:cubicBezTo>
                        <a:cubicBezTo>
                          <a:pt x="8622067" y="5404307"/>
                          <a:pt x="8127604" y="5397877"/>
                          <a:pt x="7959311" y="5414210"/>
                        </a:cubicBezTo>
                        <a:cubicBezTo>
                          <a:pt x="7791018" y="5430543"/>
                          <a:pt x="7657838" y="5415247"/>
                          <a:pt x="7487853" y="5414210"/>
                        </a:cubicBezTo>
                        <a:cubicBezTo>
                          <a:pt x="7317868" y="5413173"/>
                          <a:pt x="6899867" y="5448921"/>
                          <a:pt x="6683602" y="5414210"/>
                        </a:cubicBezTo>
                        <a:cubicBezTo>
                          <a:pt x="6467337" y="5379499"/>
                          <a:pt x="6471908" y="5413352"/>
                          <a:pt x="6323076" y="5414210"/>
                        </a:cubicBezTo>
                        <a:cubicBezTo>
                          <a:pt x="6174244" y="5415068"/>
                          <a:pt x="5883782" y="5435681"/>
                          <a:pt x="5518825" y="5414210"/>
                        </a:cubicBezTo>
                        <a:cubicBezTo>
                          <a:pt x="5153868" y="5392739"/>
                          <a:pt x="5215476" y="5394124"/>
                          <a:pt x="5047368" y="5414210"/>
                        </a:cubicBezTo>
                        <a:cubicBezTo>
                          <a:pt x="4879260" y="5434296"/>
                          <a:pt x="4763752" y="5418555"/>
                          <a:pt x="4686842" y="5414210"/>
                        </a:cubicBezTo>
                        <a:cubicBezTo>
                          <a:pt x="4609932" y="5409865"/>
                          <a:pt x="4429133" y="5437542"/>
                          <a:pt x="4215384" y="5414210"/>
                        </a:cubicBezTo>
                        <a:cubicBezTo>
                          <a:pt x="4001635" y="5390878"/>
                          <a:pt x="3716507" y="5434610"/>
                          <a:pt x="3411133" y="5414210"/>
                        </a:cubicBezTo>
                        <a:cubicBezTo>
                          <a:pt x="3105759" y="5393810"/>
                          <a:pt x="3155563" y="5411648"/>
                          <a:pt x="2939676" y="5414210"/>
                        </a:cubicBezTo>
                        <a:cubicBezTo>
                          <a:pt x="2723789" y="5416772"/>
                          <a:pt x="2712453" y="5421181"/>
                          <a:pt x="2579149" y="5414210"/>
                        </a:cubicBezTo>
                        <a:cubicBezTo>
                          <a:pt x="2445845" y="5407239"/>
                          <a:pt x="2318793" y="5430213"/>
                          <a:pt x="2107692" y="5414210"/>
                        </a:cubicBezTo>
                        <a:cubicBezTo>
                          <a:pt x="1896591" y="5398207"/>
                          <a:pt x="1810269" y="5423925"/>
                          <a:pt x="1525303" y="5414210"/>
                        </a:cubicBezTo>
                        <a:cubicBezTo>
                          <a:pt x="1240337" y="5404495"/>
                          <a:pt x="1106702" y="5413355"/>
                          <a:pt x="831984" y="5414210"/>
                        </a:cubicBezTo>
                        <a:cubicBezTo>
                          <a:pt x="557266" y="5415065"/>
                          <a:pt x="370066" y="5433798"/>
                          <a:pt x="0" y="5414210"/>
                        </a:cubicBezTo>
                        <a:cubicBezTo>
                          <a:pt x="-10126" y="5160274"/>
                          <a:pt x="-26132" y="4900921"/>
                          <a:pt x="0" y="4629150"/>
                        </a:cubicBezTo>
                        <a:cubicBezTo>
                          <a:pt x="26132" y="4357379"/>
                          <a:pt x="15758" y="4219702"/>
                          <a:pt x="0" y="3952373"/>
                        </a:cubicBezTo>
                        <a:cubicBezTo>
                          <a:pt x="-15758" y="3685044"/>
                          <a:pt x="16628" y="3598784"/>
                          <a:pt x="0" y="3275597"/>
                        </a:cubicBezTo>
                        <a:cubicBezTo>
                          <a:pt x="-16628" y="2952410"/>
                          <a:pt x="17988" y="2783189"/>
                          <a:pt x="0" y="2598821"/>
                        </a:cubicBezTo>
                        <a:cubicBezTo>
                          <a:pt x="-17988" y="2414453"/>
                          <a:pt x="2370" y="2125073"/>
                          <a:pt x="0" y="1922045"/>
                        </a:cubicBezTo>
                        <a:cubicBezTo>
                          <a:pt x="-2370" y="1719017"/>
                          <a:pt x="-16005" y="1541620"/>
                          <a:pt x="0" y="1299410"/>
                        </a:cubicBezTo>
                        <a:cubicBezTo>
                          <a:pt x="16005" y="1057200"/>
                          <a:pt x="34018" y="3549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發展活動│活動三：破解自行車危險情境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BE38ACE7-B4EA-B07C-3071-9BA7B3CF7E05}"/>
              </a:ext>
            </a:extLst>
          </p:cNvPr>
          <p:cNvGrpSpPr/>
          <p:nvPr/>
        </p:nvGrpSpPr>
        <p:grpSpPr>
          <a:xfrm>
            <a:off x="1179612" y="429453"/>
            <a:ext cx="9903598" cy="1212311"/>
            <a:chOff x="4005846" y="248433"/>
            <a:chExt cx="4075532" cy="102289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3ACC2-B345-6B6E-F3DF-AF7CC5C0D497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36FFD5C8-F4A5-0F55-776B-89661C164856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A89DE574-7FB7-35F9-E112-DF4A4B3C348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756ADE7-963D-96D2-129F-BD219B949FED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F6A71B8D-2F88-3BAD-729E-80FC4BEED046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EF70F42B-6BE9-1518-F18F-4375CD1D369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D125CFA-75BB-D4A4-A1BA-AAF7184221BD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「破解自行車危險情境」小組活動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BE5517E6-F297-514C-171D-2D10BBA39F48}"/>
              </a:ext>
            </a:extLst>
          </p:cNvPr>
          <p:cNvGrpSpPr/>
          <p:nvPr/>
        </p:nvGrpSpPr>
        <p:grpSpPr>
          <a:xfrm>
            <a:off x="809138" y="1920590"/>
            <a:ext cx="4971559" cy="4137313"/>
            <a:chOff x="860077" y="2737728"/>
            <a:chExt cx="6989698" cy="3129239"/>
          </a:xfrm>
        </p:grpSpPr>
        <p:sp>
          <p:nvSpPr>
            <p:cNvPr id="6" name="流程圖: 程序 5">
              <a:extLst>
                <a:ext uri="{FF2B5EF4-FFF2-40B4-BE49-F238E27FC236}">
                  <a16:creationId xmlns:a16="http://schemas.microsoft.com/office/drawing/2014/main" id="{66B1F273-0A6C-8D73-AA89-5DBA103DD634}"/>
                </a:ext>
              </a:extLst>
            </p:cNvPr>
            <p:cNvSpPr/>
            <p:nvPr/>
          </p:nvSpPr>
          <p:spPr>
            <a:xfrm>
              <a:off x="860080" y="3177766"/>
              <a:ext cx="6989695" cy="2689201"/>
            </a:xfrm>
            <a:prstGeom prst="flowChartProcess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0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小范</a:t>
              </a:r>
              <a:r>
                <a:rPr kumimoji="0" lang="zh-TW" altLang="en-US" sz="3000" b="0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跟</a:t>
              </a:r>
              <a:r>
                <a:rPr kumimoji="0" lang="zh-TW" altLang="en-US" sz="30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小花</a:t>
              </a:r>
              <a:r>
                <a:rPr kumimoji="0" lang="zh-TW" altLang="en-US" sz="3000" b="0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一起騎自行車回家，兩人一前一後、邊騎車邊聊天，速度也漸漸變慢，並行著騎車。因此左後方、右後方的車輛陸續超越他們，兩人聊著聊著到了路口時，他們要右轉繼續騎</a:t>
              </a:r>
              <a:r>
                <a:rPr kumimoji="0" lang="en-US" altLang="zh-TW" sz="3000" b="0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…</a:t>
              </a:r>
            </a:p>
          </p:txBody>
        </p:sp>
        <p:sp>
          <p:nvSpPr>
            <p:cNvPr id="7" name="流程圖: 程序 6">
              <a:extLst>
                <a:ext uri="{FF2B5EF4-FFF2-40B4-BE49-F238E27FC236}">
                  <a16:creationId xmlns:a16="http://schemas.microsoft.com/office/drawing/2014/main" id="{DA677F29-AC07-D42F-D870-D34E929D3F11}"/>
                </a:ext>
              </a:extLst>
            </p:cNvPr>
            <p:cNvSpPr/>
            <p:nvPr/>
          </p:nvSpPr>
          <p:spPr>
            <a:xfrm>
              <a:off x="860077" y="2737728"/>
              <a:ext cx="6989698" cy="440040"/>
            </a:xfrm>
            <a:prstGeom prst="flowChartProcess">
              <a:avLst/>
            </a:prstGeom>
            <a:solidFill>
              <a:srgbClr val="00A199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情境</a:t>
              </a:r>
              <a:r>
                <a:rPr lang="en-US" altLang="zh-TW" sz="3200" b="1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6</a:t>
              </a:r>
              <a:endPara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8" name="圓角矩形圖說文字 16">
            <a:extLst>
              <a:ext uri="{FF2B5EF4-FFF2-40B4-BE49-F238E27FC236}">
                <a16:creationId xmlns:a16="http://schemas.microsoft.com/office/drawing/2014/main" id="{46EA09BA-4C1B-E01D-0EB2-19578168F268}"/>
              </a:ext>
            </a:extLst>
          </p:cNvPr>
          <p:cNvSpPr/>
          <p:nvPr/>
        </p:nvSpPr>
        <p:spPr>
          <a:xfrm>
            <a:off x="6258713" y="1968174"/>
            <a:ext cx="4441340" cy="622415"/>
          </a:xfrm>
          <a:prstGeom prst="wedgeRoundRectCallout">
            <a:avLst>
              <a:gd name="adj1" fmla="val -50709"/>
              <a:gd name="adj2" fmla="val 51829"/>
              <a:gd name="adj3" fmla="val 16667"/>
            </a:avLst>
          </a:prstGeom>
          <a:solidFill>
            <a:srgbClr val="FEE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變成安全情境的方法？</a:t>
            </a:r>
            <a:endParaRPr kumimoji="0" lang="zh-TW" altLang="en-US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8953C9E-1155-7018-104B-5EEA030E3740}"/>
              </a:ext>
            </a:extLst>
          </p:cNvPr>
          <p:cNvSpPr txBox="1"/>
          <p:nvPr/>
        </p:nvSpPr>
        <p:spPr>
          <a:xfrm>
            <a:off x="5946773" y="2853436"/>
            <a:ext cx="5811837" cy="1857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兩人專心騎車、不聊天也不併行。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lvl="0" indent="-514350">
              <a:lnSpc>
                <a:spcPts val="3500"/>
              </a:lnSpc>
              <a:buFont typeface="+mj-lt"/>
              <a:buAutoNum type="arabicPeriod"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兩人保持前後適當的安全距離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行經至路口前，擺頭查看四周車輛動向，</a:t>
            </a:r>
            <a:r>
              <a:rPr lang="zh-TW" altLang="en-US" sz="2800" b="1" noProof="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確認安全才轉彎。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0426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E6ED49A-7B4C-0F56-96EF-5B37B2B0A6AC}"/>
              </a:ext>
            </a:extLst>
          </p:cNvPr>
          <p:cNvSpPr/>
          <p:nvPr/>
        </p:nvSpPr>
        <p:spPr>
          <a:xfrm>
            <a:off x="549442" y="1164021"/>
            <a:ext cx="11093116" cy="51744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093116"/>
                      <a:gd name="connsiteY0" fmla="*/ 0 h 5414210"/>
                      <a:gd name="connsiteX1" fmla="*/ 693320 w 11093116"/>
                      <a:gd name="connsiteY1" fmla="*/ 0 h 5414210"/>
                      <a:gd name="connsiteX2" fmla="*/ 1497571 w 11093116"/>
                      <a:gd name="connsiteY2" fmla="*/ 0 h 5414210"/>
                      <a:gd name="connsiteX3" fmla="*/ 2301822 w 11093116"/>
                      <a:gd name="connsiteY3" fmla="*/ 0 h 5414210"/>
                      <a:gd name="connsiteX4" fmla="*/ 3217004 w 11093116"/>
                      <a:gd name="connsiteY4" fmla="*/ 0 h 5414210"/>
                      <a:gd name="connsiteX5" fmla="*/ 3910323 w 11093116"/>
                      <a:gd name="connsiteY5" fmla="*/ 0 h 5414210"/>
                      <a:gd name="connsiteX6" fmla="*/ 4714574 w 11093116"/>
                      <a:gd name="connsiteY6" fmla="*/ 0 h 5414210"/>
                      <a:gd name="connsiteX7" fmla="*/ 5407894 w 11093116"/>
                      <a:gd name="connsiteY7" fmla="*/ 0 h 5414210"/>
                      <a:gd name="connsiteX8" fmla="*/ 6101214 w 11093116"/>
                      <a:gd name="connsiteY8" fmla="*/ 0 h 5414210"/>
                      <a:gd name="connsiteX9" fmla="*/ 6794534 w 11093116"/>
                      <a:gd name="connsiteY9" fmla="*/ 0 h 5414210"/>
                      <a:gd name="connsiteX10" fmla="*/ 7155060 w 11093116"/>
                      <a:gd name="connsiteY10" fmla="*/ 0 h 5414210"/>
                      <a:gd name="connsiteX11" fmla="*/ 7959311 w 11093116"/>
                      <a:gd name="connsiteY11" fmla="*/ 0 h 5414210"/>
                      <a:gd name="connsiteX12" fmla="*/ 8319837 w 11093116"/>
                      <a:gd name="connsiteY12" fmla="*/ 0 h 5414210"/>
                      <a:gd name="connsiteX13" fmla="*/ 9013157 w 11093116"/>
                      <a:gd name="connsiteY13" fmla="*/ 0 h 5414210"/>
                      <a:gd name="connsiteX14" fmla="*/ 9928339 w 11093116"/>
                      <a:gd name="connsiteY14" fmla="*/ 0 h 5414210"/>
                      <a:gd name="connsiteX15" fmla="*/ 11093116 w 11093116"/>
                      <a:gd name="connsiteY15" fmla="*/ 0 h 5414210"/>
                      <a:gd name="connsiteX16" fmla="*/ 11093116 w 11093116"/>
                      <a:gd name="connsiteY16" fmla="*/ 730918 h 5414210"/>
                      <a:gd name="connsiteX17" fmla="*/ 11093116 w 11093116"/>
                      <a:gd name="connsiteY17" fmla="*/ 1299410 h 5414210"/>
                      <a:gd name="connsiteX18" fmla="*/ 11093116 w 11093116"/>
                      <a:gd name="connsiteY18" fmla="*/ 1867902 h 5414210"/>
                      <a:gd name="connsiteX19" fmla="*/ 11093116 w 11093116"/>
                      <a:gd name="connsiteY19" fmla="*/ 2544679 h 5414210"/>
                      <a:gd name="connsiteX20" fmla="*/ 11093116 w 11093116"/>
                      <a:gd name="connsiteY20" fmla="*/ 3221455 h 5414210"/>
                      <a:gd name="connsiteX21" fmla="*/ 11093116 w 11093116"/>
                      <a:gd name="connsiteY21" fmla="*/ 3844089 h 5414210"/>
                      <a:gd name="connsiteX22" fmla="*/ 11093116 w 11093116"/>
                      <a:gd name="connsiteY22" fmla="*/ 4629150 h 5414210"/>
                      <a:gd name="connsiteX23" fmla="*/ 11093116 w 11093116"/>
                      <a:gd name="connsiteY23" fmla="*/ 5414210 h 5414210"/>
                      <a:gd name="connsiteX24" fmla="*/ 10177934 w 11093116"/>
                      <a:gd name="connsiteY24" fmla="*/ 5414210 h 5414210"/>
                      <a:gd name="connsiteX25" fmla="*/ 9373683 w 11093116"/>
                      <a:gd name="connsiteY25" fmla="*/ 5414210 h 5414210"/>
                      <a:gd name="connsiteX26" fmla="*/ 9013157 w 11093116"/>
                      <a:gd name="connsiteY26" fmla="*/ 5414210 h 5414210"/>
                      <a:gd name="connsiteX27" fmla="*/ 8097975 w 11093116"/>
                      <a:gd name="connsiteY27" fmla="*/ 5414210 h 5414210"/>
                      <a:gd name="connsiteX28" fmla="*/ 7515586 w 11093116"/>
                      <a:gd name="connsiteY28" fmla="*/ 5414210 h 5414210"/>
                      <a:gd name="connsiteX29" fmla="*/ 6711335 w 11093116"/>
                      <a:gd name="connsiteY29" fmla="*/ 5414210 h 5414210"/>
                      <a:gd name="connsiteX30" fmla="*/ 6350809 w 11093116"/>
                      <a:gd name="connsiteY30" fmla="*/ 5414210 h 5414210"/>
                      <a:gd name="connsiteX31" fmla="*/ 5435627 w 11093116"/>
                      <a:gd name="connsiteY31" fmla="*/ 5414210 h 5414210"/>
                      <a:gd name="connsiteX32" fmla="*/ 4853238 w 11093116"/>
                      <a:gd name="connsiteY32" fmla="*/ 5414210 h 5414210"/>
                      <a:gd name="connsiteX33" fmla="*/ 4159919 w 11093116"/>
                      <a:gd name="connsiteY33" fmla="*/ 5414210 h 5414210"/>
                      <a:gd name="connsiteX34" fmla="*/ 3688461 w 11093116"/>
                      <a:gd name="connsiteY34" fmla="*/ 5414210 h 5414210"/>
                      <a:gd name="connsiteX35" fmla="*/ 2884210 w 11093116"/>
                      <a:gd name="connsiteY35" fmla="*/ 5414210 h 5414210"/>
                      <a:gd name="connsiteX36" fmla="*/ 1969028 w 11093116"/>
                      <a:gd name="connsiteY36" fmla="*/ 5414210 h 5414210"/>
                      <a:gd name="connsiteX37" fmla="*/ 1386640 w 11093116"/>
                      <a:gd name="connsiteY37" fmla="*/ 5414210 h 5414210"/>
                      <a:gd name="connsiteX38" fmla="*/ 0 w 11093116"/>
                      <a:gd name="connsiteY38" fmla="*/ 5414210 h 5414210"/>
                      <a:gd name="connsiteX39" fmla="*/ 0 w 11093116"/>
                      <a:gd name="connsiteY39" fmla="*/ 4737434 h 5414210"/>
                      <a:gd name="connsiteX40" fmla="*/ 0 w 11093116"/>
                      <a:gd name="connsiteY40" fmla="*/ 4060658 h 5414210"/>
                      <a:gd name="connsiteX41" fmla="*/ 0 w 11093116"/>
                      <a:gd name="connsiteY41" fmla="*/ 3329739 h 5414210"/>
                      <a:gd name="connsiteX42" fmla="*/ 0 w 11093116"/>
                      <a:gd name="connsiteY42" fmla="*/ 2652963 h 5414210"/>
                      <a:gd name="connsiteX43" fmla="*/ 0 w 11093116"/>
                      <a:gd name="connsiteY43" fmla="*/ 1922045 h 5414210"/>
                      <a:gd name="connsiteX44" fmla="*/ 0 w 11093116"/>
                      <a:gd name="connsiteY44" fmla="*/ 1191126 h 5414210"/>
                      <a:gd name="connsiteX45" fmla="*/ 0 w 11093116"/>
                      <a:gd name="connsiteY45" fmla="*/ 0 h 54142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11093116" h="5414210" fill="none" extrusionOk="0">
                        <a:moveTo>
                          <a:pt x="0" y="0"/>
                        </a:moveTo>
                        <a:cubicBezTo>
                          <a:pt x="296611" y="-8648"/>
                          <a:pt x="539230" y="22367"/>
                          <a:pt x="693320" y="0"/>
                        </a:cubicBezTo>
                        <a:cubicBezTo>
                          <a:pt x="847410" y="-22367"/>
                          <a:pt x="1315851" y="-1337"/>
                          <a:pt x="1497571" y="0"/>
                        </a:cubicBezTo>
                        <a:cubicBezTo>
                          <a:pt x="1679291" y="1337"/>
                          <a:pt x="2089967" y="-20654"/>
                          <a:pt x="2301822" y="0"/>
                        </a:cubicBezTo>
                        <a:cubicBezTo>
                          <a:pt x="2513677" y="20654"/>
                          <a:pt x="2988079" y="16744"/>
                          <a:pt x="3217004" y="0"/>
                        </a:cubicBezTo>
                        <a:cubicBezTo>
                          <a:pt x="3445929" y="-16744"/>
                          <a:pt x="3635048" y="-16624"/>
                          <a:pt x="3910323" y="0"/>
                        </a:cubicBezTo>
                        <a:cubicBezTo>
                          <a:pt x="4185598" y="16624"/>
                          <a:pt x="4511265" y="-9958"/>
                          <a:pt x="4714574" y="0"/>
                        </a:cubicBezTo>
                        <a:cubicBezTo>
                          <a:pt x="4917883" y="9958"/>
                          <a:pt x="5117676" y="18068"/>
                          <a:pt x="5407894" y="0"/>
                        </a:cubicBezTo>
                        <a:cubicBezTo>
                          <a:pt x="5698112" y="-18068"/>
                          <a:pt x="5926136" y="10329"/>
                          <a:pt x="6101214" y="0"/>
                        </a:cubicBezTo>
                        <a:cubicBezTo>
                          <a:pt x="6276292" y="-10329"/>
                          <a:pt x="6622862" y="-22460"/>
                          <a:pt x="6794534" y="0"/>
                        </a:cubicBezTo>
                        <a:cubicBezTo>
                          <a:pt x="6966206" y="22460"/>
                          <a:pt x="7011883" y="3294"/>
                          <a:pt x="7155060" y="0"/>
                        </a:cubicBezTo>
                        <a:cubicBezTo>
                          <a:pt x="7298237" y="-3294"/>
                          <a:pt x="7608374" y="34297"/>
                          <a:pt x="7959311" y="0"/>
                        </a:cubicBezTo>
                        <a:cubicBezTo>
                          <a:pt x="8310248" y="-34297"/>
                          <a:pt x="8232772" y="15938"/>
                          <a:pt x="8319837" y="0"/>
                        </a:cubicBezTo>
                        <a:cubicBezTo>
                          <a:pt x="8406902" y="-15938"/>
                          <a:pt x="8860009" y="-19110"/>
                          <a:pt x="9013157" y="0"/>
                        </a:cubicBezTo>
                        <a:cubicBezTo>
                          <a:pt x="9166305" y="19110"/>
                          <a:pt x="9693474" y="33185"/>
                          <a:pt x="9928339" y="0"/>
                        </a:cubicBezTo>
                        <a:cubicBezTo>
                          <a:pt x="10163204" y="-33185"/>
                          <a:pt x="10795819" y="24445"/>
                          <a:pt x="11093116" y="0"/>
                        </a:cubicBezTo>
                        <a:cubicBezTo>
                          <a:pt x="11101130" y="311251"/>
                          <a:pt x="11114355" y="482426"/>
                          <a:pt x="11093116" y="730918"/>
                        </a:cubicBezTo>
                        <a:cubicBezTo>
                          <a:pt x="11071877" y="979410"/>
                          <a:pt x="11068540" y="1177327"/>
                          <a:pt x="11093116" y="1299410"/>
                        </a:cubicBezTo>
                        <a:cubicBezTo>
                          <a:pt x="11117692" y="1421493"/>
                          <a:pt x="11074533" y="1729100"/>
                          <a:pt x="11093116" y="1867902"/>
                        </a:cubicBezTo>
                        <a:cubicBezTo>
                          <a:pt x="11111699" y="2006704"/>
                          <a:pt x="11074400" y="2321907"/>
                          <a:pt x="11093116" y="2544679"/>
                        </a:cubicBezTo>
                        <a:cubicBezTo>
                          <a:pt x="11111832" y="2767451"/>
                          <a:pt x="11092600" y="2992535"/>
                          <a:pt x="11093116" y="3221455"/>
                        </a:cubicBezTo>
                        <a:cubicBezTo>
                          <a:pt x="11093632" y="3450375"/>
                          <a:pt x="11110762" y="3596967"/>
                          <a:pt x="11093116" y="3844089"/>
                        </a:cubicBezTo>
                        <a:cubicBezTo>
                          <a:pt x="11075470" y="4091211"/>
                          <a:pt x="11092807" y="4371320"/>
                          <a:pt x="11093116" y="4629150"/>
                        </a:cubicBezTo>
                        <a:cubicBezTo>
                          <a:pt x="11093425" y="4886980"/>
                          <a:pt x="11132136" y="5139269"/>
                          <a:pt x="11093116" y="5414210"/>
                        </a:cubicBezTo>
                        <a:cubicBezTo>
                          <a:pt x="10788475" y="5426043"/>
                          <a:pt x="10387494" y="5438390"/>
                          <a:pt x="10177934" y="5414210"/>
                        </a:cubicBezTo>
                        <a:cubicBezTo>
                          <a:pt x="9968374" y="5390030"/>
                          <a:pt x="9730530" y="5448973"/>
                          <a:pt x="9373683" y="5414210"/>
                        </a:cubicBezTo>
                        <a:cubicBezTo>
                          <a:pt x="9016836" y="5379447"/>
                          <a:pt x="9148933" y="5429788"/>
                          <a:pt x="9013157" y="5414210"/>
                        </a:cubicBezTo>
                        <a:cubicBezTo>
                          <a:pt x="8877381" y="5398632"/>
                          <a:pt x="8512897" y="5429848"/>
                          <a:pt x="8097975" y="5414210"/>
                        </a:cubicBezTo>
                        <a:cubicBezTo>
                          <a:pt x="7683053" y="5398572"/>
                          <a:pt x="7781735" y="5436761"/>
                          <a:pt x="7515586" y="5414210"/>
                        </a:cubicBezTo>
                        <a:cubicBezTo>
                          <a:pt x="7249437" y="5391659"/>
                          <a:pt x="6874749" y="5393425"/>
                          <a:pt x="6711335" y="5414210"/>
                        </a:cubicBezTo>
                        <a:cubicBezTo>
                          <a:pt x="6547921" y="5434995"/>
                          <a:pt x="6487894" y="5422657"/>
                          <a:pt x="6350809" y="5414210"/>
                        </a:cubicBezTo>
                        <a:cubicBezTo>
                          <a:pt x="6213724" y="5405763"/>
                          <a:pt x="5817809" y="5420772"/>
                          <a:pt x="5435627" y="5414210"/>
                        </a:cubicBezTo>
                        <a:cubicBezTo>
                          <a:pt x="5053445" y="5407648"/>
                          <a:pt x="5063496" y="5421935"/>
                          <a:pt x="4853238" y="5414210"/>
                        </a:cubicBezTo>
                        <a:cubicBezTo>
                          <a:pt x="4642980" y="5406485"/>
                          <a:pt x="4371253" y="5405720"/>
                          <a:pt x="4159919" y="5414210"/>
                        </a:cubicBezTo>
                        <a:cubicBezTo>
                          <a:pt x="3948585" y="5422700"/>
                          <a:pt x="3905758" y="5420116"/>
                          <a:pt x="3688461" y="5414210"/>
                        </a:cubicBezTo>
                        <a:cubicBezTo>
                          <a:pt x="3471164" y="5408304"/>
                          <a:pt x="3120924" y="5438212"/>
                          <a:pt x="2884210" y="5414210"/>
                        </a:cubicBezTo>
                        <a:cubicBezTo>
                          <a:pt x="2647496" y="5390208"/>
                          <a:pt x="2237747" y="5457758"/>
                          <a:pt x="1969028" y="5414210"/>
                        </a:cubicBezTo>
                        <a:cubicBezTo>
                          <a:pt x="1700309" y="5370662"/>
                          <a:pt x="1593702" y="5405455"/>
                          <a:pt x="1386640" y="5414210"/>
                        </a:cubicBezTo>
                        <a:cubicBezTo>
                          <a:pt x="1179578" y="5422965"/>
                          <a:pt x="688903" y="5425282"/>
                          <a:pt x="0" y="5414210"/>
                        </a:cubicBezTo>
                        <a:cubicBezTo>
                          <a:pt x="-30450" y="5239432"/>
                          <a:pt x="32613" y="5047629"/>
                          <a:pt x="0" y="4737434"/>
                        </a:cubicBezTo>
                        <a:cubicBezTo>
                          <a:pt x="-32613" y="4427239"/>
                          <a:pt x="23019" y="4280758"/>
                          <a:pt x="0" y="4060658"/>
                        </a:cubicBezTo>
                        <a:cubicBezTo>
                          <a:pt x="-23019" y="3840558"/>
                          <a:pt x="18765" y="3654820"/>
                          <a:pt x="0" y="3329739"/>
                        </a:cubicBezTo>
                        <a:cubicBezTo>
                          <a:pt x="-18765" y="3004658"/>
                          <a:pt x="-21687" y="2845104"/>
                          <a:pt x="0" y="2652963"/>
                        </a:cubicBezTo>
                        <a:cubicBezTo>
                          <a:pt x="21687" y="2460822"/>
                          <a:pt x="-8402" y="2201162"/>
                          <a:pt x="0" y="1922045"/>
                        </a:cubicBezTo>
                        <a:cubicBezTo>
                          <a:pt x="8402" y="1642928"/>
                          <a:pt x="26898" y="1418368"/>
                          <a:pt x="0" y="1191126"/>
                        </a:cubicBezTo>
                        <a:cubicBezTo>
                          <a:pt x="-26898" y="963884"/>
                          <a:pt x="13525" y="375377"/>
                          <a:pt x="0" y="0"/>
                        </a:cubicBezTo>
                        <a:close/>
                      </a:path>
                      <a:path w="11093116" h="5414210" stroke="0" extrusionOk="0">
                        <a:moveTo>
                          <a:pt x="0" y="0"/>
                        </a:moveTo>
                        <a:cubicBezTo>
                          <a:pt x="206027" y="-20320"/>
                          <a:pt x="401869" y="26918"/>
                          <a:pt x="582389" y="0"/>
                        </a:cubicBezTo>
                        <a:cubicBezTo>
                          <a:pt x="762909" y="-26918"/>
                          <a:pt x="774668" y="-8853"/>
                          <a:pt x="942915" y="0"/>
                        </a:cubicBezTo>
                        <a:cubicBezTo>
                          <a:pt x="1111162" y="8853"/>
                          <a:pt x="1468436" y="-44485"/>
                          <a:pt x="1858097" y="0"/>
                        </a:cubicBezTo>
                        <a:cubicBezTo>
                          <a:pt x="2247758" y="44485"/>
                          <a:pt x="2176952" y="2975"/>
                          <a:pt x="2440486" y="0"/>
                        </a:cubicBezTo>
                        <a:cubicBezTo>
                          <a:pt x="2704020" y="-2975"/>
                          <a:pt x="2885997" y="-26959"/>
                          <a:pt x="3022874" y="0"/>
                        </a:cubicBezTo>
                        <a:cubicBezTo>
                          <a:pt x="3159751" y="26959"/>
                          <a:pt x="3729128" y="25250"/>
                          <a:pt x="3938056" y="0"/>
                        </a:cubicBezTo>
                        <a:cubicBezTo>
                          <a:pt x="4146984" y="-25250"/>
                          <a:pt x="4214284" y="10720"/>
                          <a:pt x="4409514" y="0"/>
                        </a:cubicBezTo>
                        <a:cubicBezTo>
                          <a:pt x="4604744" y="-10720"/>
                          <a:pt x="5005215" y="-15436"/>
                          <a:pt x="5324696" y="0"/>
                        </a:cubicBezTo>
                        <a:cubicBezTo>
                          <a:pt x="5644177" y="15436"/>
                          <a:pt x="5931952" y="-25273"/>
                          <a:pt x="6239878" y="0"/>
                        </a:cubicBezTo>
                        <a:cubicBezTo>
                          <a:pt x="6547804" y="25273"/>
                          <a:pt x="6682991" y="-33353"/>
                          <a:pt x="6933198" y="0"/>
                        </a:cubicBezTo>
                        <a:cubicBezTo>
                          <a:pt x="7183405" y="33353"/>
                          <a:pt x="7565510" y="-33003"/>
                          <a:pt x="7848380" y="0"/>
                        </a:cubicBezTo>
                        <a:cubicBezTo>
                          <a:pt x="8131250" y="33003"/>
                          <a:pt x="8253192" y="16728"/>
                          <a:pt x="8430768" y="0"/>
                        </a:cubicBezTo>
                        <a:cubicBezTo>
                          <a:pt x="8608344" y="-16728"/>
                          <a:pt x="8839292" y="23528"/>
                          <a:pt x="9013157" y="0"/>
                        </a:cubicBezTo>
                        <a:cubicBezTo>
                          <a:pt x="9187022" y="-23528"/>
                          <a:pt x="9431141" y="20471"/>
                          <a:pt x="9817408" y="0"/>
                        </a:cubicBezTo>
                        <a:cubicBezTo>
                          <a:pt x="10203675" y="-20471"/>
                          <a:pt x="10209504" y="-16373"/>
                          <a:pt x="10399796" y="0"/>
                        </a:cubicBezTo>
                        <a:cubicBezTo>
                          <a:pt x="10590088" y="16373"/>
                          <a:pt x="10806978" y="19443"/>
                          <a:pt x="11093116" y="0"/>
                        </a:cubicBezTo>
                        <a:cubicBezTo>
                          <a:pt x="11065867" y="219802"/>
                          <a:pt x="11057088" y="434111"/>
                          <a:pt x="11093116" y="785060"/>
                        </a:cubicBezTo>
                        <a:cubicBezTo>
                          <a:pt x="11129144" y="1136009"/>
                          <a:pt x="11097903" y="1356642"/>
                          <a:pt x="11093116" y="1515979"/>
                        </a:cubicBezTo>
                        <a:cubicBezTo>
                          <a:pt x="11088329" y="1675316"/>
                          <a:pt x="11087022" y="2039089"/>
                          <a:pt x="11093116" y="2246897"/>
                        </a:cubicBezTo>
                        <a:cubicBezTo>
                          <a:pt x="11099210" y="2454705"/>
                          <a:pt x="11086121" y="2575647"/>
                          <a:pt x="11093116" y="2761247"/>
                        </a:cubicBezTo>
                        <a:cubicBezTo>
                          <a:pt x="11100112" y="2946847"/>
                          <a:pt x="11081728" y="3204497"/>
                          <a:pt x="11093116" y="3329739"/>
                        </a:cubicBezTo>
                        <a:cubicBezTo>
                          <a:pt x="11104504" y="3454981"/>
                          <a:pt x="11073424" y="3698091"/>
                          <a:pt x="11093116" y="4060658"/>
                        </a:cubicBezTo>
                        <a:cubicBezTo>
                          <a:pt x="11112808" y="4423225"/>
                          <a:pt x="11096928" y="4460569"/>
                          <a:pt x="11093116" y="4683292"/>
                        </a:cubicBezTo>
                        <a:cubicBezTo>
                          <a:pt x="11089304" y="4906015"/>
                          <a:pt x="11098456" y="5056882"/>
                          <a:pt x="11093116" y="5414210"/>
                        </a:cubicBezTo>
                        <a:cubicBezTo>
                          <a:pt x="10731445" y="5422530"/>
                          <a:pt x="10478187" y="5407974"/>
                          <a:pt x="10288865" y="5414210"/>
                        </a:cubicBezTo>
                        <a:cubicBezTo>
                          <a:pt x="10099543" y="5420446"/>
                          <a:pt x="10040616" y="5420273"/>
                          <a:pt x="9928339" y="5414210"/>
                        </a:cubicBezTo>
                        <a:cubicBezTo>
                          <a:pt x="9816062" y="5408147"/>
                          <a:pt x="9375675" y="5382104"/>
                          <a:pt x="9235019" y="5414210"/>
                        </a:cubicBezTo>
                        <a:cubicBezTo>
                          <a:pt x="9094363" y="5446316"/>
                          <a:pt x="8905057" y="5424113"/>
                          <a:pt x="8763562" y="5414210"/>
                        </a:cubicBezTo>
                        <a:cubicBezTo>
                          <a:pt x="8622067" y="5404307"/>
                          <a:pt x="8127604" y="5397877"/>
                          <a:pt x="7959311" y="5414210"/>
                        </a:cubicBezTo>
                        <a:cubicBezTo>
                          <a:pt x="7791018" y="5430543"/>
                          <a:pt x="7657838" y="5415247"/>
                          <a:pt x="7487853" y="5414210"/>
                        </a:cubicBezTo>
                        <a:cubicBezTo>
                          <a:pt x="7317868" y="5413173"/>
                          <a:pt x="6899867" y="5448921"/>
                          <a:pt x="6683602" y="5414210"/>
                        </a:cubicBezTo>
                        <a:cubicBezTo>
                          <a:pt x="6467337" y="5379499"/>
                          <a:pt x="6471908" y="5413352"/>
                          <a:pt x="6323076" y="5414210"/>
                        </a:cubicBezTo>
                        <a:cubicBezTo>
                          <a:pt x="6174244" y="5415068"/>
                          <a:pt x="5883782" y="5435681"/>
                          <a:pt x="5518825" y="5414210"/>
                        </a:cubicBezTo>
                        <a:cubicBezTo>
                          <a:pt x="5153868" y="5392739"/>
                          <a:pt x="5215476" y="5394124"/>
                          <a:pt x="5047368" y="5414210"/>
                        </a:cubicBezTo>
                        <a:cubicBezTo>
                          <a:pt x="4879260" y="5434296"/>
                          <a:pt x="4763752" y="5418555"/>
                          <a:pt x="4686842" y="5414210"/>
                        </a:cubicBezTo>
                        <a:cubicBezTo>
                          <a:pt x="4609932" y="5409865"/>
                          <a:pt x="4429133" y="5437542"/>
                          <a:pt x="4215384" y="5414210"/>
                        </a:cubicBezTo>
                        <a:cubicBezTo>
                          <a:pt x="4001635" y="5390878"/>
                          <a:pt x="3716507" y="5434610"/>
                          <a:pt x="3411133" y="5414210"/>
                        </a:cubicBezTo>
                        <a:cubicBezTo>
                          <a:pt x="3105759" y="5393810"/>
                          <a:pt x="3155563" y="5411648"/>
                          <a:pt x="2939676" y="5414210"/>
                        </a:cubicBezTo>
                        <a:cubicBezTo>
                          <a:pt x="2723789" y="5416772"/>
                          <a:pt x="2712453" y="5421181"/>
                          <a:pt x="2579149" y="5414210"/>
                        </a:cubicBezTo>
                        <a:cubicBezTo>
                          <a:pt x="2445845" y="5407239"/>
                          <a:pt x="2318793" y="5430213"/>
                          <a:pt x="2107692" y="5414210"/>
                        </a:cubicBezTo>
                        <a:cubicBezTo>
                          <a:pt x="1896591" y="5398207"/>
                          <a:pt x="1810269" y="5423925"/>
                          <a:pt x="1525303" y="5414210"/>
                        </a:cubicBezTo>
                        <a:cubicBezTo>
                          <a:pt x="1240337" y="5404495"/>
                          <a:pt x="1106702" y="5413355"/>
                          <a:pt x="831984" y="5414210"/>
                        </a:cubicBezTo>
                        <a:cubicBezTo>
                          <a:pt x="557266" y="5415065"/>
                          <a:pt x="370066" y="5433798"/>
                          <a:pt x="0" y="5414210"/>
                        </a:cubicBezTo>
                        <a:cubicBezTo>
                          <a:pt x="-10126" y="5160274"/>
                          <a:pt x="-26132" y="4900921"/>
                          <a:pt x="0" y="4629150"/>
                        </a:cubicBezTo>
                        <a:cubicBezTo>
                          <a:pt x="26132" y="4357379"/>
                          <a:pt x="15758" y="4219702"/>
                          <a:pt x="0" y="3952373"/>
                        </a:cubicBezTo>
                        <a:cubicBezTo>
                          <a:pt x="-15758" y="3685044"/>
                          <a:pt x="16628" y="3598784"/>
                          <a:pt x="0" y="3275597"/>
                        </a:cubicBezTo>
                        <a:cubicBezTo>
                          <a:pt x="-16628" y="2952410"/>
                          <a:pt x="17988" y="2783189"/>
                          <a:pt x="0" y="2598821"/>
                        </a:cubicBezTo>
                        <a:cubicBezTo>
                          <a:pt x="-17988" y="2414453"/>
                          <a:pt x="2370" y="2125073"/>
                          <a:pt x="0" y="1922045"/>
                        </a:cubicBezTo>
                        <a:cubicBezTo>
                          <a:pt x="-2370" y="1719017"/>
                          <a:pt x="-16005" y="1541620"/>
                          <a:pt x="0" y="1299410"/>
                        </a:cubicBezTo>
                        <a:cubicBezTo>
                          <a:pt x="16005" y="1057200"/>
                          <a:pt x="34018" y="3549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發展活動│活動三：破解自行車危險情境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BE38ACE7-B4EA-B07C-3071-9BA7B3CF7E05}"/>
              </a:ext>
            </a:extLst>
          </p:cNvPr>
          <p:cNvGrpSpPr/>
          <p:nvPr/>
        </p:nvGrpSpPr>
        <p:grpSpPr>
          <a:xfrm>
            <a:off x="1179612" y="429453"/>
            <a:ext cx="9903598" cy="1212311"/>
            <a:chOff x="4005846" y="248433"/>
            <a:chExt cx="4075532" cy="102289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3ACC2-B345-6B6E-F3DF-AF7CC5C0D497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36FFD5C8-F4A5-0F55-776B-89661C164856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A89DE574-7FB7-35F9-E112-DF4A4B3C348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756ADE7-963D-96D2-129F-BD219B949FED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F6A71B8D-2F88-3BAD-729E-80FC4BEED046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EF70F42B-6BE9-1518-F18F-4375CD1D369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D125CFA-75BB-D4A4-A1BA-AAF7184221BD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「破解自行車危險情境」小組活動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BE5517E6-F297-514C-171D-2D10BBA39F48}"/>
              </a:ext>
            </a:extLst>
          </p:cNvPr>
          <p:cNvGrpSpPr/>
          <p:nvPr/>
        </p:nvGrpSpPr>
        <p:grpSpPr>
          <a:xfrm>
            <a:off x="809138" y="1963453"/>
            <a:ext cx="4862999" cy="4053330"/>
            <a:chOff x="860077" y="2737728"/>
            <a:chExt cx="6989698" cy="3129239"/>
          </a:xfrm>
        </p:grpSpPr>
        <p:sp>
          <p:nvSpPr>
            <p:cNvPr id="6" name="流程圖: 程序 5">
              <a:extLst>
                <a:ext uri="{FF2B5EF4-FFF2-40B4-BE49-F238E27FC236}">
                  <a16:creationId xmlns:a16="http://schemas.microsoft.com/office/drawing/2014/main" id="{66B1F273-0A6C-8D73-AA89-5DBA103DD634}"/>
                </a:ext>
              </a:extLst>
            </p:cNvPr>
            <p:cNvSpPr/>
            <p:nvPr/>
          </p:nvSpPr>
          <p:spPr>
            <a:xfrm>
              <a:off x="860080" y="3177766"/>
              <a:ext cx="6989695" cy="2689201"/>
            </a:xfrm>
            <a:prstGeom prst="flowChartProcess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0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小玉</a:t>
              </a:r>
              <a:r>
                <a:rPr kumimoji="0" lang="zh-TW" altLang="en-US" sz="3000" b="0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騎自行車時，發現前方路口的號誌是紅燈，且有一輛大型車在停等，她打算騎到停止線，沒想到快到停止線時，號誌卻變為綠燈，</a:t>
              </a:r>
              <a:r>
                <a:rPr kumimoji="0" lang="zh-TW" altLang="en-US" sz="30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小玉</a:t>
              </a:r>
              <a:r>
                <a:rPr kumimoji="0" lang="zh-TW" altLang="en-US" sz="3000" b="0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決定繼續往前騎</a:t>
              </a:r>
              <a:r>
                <a:rPr kumimoji="0" lang="en-US" altLang="zh-TW" sz="3000" b="0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……</a:t>
              </a:r>
            </a:p>
          </p:txBody>
        </p:sp>
        <p:sp>
          <p:nvSpPr>
            <p:cNvPr id="7" name="流程圖: 程序 6">
              <a:extLst>
                <a:ext uri="{FF2B5EF4-FFF2-40B4-BE49-F238E27FC236}">
                  <a16:creationId xmlns:a16="http://schemas.microsoft.com/office/drawing/2014/main" id="{DA677F29-AC07-D42F-D870-D34E929D3F11}"/>
                </a:ext>
              </a:extLst>
            </p:cNvPr>
            <p:cNvSpPr/>
            <p:nvPr/>
          </p:nvSpPr>
          <p:spPr>
            <a:xfrm>
              <a:off x="860077" y="2737728"/>
              <a:ext cx="6989698" cy="440040"/>
            </a:xfrm>
            <a:prstGeom prst="flowChartProcess">
              <a:avLst/>
            </a:prstGeom>
            <a:solidFill>
              <a:srgbClr val="00A199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情境</a:t>
              </a:r>
              <a:r>
                <a:rPr lang="en-US" altLang="zh-TW" sz="3200" b="1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</a:t>
              </a:r>
              <a:endPara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8" name="圓角矩形圖說文字 16">
            <a:extLst>
              <a:ext uri="{FF2B5EF4-FFF2-40B4-BE49-F238E27FC236}">
                <a16:creationId xmlns:a16="http://schemas.microsoft.com/office/drawing/2014/main" id="{46EA09BA-4C1B-E01D-0EB2-19578168F268}"/>
              </a:ext>
            </a:extLst>
          </p:cNvPr>
          <p:cNvSpPr/>
          <p:nvPr/>
        </p:nvSpPr>
        <p:spPr>
          <a:xfrm>
            <a:off x="6258713" y="1911023"/>
            <a:ext cx="4441340" cy="622415"/>
          </a:xfrm>
          <a:prstGeom prst="wedgeRoundRectCallout">
            <a:avLst>
              <a:gd name="adj1" fmla="val -50709"/>
              <a:gd name="adj2" fmla="val 51829"/>
              <a:gd name="adj3" fmla="val 16667"/>
            </a:avLst>
          </a:prstGeom>
          <a:solidFill>
            <a:srgbClr val="FEE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變成安全情境的方法？</a:t>
            </a:r>
            <a:endParaRPr kumimoji="0" lang="zh-TW" altLang="en-US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8953C9E-1155-7018-104B-5EEA030E3740}"/>
              </a:ext>
            </a:extLst>
          </p:cNvPr>
          <p:cNvSpPr txBox="1"/>
          <p:nvPr/>
        </p:nvSpPr>
        <p:spPr>
          <a:xfrm>
            <a:off x="5931835" y="2646653"/>
            <a:ext cx="5377754" cy="2755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ts val="3500"/>
              </a:lnSpc>
              <a:buFont typeface="+mj-lt"/>
              <a:buAutoNum type="arabicPeriod"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當大型車在騎士前方，騎士在大型車右後方保持適當的安全距離，不要並行在大型車輛旁。</a:t>
            </a:r>
          </a:p>
          <a:p>
            <a:pPr marL="514350" lvl="0" indent="-514350">
              <a:lnSpc>
                <a:spcPts val="3500"/>
              </a:lnSpc>
              <a:buFont typeface="+mj-lt"/>
              <a:buAutoNum type="arabicPeriod"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讓大型車先行，避免進入大型車視野死角，因右轉內輪差發生事故。</a:t>
            </a:r>
          </a:p>
        </p:txBody>
      </p:sp>
    </p:spTree>
    <p:extLst>
      <p:ext uri="{BB962C8B-B14F-4D97-AF65-F5344CB8AC3E}">
        <p14:creationId xmlns:p14="http://schemas.microsoft.com/office/powerpoint/2010/main" val="77885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E6ED49A-7B4C-0F56-96EF-5B37B2B0A6AC}"/>
              </a:ext>
            </a:extLst>
          </p:cNvPr>
          <p:cNvSpPr/>
          <p:nvPr/>
        </p:nvSpPr>
        <p:spPr>
          <a:xfrm>
            <a:off x="549442" y="1164021"/>
            <a:ext cx="11093116" cy="51744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093116"/>
                      <a:gd name="connsiteY0" fmla="*/ 0 h 5414210"/>
                      <a:gd name="connsiteX1" fmla="*/ 693320 w 11093116"/>
                      <a:gd name="connsiteY1" fmla="*/ 0 h 5414210"/>
                      <a:gd name="connsiteX2" fmla="*/ 1497571 w 11093116"/>
                      <a:gd name="connsiteY2" fmla="*/ 0 h 5414210"/>
                      <a:gd name="connsiteX3" fmla="*/ 2301822 w 11093116"/>
                      <a:gd name="connsiteY3" fmla="*/ 0 h 5414210"/>
                      <a:gd name="connsiteX4" fmla="*/ 3217004 w 11093116"/>
                      <a:gd name="connsiteY4" fmla="*/ 0 h 5414210"/>
                      <a:gd name="connsiteX5" fmla="*/ 3910323 w 11093116"/>
                      <a:gd name="connsiteY5" fmla="*/ 0 h 5414210"/>
                      <a:gd name="connsiteX6" fmla="*/ 4714574 w 11093116"/>
                      <a:gd name="connsiteY6" fmla="*/ 0 h 5414210"/>
                      <a:gd name="connsiteX7" fmla="*/ 5407894 w 11093116"/>
                      <a:gd name="connsiteY7" fmla="*/ 0 h 5414210"/>
                      <a:gd name="connsiteX8" fmla="*/ 6101214 w 11093116"/>
                      <a:gd name="connsiteY8" fmla="*/ 0 h 5414210"/>
                      <a:gd name="connsiteX9" fmla="*/ 6794534 w 11093116"/>
                      <a:gd name="connsiteY9" fmla="*/ 0 h 5414210"/>
                      <a:gd name="connsiteX10" fmla="*/ 7155060 w 11093116"/>
                      <a:gd name="connsiteY10" fmla="*/ 0 h 5414210"/>
                      <a:gd name="connsiteX11" fmla="*/ 7959311 w 11093116"/>
                      <a:gd name="connsiteY11" fmla="*/ 0 h 5414210"/>
                      <a:gd name="connsiteX12" fmla="*/ 8319837 w 11093116"/>
                      <a:gd name="connsiteY12" fmla="*/ 0 h 5414210"/>
                      <a:gd name="connsiteX13" fmla="*/ 9013157 w 11093116"/>
                      <a:gd name="connsiteY13" fmla="*/ 0 h 5414210"/>
                      <a:gd name="connsiteX14" fmla="*/ 9928339 w 11093116"/>
                      <a:gd name="connsiteY14" fmla="*/ 0 h 5414210"/>
                      <a:gd name="connsiteX15" fmla="*/ 11093116 w 11093116"/>
                      <a:gd name="connsiteY15" fmla="*/ 0 h 5414210"/>
                      <a:gd name="connsiteX16" fmla="*/ 11093116 w 11093116"/>
                      <a:gd name="connsiteY16" fmla="*/ 730918 h 5414210"/>
                      <a:gd name="connsiteX17" fmla="*/ 11093116 w 11093116"/>
                      <a:gd name="connsiteY17" fmla="*/ 1299410 h 5414210"/>
                      <a:gd name="connsiteX18" fmla="*/ 11093116 w 11093116"/>
                      <a:gd name="connsiteY18" fmla="*/ 1867902 h 5414210"/>
                      <a:gd name="connsiteX19" fmla="*/ 11093116 w 11093116"/>
                      <a:gd name="connsiteY19" fmla="*/ 2544679 h 5414210"/>
                      <a:gd name="connsiteX20" fmla="*/ 11093116 w 11093116"/>
                      <a:gd name="connsiteY20" fmla="*/ 3221455 h 5414210"/>
                      <a:gd name="connsiteX21" fmla="*/ 11093116 w 11093116"/>
                      <a:gd name="connsiteY21" fmla="*/ 3844089 h 5414210"/>
                      <a:gd name="connsiteX22" fmla="*/ 11093116 w 11093116"/>
                      <a:gd name="connsiteY22" fmla="*/ 4629150 h 5414210"/>
                      <a:gd name="connsiteX23" fmla="*/ 11093116 w 11093116"/>
                      <a:gd name="connsiteY23" fmla="*/ 5414210 h 5414210"/>
                      <a:gd name="connsiteX24" fmla="*/ 10177934 w 11093116"/>
                      <a:gd name="connsiteY24" fmla="*/ 5414210 h 5414210"/>
                      <a:gd name="connsiteX25" fmla="*/ 9373683 w 11093116"/>
                      <a:gd name="connsiteY25" fmla="*/ 5414210 h 5414210"/>
                      <a:gd name="connsiteX26" fmla="*/ 9013157 w 11093116"/>
                      <a:gd name="connsiteY26" fmla="*/ 5414210 h 5414210"/>
                      <a:gd name="connsiteX27" fmla="*/ 8097975 w 11093116"/>
                      <a:gd name="connsiteY27" fmla="*/ 5414210 h 5414210"/>
                      <a:gd name="connsiteX28" fmla="*/ 7515586 w 11093116"/>
                      <a:gd name="connsiteY28" fmla="*/ 5414210 h 5414210"/>
                      <a:gd name="connsiteX29" fmla="*/ 6711335 w 11093116"/>
                      <a:gd name="connsiteY29" fmla="*/ 5414210 h 5414210"/>
                      <a:gd name="connsiteX30" fmla="*/ 6350809 w 11093116"/>
                      <a:gd name="connsiteY30" fmla="*/ 5414210 h 5414210"/>
                      <a:gd name="connsiteX31" fmla="*/ 5435627 w 11093116"/>
                      <a:gd name="connsiteY31" fmla="*/ 5414210 h 5414210"/>
                      <a:gd name="connsiteX32" fmla="*/ 4853238 w 11093116"/>
                      <a:gd name="connsiteY32" fmla="*/ 5414210 h 5414210"/>
                      <a:gd name="connsiteX33" fmla="*/ 4159919 w 11093116"/>
                      <a:gd name="connsiteY33" fmla="*/ 5414210 h 5414210"/>
                      <a:gd name="connsiteX34" fmla="*/ 3688461 w 11093116"/>
                      <a:gd name="connsiteY34" fmla="*/ 5414210 h 5414210"/>
                      <a:gd name="connsiteX35" fmla="*/ 2884210 w 11093116"/>
                      <a:gd name="connsiteY35" fmla="*/ 5414210 h 5414210"/>
                      <a:gd name="connsiteX36" fmla="*/ 1969028 w 11093116"/>
                      <a:gd name="connsiteY36" fmla="*/ 5414210 h 5414210"/>
                      <a:gd name="connsiteX37" fmla="*/ 1386640 w 11093116"/>
                      <a:gd name="connsiteY37" fmla="*/ 5414210 h 5414210"/>
                      <a:gd name="connsiteX38" fmla="*/ 0 w 11093116"/>
                      <a:gd name="connsiteY38" fmla="*/ 5414210 h 5414210"/>
                      <a:gd name="connsiteX39" fmla="*/ 0 w 11093116"/>
                      <a:gd name="connsiteY39" fmla="*/ 4737434 h 5414210"/>
                      <a:gd name="connsiteX40" fmla="*/ 0 w 11093116"/>
                      <a:gd name="connsiteY40" fmla="*/ 4060658 h 5414210"/>
                      <a:gd name="connsiteX41" fmla="*/ 0 w 11093116"/>
                      <a:gd name="connsiteY41" fmla="*/ 3329739 h 5414210"/>
                      <a:gd name="connsiteX42" fmla="*/ 0 w 11093116"/>
                      <a:gd name="connsiteY42" fmla="*/ 2652963 h 5414210"/>
                      <a:gd name="connsiteX43" fmla="*/ 0 w 11093116"/>
                      <a:gd name="connsiteY43" fmla="*/ 1922045 h 5414210"/>
                      <a:gd name="connsiteX44" fmla="*/ 0 w 11093116"/>
                      <a:gd name="connsiteY44" fmla="*/ 1191126 h 5414210"/>
                      <a:gd name="connsiteX45" fmla="*/ 0 w 11093116"/>
                      <a:gd name="connsiteY45" fmla="*/ 0 h 54142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11093116" h="5414210" fill="none" extrusionOk="0">
                        <a:moveTo>
                          <a:pt x="0" y="0"/>
                        </a:moveTo>
                        <a:cubicBezTo>
                          <a:pt x="296611" y="-8648"/>
                          <a:pt x="539230" y="22367"/>
                          <a:pt x="693320" y="0"/>
                        </a:cubicBezTo>
                        <a:cubicBezTo>
                          <a:pt x="847410" y="-22367"/>
                          <a:pt x="1315851" y="-1337"/>
                          <a:pt x="1497571" y="0"/>
                        </a:cubicBezTo>
                        <a:cubicBezTo>
                          <a:pt x="1679291" y="1337"/>
                          <a:pt x="2089967" y="-20654"/>
                          <a:pt x="2301822" y="0"/>
                        </a:cubicBezTo>
                        <a:cubicBezTo>
                          <a:pt x="2513677" y="20654"/>
                          <a:pt x="2988079" y="16744"/>
                          <a:pt x="3217004" y="0"/>
                        </a:cubicBezTo>
                        <a:cubicBezTo>
                          <a:pt x="3445929" y="-16744"/>
                          <a:pt x="3635048" y="-16624"/>
                          <a:pt x="3910323" y="0"/>
                        </a:cubicBezTo>
                        <a:cubicBezTo>
                          <a:pt x="4185598" y="16624"/>
                          <a:pt x="4511265" y="-9958"/>
                          <a:pt x="4714574" y="0"/>
                        </a:cubicBezTo>
                        <a:cubicBezTo>
                          <a:pt x="4917883" y="9958"/>
                          <a:pt x="5117676" y="18068"/>
                          <a:pt x="5407894" y="0"/>
                        </a:cubicBezTo>
                        <a:cubicBezTo>
                          <a:pt x="5698112" y="-18068"/>
                          <a:pt x="5926136" y="10329"/>
                          <a:pt x="6101214" y="0"/>
                        </a:cubicBezTo>
                        <a:cubicBezTo>
                          <a:pt x="6276292" y="-10329"/>
                          <a:pt x="6622862" y="-22460"/>
                          <a:pt x="6794534" y="0"/>
                        </a:cubicBezTo>
                        <a:cubicBezTo>
                          <a:pt x="6966206" y="22460"/>
                          <a:pt x="7011883" y="3294"/>
                          <a:pt x="7155060" y="0"/>
                        </a:cubicBezTo>
                        <a:cubicBezTo>
                          <a:pt x="7298237" y="-3294"/>
                          <a:pt x="7608374" y="34297"/>
                          <a:pt x="7959311" y="0"/>
                        </a:cubicBezTo>
                        <a:cubicBezTo>
                          <a:pt x="8310248" y="-34297"/>
                          <a:pt x="8232772" y="15938"/>
                          <a:pt x="8319837" y="0"/>
                        </a:cubicBezTo>
                        <a:cubicBezTo>
                          <a:pt x="8406902" y="-15938"/>
                          <a:pt x="8860009" y="-19110"/>
                          <a:pt x="9013157" y="0"/>
                        </a:cubicBezTo>
                        <a:cubicBezTo>
                          <a:pt x="9166305" y="19110"/>
                          <a:pt x="9693474" y="33185"/>
                          <a:pt x="9928339" y="0"/>
                        </a:cubicBezTo>
                        <a:cubicBezTo>
                          <a:pt x="10163204" y="-33185"/>
                          <a:pt x="10795819" y="24445"/>
                          <a:pt x="11093116" y="0"/>
                        </a:cubicBezTo>
                        <a:cubicBezTo>
                          <a:pt x="11101130" y="311251"/>
                          <a:pt x="11114355" y="482426"/>
                          <a:pt x="11093116" y="730918"/>
                        </a:cubicBezTo>
                        <a:cubicBezTo>
                          <a:pt x="11071877" y="979410"/>
                          <a:pt x="11068540" y="1177327"/>
                          <a:pt x="11093116" y="1299410"/>
                        </a:cubicBezTo>
                        <a:cubicBezTo>
                          <a:pt x="11117692" y="1421493"/>
                          <a:pt x="11074533" y="1729100"/>
                          <a:pt x="11093116" y="1867902"/>
                        </a:cubicBezTo>
                        <a:cubicBezTo>
                          <a:pt x="11111699" y="2006704"/>
                          <a:pt x="11074400" y="2321907"/>
                          <a:pt x="11093116" y="2544679"/>
                        </a:cubicBezTo>
                        <a:cubicBezTo>
                          <a:pt x="11111832" y="2767451"/>
                          <a:pt x="11092600" y="2992535"/>
                          <a:pt x="11093116" y="3221455"/>
                        </a:cubicBezTo>
                        <a:cubicBezTo>
                          <a:pt x="11093632" y="3450375"/>
                          <a:pt x="11110762" y="3596967"/>
                          <a:pt x="11093116" y="3844089"/>
                        </a:cubicBezTo>
                        <a:cubicBezTo>
                          <a:pt x="11075470" y="4091211"/>
                          <a:pt x="11092807" y="4371320"/>
                          <a:pt x="11093116" y="4629150"/>
                        </a:cubicBezTo>
                        <a:cubicBezTo>
                          <a:pt x="11093425" y="4886980"/>
                          <a:pt x="11132136" y="5139269"/>
                          <a:pt x="11093116" y="5414210"/>
                        </a:cubicBezTo>
                        <a:cubicBezTo>
                          <a:pt x="10788475" y="5426043"/>
                          <a:pt x="10387494" y="5438390"/>
                          <a:pt x="10177934" y="5414210"/>
                        </a:cubicBezTo>
                        <a:cubicBezTo>
                          <a:pt x="9968374" y="5390030"/>
                          <a:pt x="9730530" y="5448973"/>
                          <a:pt x="9373683" y="5414210"/>
                        </a:cubicBezTo>
                        <a:cubicBezTo>
                          <a:pt x="9016836" y="5379447"/>
                          <a:pt x="9148933" y="5429788"/>
                          <a:pt x="9013157" y="5414210"/>
                        </a:cubicBezTo>
                        <a:cubicBezTo>
                          <a:pt x="8877381" y="5398632"/>
                          <a:pt x="8512897" y="5429848"/>
                          <a:pt x="8097975" y="5414210"/>
                        </a:cubicBezTo>
                        <a:cubicBezTo>
                          <a:pt x="7683053" y="5398572"/>
                          <a:pt x="7781735" y="5436761"/>
                          <a:pt x="7515586" y="5414210"/>
                        </a:cubicBezTo>
                        <a:cubicBezTo>
                          <a:pt x="7249437" y="5391659"/>
                          <a:pt x="6874749" y="5393425"/>
                          <a:pt x="6711335" y="5414210"/>
                        </a:cubicBezTo>
                        <a:cubicBezTo>
                          <a:pt x="6547921" y="5434995"/>
                          <a:pt x="6487894" y="5422657"/>
                          <a:pt x="6350809" y="5414210"/>
                        </a:cubicBezTo>
                        <a:cubicBezTo>
                          <a:pt x="6213724" y="5405763"/>
                          <a:pt x="5817809" y="5420772"/>
                          <a:pt x="5435627" y="5414210"/>
                        </a:cubicBezTo>
                        <a:cubicBezTo>
                          <a:pt x="5053445" y="5407648"/>
                          <a:pt x="5063496" y="5421935"/>
                          <a:pt x="4853238" y="5414210"/>
                        </a:cubicBezTo>
                        <a:cubicBezTo>
                          <a:pt x="4642980" y="5406485"/>
                          <a:pt x="4371253" y="5405720"/>
                          <a:pt x="4159919" y="5414210"/>
                        </a:cubicBezTo>
                        <a:cubicBezTo>
                          <a:pt x="3948585" y="5422700"/>
                          <a:pt x="3905758" y="5420116"/>
                          <a:pt x="3688461" y="5414210"/>
                        </a:cubicBezTo>
                        <a:cubicBezTo>
                          <a:pt x="3471164" y="5408304"/>
                          <a:pt x="3120924" y="5438212"/>
                          <a:pt x="2884210" y="5414210"/>
                        </a:cubicBezTo>
                        <a:cubicBezTo>
                          <a:pt x="2647496" y="5390208"/>
                          <a:pt x="2237747" y="5457758"/>
                          <a:pt x="1969028" y="5414210"/>
                        </a:cubicBezTo>
                        <a:cubicBezTo>
                          <a:pt x="1700309" y="5370662"/>
                          <a:pt x="1593702" y="5405455"/>
                          <a:pt x="1386640" y="5414210"/>
                        </a:cubicBezTo>
                        <a:cubicBezTo>
                          <a:pt x="1179578" y="5422965"/>
                          <a:pt x="688903" y="5425282"/>
                          <a:pt x="0" y="5414210"/>
                        </a:cubicBezTo>
                        <a:cubicBezTo>
                          <a:pt x="-30450" y="5239432"/>
                          <a:pt x="32613" y="5047629"/>
                          <a:pt x="0" y="4737434"/>
                        </a:cubicBezTo>
                        <a:cubicBezTo>
                          <a:pt x="-32613" y="4427239"/>
                          <a:pt x="23019" y="4280758"/>
                          <a:pt x="0" y="4060658"/>
                        </a:cubicBezTo>
                        <a:cubicBezTo>
                          <a:pt x="-23019" y="3840558"/>
                          <a:pt x="18765" y="3654820"/>
                          <a:pt x="0" y="3329739"/>
                        </a:cubicBezTo>
                        <a:cubicBezTo>
                          <a:pt x="-18765" y="3004658"/>
                          <a:pt x="-21687" y="2845104"/>
                          <a:pt x="0" y="2652963"/>
                        </a:cubicBezTo>
                        <a:cubicBezTo>
                          <a:pt x="21687" y="2460822"/>
                          <a:pt x="-8402" y="2201162"/>
                          <a:pt x="0" y="1922045"/>
                        </a:cubicBezTo>
                        <a:cubicBezTo>
                          <a:pt x="8402" y="1642928"/>
                          <a:pt x="26898" y="1418368"/>
                          <a:pt x="0" y="1191126"/>
                        </a:cubicBezTo>
                        <a:cubicBezTo>
                          <a:pt x="-26898" y="963884"/>
                          <a:pt x="13525" y="375377"/>
                          <a:pt x="0" y="0"/>
                        </a:cubicBezTo>
                        <a:close/>
                      </a:path>
                      <a:path w="11093116" h="5414210" stroke="0" extrusionOk="0">
                        <a:moveTo>
                          <a:pt x="0" y="0"/>
                        </a:moveTo>
                        <a:cubicBezTo>
                          <a:pt x="206027" y="-20320"/>
                          <a:pt x="401869" y="26918"/>
                          <a:pt x="582389" y="0"/>
                        </a:cubicBezTo>
                        <a:cubicBezTo>
                          <a:pt x="762909" y="-26918"/>
                          <a:pt x="774668" y="-8853"/>
                          <a:pt x="942915" y="0"/>
                        </a:cubicBezTo>
                        <a:cubicBezTo>
                          <a:pt x="1111162" y="8853"/>
                          <a:pt x="1468436" y="-44485"/>
                          <a:pt x="1858097" y="0"/>
                        </a:cubicBezTo>
                        <a:cubicBezTo>
                          <a:pt x="2247758" y="44485"/>
                          <a:pt x="2176952" y="2975"/>
                          <a:pt x="2440486" y="0"/>
                        </a:cubicBezTo>
                        <a:cubicBezTo>
                          <a:pt x="2704020" y="-2975"/>
                          <a:pt x="2885997" y="-26959"/>
                          <a:pt x="3022874" y="0"/>
                        </a:cubicBezTo>
                        <a:cubicBezTo>
                          <a:pt x="3159751" y="26959"/>
                          <a:pt x="3729128" y="25250"/>
                          <a:pt x="3938056" y="0"/>
                        </a:cubicBezTo>
                        <a:cubicBezTo>
                          <a:pt x="4146984" y="-25250"/>
                          <a:pt x="4214284" y="10720"/>
                          <a:pt x="4409514" y="0"/>
                        </a:cubicBezTo>
                        <a:cubicBezTo>
                          <a:pt x="4604744" y="-10720"/>
                          <a:pt x="5005215" y="-15436"/>
                          <a:pt x="5324696" y="0"/>
                        </a:cubicBezTo>
                        <a:cubicBezTo>
                          <a:pt x="5644177" y="15436"/>
                          <a:pt x="5931952" y="-25273"/>
                          <a:pt x="6239878" y="0"/>
                        </a:cubicBezTo>
                        <a:cubicBezTo>
                          <a:pt x="6547804" y="25273"/>
                          <a:pt x="6682991" y="-33353"/>
                          <a:pt x="6933198" y="0"/>
                        </a:cubicBezTo>
                        <a:cubicBezTo>
                          <a:pt x="7183405" y="33353"/>
                          <a:pt x="7565510" y="-33003"/>
                          <a:pt x="7848380" y="0"/>
                        </a:cubicBezTo>
                        <a:cubicBezTo>
                          <a:pt x="8131250" y="33003"/>
                          <a:pt x="8253192" y="16728"/>
                          <a:pt x="8430768" y="0"/>
                        </a:cubicBezTo>
                        <a:cubicBezTo>
                          <a:pt x="8608344" y="-16728"/>
                          <a:pt x="8839292" y="23528"/>
                          <a:pt x="9013157" y="0"/>
                        </a:cubicBezTo>
                        <a:cubicBezTo>
                          <a:pt x="9187022" y="-23528"/>
                          <a:pt x="9431141" y="20471"/>
                          <a:pt x="9817408" y="0"/>
                        </a:cubicBezTo>
                        <a:cubicBezTo>
                          <a:pt x="10203675" y="-20471"/>
                          <a:pt x="10209504" y="-16373"/>
                          <a:pt x="10399796" y="0"/>
                        </a:cubicBezTo>
                        <a:cubicBezTo>
                          <a:pt x="10590088" y="16373"/>
                          <a:pt x="10806978" y="19443"/>
                          <a:pt x="11093116" y="0"/>
                        </a:cubicBezTo>
                        <a:cubicBezTo>
                          <a:pt x="11065867" y="219802"/>
                          <a:pt x="11057088" y="434111"/>
                          <a:pt x="11093116" y="785060"/>
                        </a:cubicBezTo>
                        <a:cubicBezTo>
                          <a:pt x="11129144" y="1136009"/>
                          <a:pt x="11097903" y="1356642"/>
                          <a:pt x="11093116" y="1515979"/>
                        </a:cubicBezTo>
                        <a:cubicBezTo>
                          <a:pt x="11088329" y="1675316"/>
                          <a:pt x="11087022" y="2039089"/>
                          <a:pt x="11093116" y="2246897"/>
                        </a:cubicBezTo>
                        <a:cubicBezTo>
                          <a:pt x="11099210" y="2454705"/>
                          <a:pt x="11086121" y="2575647"/>
                          <a:pt x="11093116" y="2761247"/>
                        </a:cubicBezTo>
                        <a:cubicBezTo>
                          <a:pt x="11100112" y="2946847"/>
                          <a:pt x="11081728" y="3204497"/>
                          <a:pt x="11093116" y="3329739"/>
                        </a:cubicBezTo>
                        <a:cubicBezTo>
                          <a:pt x="11104504" y="3454981"/>
                          <a:pt x="11073424" y="3698091"/>
                          <a:pt x="11093116" y="4060658"/>
                        </a:cubicBezTo>
                        <a:cubicBezTo>
                          <a:pt x="11112808" y="4423225"/>
                          <a:pt x="11096928" y="4460569"/>
                          <a:pt x="11093116" y="4683292"/>
                        </a:cubicBezTo>
                        <a:cubicBezTo>
                          <a:pt x="11089304" y="4906015"/>
                          <a:pt x="11098456" y="5056882"/>
                          <a:pt x="11093116" y="5414210"/>
                        </a:cubicBezTo>
                        <a:cubicBezTo>
                          <a:pt x="10731445" y="5422530"/>
                          <a:pt x="10478187" y="5407974"/>
                          <a:pt x="10288865" y="5414210"/>
                        </a:cubicBezTo>
                        <a:cubicBezTo>
                          <a:pt x="10099543" y="5420446"/>
                          <a:pt x="10040616" y="5420273"/>
                          <a:pt x="9928339" y="5414210"/>
                        </a:cubicBezTo>
                        <a:cubicBezTo>
                          <a:pt x="9816062" y="5408147"/>
                          <a:pt x="9375675" y="5382104"/>
                          <a:pt x="9235019" y="5414210"/>
                        </a:cubicBezTo>
                        <a:cubicBezTo>
                          <a:pt x="9094363" y="5446316"/>
                          <a:pt x="8905057" y="5424113"/>
                          <a:pt x="8763562" y="5414210"/>
                        </a:cubicBezTo>
                        <a:cubicBezTo>
                          <a:pt x="8622067" y="5404307"/>
                          <a:pt x="8127604" y="5397877"/>
                          <a:pt x="7959311" y="5414210"/>
                        </a:cubicBezTo>
                        <a:cubicBezTo>
                          <a:pt x="7791018" y="5430543"/>
                          <a:pt x="7657838" y="5415247"/>
                          <a:pt x="7487853" y="5414210"/>
                        </a:cubicBezTo>
                        <a:cubicBezTo>
                          <a:pt x="7317868" y="5413173"/>
                          <a:pt x="6899867" y="5448921"/>
                          <a:pt x="6683602" y="5414210"/>
                        </a:cubicBezTo>
                        <a:cubicBezTo>
                          <a:pt x="6467337" y="5379499"/>
                          <a:pt x="6471908" y="5413352"/>
                          <a:pt x="6323076" y="5414210"/>
                        </a:cubicBezTo>
                        <a:cubicBezTo>
                          <a:pt x="6174244" y="5415068"/>
                          <a:pt x="5883782" y="5435681"/>
                          <a:pt x="5518825" y="5414210"/>
                        </a:cubicBezTo>
                        <a:cubicBezTo>
                          <a:pt x="5153868" y="5392739"/>
                          <a:pt x="5215476" y="5394124"/>
                          <a:pt x="5047368" y="5414210"/>
                        </a:cubicBezTo>
                        <a:cubicBezTo>
                          <a:pt x="4879260" y="5434296"/>
                          <a:pt x="4763752" y="5418555"/>
                          <a:pt x="4686842" y="5414210"/>
                        </a:cubicBezTo>
                        <a:cubicBezTo>
                          <a:pt x="4609932" y="5409865"/>
                          <a:pt x="4429133" y="5437542"/>
                          <a:pt x="4215384" y="5414210"/>
                        </a:cubicBezTo>
                        <a:cubicBezTo>
                          <a:pt x="4001635" y="5390878"/>
                          <a:pt x="3716507" y="5434610"/>
                          <a:pt x="3411133" y="5414210"/>
                        </a:cubicBezTo>
                        <a:cubicBezTo>
                          <a:pt x="3105759" y="5393810"/>
                          <a:pt x="3155563" y="5411648"/>
                          <a:pt x="2939676" y="5414210"/>
                        </a:cubicBezTo>
                        <a:cubicBezTo>
                          <a:pt x="2723789" y="5416772"/>
                          <a:pt x="2712453" y="5421181"/>
                          <a:pt x="2579149" y="5414210"/>
                        </a:cubicBezTo>
                        <a:cubicBezTo>
                          <a:pt x="2445845" y="5407239"/>
                          <a:pt x="2318793" y="5430213"/>
                          <a:pt x="2107692" y="5414210"/>
                        </a:cubicBezTo>
                        <a:cubicBezTo>
                          <a:pt x="1896591" y="5398207"/>
                          <a:pt x="1810269" y="5423925"/>
                          <a:pt x="1525303" y="5414210"/>
                        </a:cubicBezTo>
                        <a:cubicBezTo>
                          <a:pt x="1240337" y="5404495"/>
                          <a:pt x="1106702" y="5413355"/>
                          <a:pt x="831984" y="5414210"/>
                        </a:cubicBezTo>
                        <a:cubicBezTo>
                          <a:pt x="557266" y="5415065"/>
                          <a:pt x="370066" y="5433798"/>
                          <a:pt x="0" y="5414210"/>
                        </a:cubicBezTo>
                        <a:cubicBezTo>
                          <a:pt x="-10126" y="5160274"/>
                          <a:pt x="-26132" y="4900921"/>
                          <a:pt x="0" y="4629150"/>
                        </a:cubicBezTo>
                        <a:cubicBezTo>
                          <a:pt x="26132" y="4357379"/>
                          <a:pt x="15758" y="4219702"/>
                          <a:pt x="0" y="3952373"/>
                        </a:cubicBezTo>
                        <a:cubicBezTo>
                          <a:pt x="-15758" y="3685044"/>
                          <a:pt x="16628" y="3598784"/>
                          <a:pt x="0" y="3275597"/>
                        </a:cubicBezTo>
                        <a:cubicBezTo>
                          <a:pt x="-16628" y="2952410"/>
                          <a:pt x="17988" y="2783189"/>
                          <a:pt x="0" y="2598821"/>
                        </a:cubicBezTo>
                        <a:cubicBezTo>
                          <a:pt x="-17988" y="2414453"/>
                          <a:pt x="2370" y="2125073"/>
                          <a:pt x="0" y="1922045"/>
                        </a:cubicBezTo>
                        <a:cubicBezTo>
                          <a:pt x="-2370" y="1719017"/>
                          <a:pt x="-16005" y="1541620"/>
                          <a:pt x="0" y="1299410"/>
                        </a:cubicBezTo>
                        <a:cubicBezTo>
                          <a:pt x="16005" y="1057200"/>
                          <a:pt x="34018" y="3549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發展活動│活動三：破解自行車危險情境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BE38ACE7-B4EA-B07C-3071-9BA7B3CF7E05}"/>
              </a:ext>
            </a:extLst>
          </p:cNvPr>
          <p:cNvGrpSpPr/>
          <p:nvPr/>
        </p:nvGrpSpPr>
        <p:grpSpPr>
          <a:xfrm>
            <a:off x="1179612" y="429453"/>
            <a:ext cx="9903598" cy="1212311"/>
            <a:chOff x="4005846" y="248433"/>
            <a:chExt cx="4075532" cy="102289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3ACC2-B345-6B6E-F3DF-AF7CC5C0D497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36FFD5C8-F4A5-0F55-776B-89661C164856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A89DE574-7FB7-35F9-E112-DF4A4B3C348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756ADE7-963D-96D2-129F-BD219B949FED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F6A71B8D-2F88-3BAD-729E-80FC4BEED046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EF70F42B-6BE9-1518-F18F-4375CD1D369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D125CFA-75BB-D4A4-A1BA-AAF7184221BD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「破解自行車危險情境」小組活動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BE5517E6-F297-514C-171D-2D10BBA39F48}"/>
              </a:ext>
            </a:extLst>
          </p:cNvPr>
          <p:cNvGrpSpPr/>
          <p:nvPr/>
        </p:nvGrpSpPr>
        <p:grpSpPr>
          <a:xfrm>
            <a:off x="809138" y="1963453"/>
            <a:ext cx="3405675" cy="4053330"/>
            <a:chOff x="860077" y="2737728"/>
            <a:chExt cx="6989698" cy="3129239"/>
          </a:xfrm>
        </p:grpSpPr>
        <p:sp>
          <p:nvSpPr>
            <p:cNvPr id="6" name="流程圖: 程序 5">
              <a:extLst>
                <a:ext uri="{FF2B5EF4-FFF2-40B4-BE49-F238E27FC236}">
                  <a16:creationId xmlns:a16="http://schemas.microsoft.com/office/drawing/2014/main" id="{66B1F273-0A6C-8D73-AA89-5DBA103DD634}"/>
                </a:ext>
              </a:extLst>
            </p:cNvPr>
            <p:cNvSpPr/>
            <p:nvPr/>
          </p:nvSpPr>
          <p:spPr>
            <a:xfrm>
              <a:off x="860080" y="3177766"/>
              <a:ext cx="6989695" cy="2689201"/>
            </a:xfrm>
            <a:prstGeom prst="flowChartProcess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0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小明</a:t>
              </a:r>
              <a:r>
                <a:rPr kumimoji="0" lang="zh-TW" altLang="en-US" sz="3000" b="0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騎乘自行車，看到前方路口的左側斜對角處有一間超商，他突然想起哥哥拜託他買一瓶牛奶回家，於是他立刻左轉</a:t>
              </a:r>
              <a:r>
                <a:rPr kumimoji="0" lang="en-US" altLang="zh-TW" sz="3000" b="0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……</a:t>
              </a:r>
            </a:p>
          </p:txBody>
        </p:sp>
        <p:sp>
          <p:nvSpPr>
            <p:cNvPr id="7" name="流程圖: 程序 6">
              <a:extLst>
                <a:ext uri="{FF2B5EF4-FFF2-40B4-BE49-F238E27FC236}">
                  <a16:creationId xmlns:a16="http://schemas.microsoft.com/office/drawing/2014/main" id="{DA677F29-AC07-D42F-D870-D34E929D3F11}"/>
                </a:ext>
              </a:extLst>
            </p:cNvPr>
            <p:cNvSpPr/>
            <p:nvPr/>
          </p:nvSpPr>
          <p:spPr>
            <a:xfrm>
              <a:off x="860077" y="2737728"/>
              <a:ext cx="6989698" cy="440040"/>
            </a:xfrm>
            <a:prstGeom prst="flowChartProcess">
              <a:avLst/>
            </a:prstGeom>
            <a:solidFill>
              <a:srgbClr val="00A199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情境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1</a:t>
              </a:r>
              <a:endPara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8" name="圓角矩形圖說文字 16">
            <a:extLst>
              <a:ext uri="{FF2B5EF4-FFF2-40B4-BE49-F238E27FC236}">
                <a16:creationId xmlns:a16="http://schemas.microsoft.com/office/drawing/2014/main" id="{46EA09BA-4C1B-E01D-0EB2-19578168F268}"/>
              </a:ext>
            </a:extLst>
          </p:cNvPr>
          <p:cNvSpPr/>
          <p:nvPr/>
        </p:nvSpPr>
        <p:spPr>
          <a:xfrm>
            <a:off x="5842413" y="1911023"/>
            <a:ext cx="4441340" cy="622415"/>
          </a:xfrm>
          <a:prstGeom prst="wedgeRoundRectCallout">
            <a:avLst>
              <a:gd name="adj1" fmla="val -50709"/>
              <a:gd name="adj2" fmla="val 51829"/>
              <a:gd name="adj3" fmla="val 16667"/>
            </a:avLst>
          </a:prstGeom>
          <a:solidFill>
            <a:srgbClr val="FEE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變成安全情境的方法？</a:t>
            </a:r>
            <a:endParaRPr kumimoji="0" lang="zh-TW" altLang="en-US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8953C9E-1155-7018-104B-5EEA030E3740}"/>
              </a:ext>
            </a:extLst>
          </p:cNvPr>
          <p:cNvSpPr txBox="1"/>
          <p:nvPr/>
        </p:nvSpPr>
        <p:spPr>
          <a:xfrm>
            <a:off x="4474510" y="2646653"/>
            <a:ext cx="6835079" cy="365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在有兩段左轉標誌的路口，騎士要依照規定兩段式左轉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514350" lvl="0" indent="-514350">
              <a:lnSpc>
                <a:spcPts val="3500"/>
              </a:lnSpc>
              <a:buFont typeface="+mj-lt"/>
              <a:buAutoNum type="arabicPeriod"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若道路可以直接左轉，建議騎士在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公尺前擺頭查看後方來車，確認後方沒有來車，或來車與自己保持適當的距離，先變換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至內側車道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或車道左側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接近黃虛線、雙黃實線的那側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lvl="0" indent="-514350">
              <a:lnSpc>
                <a:spcPts val="3500"/>
              </a:lnSpc>
              <a:buFont typeface="+mj-lt"/>
              <a:buAutoNum type="arabicPeriod"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往前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繞越道路中心處才左轉。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080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E6ED49A-7B4C-0F56-96EF-5B37B2B0A6AC}"/>
              </a:ext>
            </a:extLst>
          </p:cNvPr>
          <p:cNvSpPr/>
          <p:nvPr/>
        </p:nvSpPr>
        <p:spPr>
          <a:xfrm>
            <a:off x="549442" y="1164021"/>
            <a:ext cx="11093116" cy="51744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093116"/>
                      <a:gd name="connsiteY0" fmla="*/ 0 h 5414210"/>
                      <a:gd name="connsiteX1" fmla="*/ 693320 w 11093116"/>
                      <a:gd name="connsiteY1" fmla="*/ 0 h 5414210"/>
                      <a:gd name="connsiteX2" fmla="*/ 1497571 w 11093116"/>
                      <a:gd name="connsiteY2" fmla="*/ 0 h 5414210"/>
                      <a:gd name="connsiteX3" fmla="*/ 2301822 w 11093116"/>
                      <a:gd name="connsiteY3" fmla="*/ 0 h 5414210"/>
                      <a:gd name="connsiteX4" fmla="*/ 3217004 w 11093116"/>
                      <a:gd name="connsiteY4" fmla="*/ 0 h 5414210"/>
                      <a:gd name="connsiteX5" fmla="*/ 3910323 w 11093116"/>
                      <a:gd name="connsiteY5" fmla="*/ 0 h 5414210"/>
                      <a:gd name="connsiteX6" fmla="*/ 4714574 w 11093116"/>
                      <a:gd name="connsiteY6" fmla="*/ 0 h 5414210"/>
                      <a:gd name="connsiteX7" fmla="*/ 5407894 w 11093116"/>
                      <a:gd name="connsiteY7" fmla="*/ 0 h 5414210"/>
                      <a:gd name="connsiteX8" fmla="*/ 6101214 w 11093116"/>
                      <a:gd name="connsiteY8" fmla="*/ 0 h 5414210"/>
                      <a:gd name="connsiteX9" fmla="*/ 6794534 w 11093116"/>
                      <a:gd name="connsiteY9" fmla="*/ 0 h 5414210"/>
                      <a:gd name="connsiteX10" fmla="*/ 7155060 w 11093116"/>
                      <a:gd name="connsiteY10" fmla="*/ 0 h 5414210"/>
                      <a:gd name="connsiteX11" fmla="*/ 7959311 w 11093116"/>
                      <a:gd name="connsiteY11" fmla="*/ 0 h 5414210"/>
                      <a:gd name="connsiteX12" fmla="*/ 8319837 w 11093116"/>
                      <a:gd name="connsiteY12" fmla="*/ 0 h 5414210"/>
                      <a:gd name="connsiteX13" fmla="*/ 9013157 w 11093116"/>
                      <a:gd name="connsiteY13" fmla="*/ 0 h 5414210"/>
                      <a:gd name="connsiteX14" fmla="*/ 9928339 w 11093116"/>
                      <a:gd name="connsiteY14" fmla="*/ 0 h 5414210"/>
                      <a:gd name="connsiteX15" fmla="*/ 11093116 w 11093116"/>
                      <a:gd name="connsiteY15" fmla="*/ 0 h 5414210"/>
                      <a:gd name="connsiteX16" fmla="*/ 11093116 w 11093116"/>
                      <a:gd name="connsiteY16" fmla="*/ 730918 h 5414210"/>
                      <a:gd name="connsiteX17" fmla="*/ 11093116 w 11093116"/>
                      <a:gd name="connsiteY17" fmla="*/ 1299410 h 5414210"/>
                      <a:gd name="connsiteX18" fmla="*/ 11093116 w 11093116"/>
                      <a:gd name="connsiteY18" fmla="*/ 1867902 h 5414210"/>
                      <a:gd name="connsiteX19" fmla="*/ 11093116 w 11093116"/>
                      <a:gd name="connsiteY19" fmla="*/ 2544679 h 5414210"/>
                      <a:gd name="connsiteX20" fmla="*/ 11093116 w 11093116"/>
                      <a:gd name="connsiteY20" fmla="*/ 3221455 h 5414210"/>
                      <a:gd name="connsiteX21" fmla="*/ 11093116 w 11093116"/>
                      <a:gd name="connsiteY21" fmla="*/ 3844089 h 5414210"/>
                      <a:gd name="connsiteX22" fmla="*/ 11093116 w 11093116"/>
                      <a:gd name="connsiteY22" fmla="*/ 4629150 h 5414210"/>
                      <a:gd name="connsiteX23" fmla="*/ 11093116 w 11093116"/>
                      <a:gd name="connsiteY23" fmla="*/ 5414210 h 5414210"/>
                      <a:gd name="connsiteX24" fmla="*/ 10177934 w 11093116"/>
                      <a:gd name="connsiteY24" fmla="*/ 5414210 h 5414210"/>
                      <a:gd name="connsiteX25" fmla="*/ 9373683 w 11093116"/>
                      <a:gd name="connsiteY25" fmla="*/ 5414210 h 5414210"/>
                      <a:gd name="connsiteX26" fmla="*/ 9013157 w 11093116"/>
                      <a:gd name="connsiteY26" fmla="*/ 5414210 h 5414210"/>
                      <a:gd name="connsiteX27" fmla="*/ 8097975 w 11093116"/>
                      <a:gd name="connsiteY27" fmla="*/ 5414210 h 5414210"/>
                      <a:gd name="connsiteX28" fmla="*/ 7515586 w 11093116"/>
                      <a:gd name="connsiteY28" fmla="*/ 5414210 h 5414210"/>
                      <a:gd name="connsiteX29" fmla="*/ 6711335 w 11093116"/>
                      <a:gd name="connsiteY29" fmla="*/ 5414210 h 5414210"/>
                      <a:gd name="connsiteX30" fmla="*/ 6350809 w 11093116"/>
                      <a:gd name="connsiteY30" fmla="*/ 5414210 h 5414210"/>
                      <a:gd name="connsiteX31" fmla="*/ 5435627 w 11093116"/>
                      <a:gd name="connsiteY31" fmla="*/ 5414210 h 5414210"/>
                      <a:gd name="connsiteX32" fmla="*/ 4853238 w 11093116"/>
                      <a:gd name="connsiteY32" fmla="*/ 5414210 h 5414210"/>
                      <a:gd name="connsiteX33" fmla="*/ 4159919 w 11093116"/>
                      <a:gd name="connsiteY33" fmla="*/ 5414210 h 5414210"/>
                      <a:gd name="connsiteX34" fmla="*/ 3688461 w 11093116"/>
                      <a:gd name="connsiteY34" fmla="*/ 5414210 h 5414210"/>
                      <a:gd name="connsiteX35" fmla="*/ 2884210 w 11093116"/>
                      <a:gd name="connsiteY35" fmla="*/ 5414210 h 5414210"/>
                      <a:gd name="connsiteX36" fmla="*/ 1969028 w 11093116"/>
                      <a:gd name="connsiteY36" fmla="*/ 5414210 h 5414210"/>
                      <a:gd name="connsiteX37" fmla="*/ 1386640 w 11093116"/>
                      <a:gd name="connsiteY37" fmla="*/ 5414210 h 5414210"/>
                      <a:gd name="connsiteX38" fmla="*/ 0 w 11093116"/>
                      <a:gd name="connsiteY38" fmla="*/ 5414210 h 5414210"/>
                      <a:gd name="connsiteX39" fmla="*/ 0 w 11093116"/>
                      <a:gd name="connsiteY39" fmla="*/ 4737434 h 5414210"/>
                      <a:gd name="connsiteX40" fmla="*/ 0 w 11093116"/>
                      <a:gd name="connsiteY40" fmla="*/ 4060658 h 5414210"/>
                      <a:gd name="connsiteX41" fmla="*/ 0 w 11093116"/>
                      <a:gd name="connsiteY41" fmla="*/ 3329739 h 5414210"/>
                      <a:gd name="connsiteX42" fmla="*/ 0 w 11093116"/>
                      <a:gd name="connsiteY42" fmla="*/ 2652963 h 5414210"/>
                      <a:gd name="connsiteX43" fmla="*/ 0 w 11093116"/>
                      <a:gd name="connsiteY43" fmla="*/ 1922045 h 5414210"/>
                      <a:gd name="connsiteX44" fmla="*/ 0 w 11093116"/>
                      <a:gd name="connsiteY44" fmla="*/ 1191126 h 5414210"/>
                      <a:gd name="connsiteX45" fmla="*/ 0 w 11093116"/>
                      <a:gd name="connsiteY45" fmla="*/ 0 h 54142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11093116" h="5414210" fill="none" extrusionOk="0">
                        <a:moveTo>
                          <a:pt x="0" y="0"/>
                        </a:moveTo>
                        <a:cubicBezTo>
                          <a:pt x="296611" y="-8648"/>
                          <a:pt x="539230" y="22367"/>
                          <a:pt x="693320" y="0"/>
                        </a:cubicBezTo>
                        <a:cubicBezTo>
                          <a:pt x="847410" y="-22367"/>
                          <a:pt x="1315851" y="-1337"/>
                          <a:pt x="1497571" y="0"/>
                        </a:cubicBezTo>
                        <a:cubicBezTo>
                          <a:pt x="1679291" y="1337"/>
                          <a:pt x="2089967" y="-20654"/>
                          <a:pt x="2301822" y="0"/>
                        </a:cubicBezTo>
                        <a:cubicBezTo>
                          <a:pt x="2513677" y="20654"/>
                          <a:pt x="2988079" y="16744"/>
                          <a:pt x="3217004" y="0"/>
                        </a:cubicBezTo>
                        <a:cubicBezTo>
                          <a:pt x="3445929" y="-16744"/>
                          <a:pt x="3635048" y="-16624"/>
                          <a:pt x="3910323" y="0"/>
                        </a:cubicBezTo>
                        <a:cubicBezTo>
                          <a:pt x="4185598" y="16624"/>
                          <a:pt x="4511265" y="-9958"/>
                          <a:pt x="4714574" y="0"/>
                        </a:cubicBezTo>
                        <a:cubicBezTo>
                          <a:pt x="4917883" y="9958"/>
                          <a:pt x="5117676" y="18068"/>
                          <a:pt x="5407894" y="0"/>
                        </a:cubicBezTo>
                        <a:cubicBezTo>
                          <a:pt x="5698112" y="-18068"/>
                          <a:pt x="5926136" y="10329"/>
                          <a:pt x="6101214" y="0"/>
                        </a:cubicBezTo>
                        <a:cubicBezTo>
                          <a:pt x="6276292" y="-10329"/>
                          <a:pt x="6622862" y="-22460"/>
                          <a:pt x="6794534" y="0"/>
                        </a:cubicBezTo>
                        <a:cubicBezTo>
                          <a:pt x="6966206" y="22460"/>
                          <a:pt x="7011883" y="3294"/>
                          <a:pt x="7155060" y="0"/>
                        </a:cubicBezTo>
                        <a:cubicBezTo>
                          <a:pt x="7298237" y="-3294"/>
                          <a:pt x="7608374" y="34297"/>
                          <a:pt x="7959311" y="0"/>
                        </a:cubicBezTo>
                        <a:cubicBezTo>
                          <a:pt x="8310248" y="-34297"/>
                          <a:pt x="8232772" y="15938"/>
                          <a:pt x="8319837" y="0"/>
                        </a:cubicBezTo>
                        <a:cubicBezTo>
                          <a:pt x="8406902" y="-15938"/>
                          <a:pt x="8860009" y="-19110"/>
                          <a:pt x="9013157" y="0"/>
                        </a:cubicBezTo>
                        <a:cubicBezTo>
                          <a:pt x="9166305" y="19110"/>
                          <a:pt x="9693474" y="33185"/>
                          <a:pt x="9928339" y="0"/>
                        </a:cubicBezTo>
                        <a:cubicBezTo>
                          <a:pt x="10163204" y="-33185"/>
                          <a:pt x="10795819" y="24445"/>
                          <a:pt x="11093116" y="0"/>
                        </a:cubicBezTo>
                        <a:cubicBezTo>
                          <a:pt x="11101130" y="311251"/>
                          <a:pt x="11114355" y="482426"/>
                          <a:pt x="11093116" y="730918"/>
                        </a:cubicBezTo>
                        <a:cubicBezTo>
                          <a:pt x="11071877" y="979410"/>
                          <a:pt x="11068540" y="1177327"/>
                          <a:pt x="11093116" y="1299410"/>
                        </a:cubicBezTo>
                        <a:cubicBezTo>
                          <a:pt x="11117692" y="1421493"/>
                          <a:pt x="11074533" y="1729100"/>
                          <a:pt x="11093116" y="1867902"/>
                        </a:cubicBezTo>
                        <a:cubicBezTo>
                          <a:pt x="11111699" y="2006704"/>
                          <a:pt x="11074400" y="2321907"/>
                          <a:pt x="11093116" y="2544679"/>
                        </a:cubicBezTo>
                        <a:cubicBezTo>
                          <a:pt x="11111832" y="2767451"/>
                          <a:pt x="11092600" y="2992535"/>
                          <a:pt x="11093116" y="3221455"/>
                        </a:cubicBezTo>
                        <a:cubicBezTo>
                          <a:pt x="11093632" y="3450375"/>
                          <a:pt x="11110762" y="3596967"/>
                          <a:pt x="11093116" y="3844089"/>
                        </a:cubicBezTo>
                        <a:cubicBezTo>
                          <a:pt x="11075470" y="4091211"/>
                          <a:pt x="11092807" y="4371320"/>
                          <a:pt x="11093116" y="4629150"/>
                        </a:cubicBezTo>
                        <a:cubicBezTo>
                          <a:pt x="11093425" y="4886980"/>
                          <a:pt x="11132136" y="5139269"/>
                          <a:pt x="11093116" y="5414210"/>
                        </a:cubicBezTo>
                        <a:cubicBezTo>
                          <a:pt x="10788475" y="5426043"/>
                          <a:pt x="10387494" y="5438390"/>
                          <a:pt x="10177934" y="5414210"/>
                        </a:cubicBezTo>
                        <a:cubicBezTo>
                          <a:pt x="9968374" y="5390030"/>
                          <a:pt x="9730530" y="5448973"/>
                          <a:pt x="9373683" y="5414210"/>
                        </a:cubicBezTo>
                        <a:cubicBezTo>
                          <a:pt x="9016836" y="5379447"/>
                          <a:pt x="9148933" y="5429788"/>
                          <a:pt x="9013157" y="5414210"/>
                        </a:cubicBezTo>
                        <a:cubicBezTo>
                          <a:pt x="8877381" y="5398632"/>
                          <a:pt x="8512897" y="5429848"/>
                          <a:pt x="8097975" y="5414210"/>
                        </a:cubicBezTo>
                        <a:cubicBezTo>
                          <a:pt x="7683053" y="5398572"/>
                          <a:pt x="7781735" y="5436761"/>
                          <a:pt x="7515586" y="5414210"/>
                        </a:cubicBezTo>
                        <a:cubicBezTo>
                          <a:pt x="7249437" y="5391659"/>
                          <a:pt x="6874749" y="5393425"/>
                          <a:pt x="6711335" y="5414210"/>
                        </a:cubicBezTo>
                        <a:cubicBezTo>
                          <a:pt x="6547921" y="5434995"/>
                          <a:pt x="6487894" y="5422657"/>
                          <a:pt x="6350809" y="5414210"/>
                        </a:cubicBezTo>
                        <a:cubicBezTo>
                          <a:pt x="6213724" y="5405763"/>
                          <a:pt x="5817809" y="5420772"/>
                          <a:pt x="5435627" y="5414210"/>
                        </a:cubicBezTo>
                        <a:cubicBezTo>
                          <a:pt x="5053445" y="5407648"/>
                          <a:pt x="5063496" y="5421935"/>
                          <a:pt x="4853238" y="5414210"/>
                        </a:cubicBezTo>
                        <a:cubicBezTo>
                          <a:pt x="4642980" y="5406485"/>
                          <a:pt x="4371253" y="5405720"/>
                          <a:pt x="4159919" y="5414210"/>
                        </a:cubicBezTo>
                        <a:cubicBezTo>
                          <a:pt x="3948585" y="5422700"/>
                          <a:pt x="3905758" y="5420116"/>
                          <a:pt x="3688461" y="5414210"/>
                        </a:cubicBezTo>
                        <a:cubicBezTo>
                          <a:pt x="3471164" y="5408304"/>
                          <a:pt x="3120924" y="5438212"/>
                          <a:pt x="2884210" y="5414210"/>
                        </a:cubicBezTo>
                        <a:cubicBezTo>
                          <a:pt x="2647496" y="5390208"/>
                          <a:pt x="2237747" y="5457758"/>
                          <a:pt x="1969028" y="5414210"/>
                        </a:cubicBezTo>
                        <a:cubicBezTo>
                          <a:pt x="1700309" y="5370662"/>
                          <a:pt x="1593702" y="5405455"/>
                          <a:pt x="1386640" y="5414210"/>
                        </a:cubicBezTo>
                        <a:cubicBezTo>
                          <a:pt x="1179578" y="5422965"/>
                          <a:pt x="688903" y="5425282"/>
                          <a:pt x="0" y="5414210"/>
                        </a:cubicBezTo>
                        <a:cubicBezTo>
                          <a:pt x="-30450" y="5239432"/>
                          <a:pt x="32613" y="5047629"/>
                          <a:pt x="0" y="4737434"/>
                        </a:cubicBezTo>
                        <a:cubicBezTo>
                          <a:pt x="-32613" y="4427239"/>
                          <a:pt x="23019" y="4280758"/>
                          <a:pt x="0" y="4060658"/>
                        </a:cubicBezTo>
                        <a:cubicBezTo>
                          <a:pt x="-23019" y="3840558"/>
                          <a:pt x="18765" y="3654820"/>
                          <a:pt x="0" y="3329739"/>
                        </a:cubicBezTo>
                        <a:cubicBezTo>
                          <a:pt x="-18765" y="3004658"/>
                          <a:pt x="-21687" y="2845104"/>
                          <a:pt x="0" y="2652963"/>
                        </a:cubicBezTo>
                        <a:cubicBezTo>
                          <a:pt x="21687" y="2460822"/>
                          <a:pt x="-8402" y="2201162"/>
                          <a:pt x="0" y="1922045"/>
                        </a:cubicBezTo>
                        <a:cubicBezTo>
                          <a:pt x="8402" y="1642928"/>
                          <a:pt x="26898" y="1418368"/>
                          <a:pt x="0" y="1191126"/>
                        </a:cubicBezTo>
                        <a:cubicBezTo>
                          <a:pt x="-26898" y="963884"/>
                          <a:pt x="13525" y="375377"/>
                          <a:pt x="0" y="0"/>
                        </a:cubicBezTo>
                        <a:close/>
                      </a:path>
                      <a:path w="11093116" h="5414210" stroke="0" extrusionOk="0">
                        <a:moveTo>
                          <a:pt x="0" y="0"/>
                        </a:moveTo>
                        <a:cubicBezTo>
                          <a:pt x="206027" y="-20320"/>
                          <a:pt x="401869" y="26918"/>
                          <a:pt x="582389" y="0"/>
                        </a:cubicBezTo>
                        <a:cubicBezTo>
                          <a:pt x="762909" y="-26918"/>
                          <a:pt x="774668" y="-8853"/>
                          <a:pt x="942915" y="0"/>
                        </a:cubicBezTo>
                        <a:cubicBezTo>
                          <a:pt x="1111162" y="8853"/>
                          <a:pt x="1468436" y="-44485"/>
                          <a:pt x="1858097" y="0"/>
                        </a:cubicBezTo>
                        <a:cubicBezTo>
                          <a:pt x="2247758" y="44485"/>
                          <a:pt x="2176952" y="2975"/>
                          <a:pt x="2440486" y="0"/>
                        </a:cubicBezTo>
                        <a:cubicBezTo>
                          <a:pt x="2704020" y="-2975"/>
                          <a:pt x="2885997" y="-26959"/>
                          <a:pt x="3022874" y="0"/>
                        </a:cubicBezTo>
                        <a:cubicBezTo>
                          <a:pt x="3159751" y="26959"/>
                          <a:pt x="3729128" y="25250"/>
                          <a:pt x="3938056" y="0"/>
                        </a:cubicBezTo>
                        <a:cubicBezTo>
                          <a:pt x="4146984" y="-25250"/>
                          <a:pt x="4214284" y="10720"/>
                          <a:pt x="4409514" y="0"/>
                        </a:cubicBezTo>
                        <a:cubicBezTo>
                          <a:pt x="4604744" y="-10720"/>
                          <a:pt x="5005215" y="-15436"/>
                          <a:pt x="5324696" y="0"/>
                        </a:cubicBezTo>
                        <a:cubicBezTo>
                          <a:pt x="5644177" y="15436"/>
                          <a:pt x="5931952" y="-25273"/>
                          <a:pt x="6239878" y="0"/>
                        </a:cubicBezTo>
                        <a:cubicBezTo>
                          <a:pt x="6547804" y="25273"/>
                          <a:pt x="6682991" y="-33353"/>
                          <a:pt x="6933198" y="0"/>
                        </a:cubicBezTo>
                        <a:cubicBezTo>
                          <a:pt x="7183405" y="33353"/>
                          <a:pt x="7565510" y="-33003"/>
                          <a:pt x="7848380" y="0"/>
                        </a:cubicBezTo>
                        <a:cubicBezTo>
                          <a:pt x="8131250" y="33003"/>
                          <a:pt x="8253192" y="16728"/>
                          <a:pt x="8430768" y="0"/>
                        </a:cubicBezTo>
                        <a:cubicBezTo>
                          <a:pt x="8608344" y="-16728"/>
                          <a:pt x="8839292" y="23528"/>
                          <a:pt x="9013157" y="0"/>
                        </a:cubicBezTo>
                        <a:cubicBezTo>
                          <a:pt x="9187022" y="-23528"/>
                          <a:pt x="9431141" y="20471"/>
                          <a:pt x="9817408" y="0"/>
                        </a:cubicBezTo>
                        <a:cubicBezTo>
                          <a:pt x="10203675" y="-20471"/>
                          <a:pt x="10209504" y="-16373"/>
                          <a:pt x="10399796" y="0"/>
                        </a:cubicBezTo>
                        <a:cubicBezTo>
                          <a:pt x="10590088" y="16373"/>
                          <a:pt x="10806978" y="19443"/>
                          <a:pt x="11093116" y="0"/>
                        </a:cubicBezTo>
                        <a:cubicBezTo>
                          <a:pt x="11065867" y="219802"/>
                          <a:pt x="11057088" y="434111"/>
                          <a:pt x="11093116" y="785060"/>
                        </a:cubicBezTo>
                        <a:cubicBezTo>
                          <a:pt x="11129144" y="1136009"/>
                          <a:pt x="11097903" y="1356642"/>
                          <a:pt x="11093116" y="1515979"/>
                        </a:cubicBezTo>
                        <a:cubicBezTo>
                          <a:pt x="11088329" y="1675316"/>
                          <a:pt x="11087022" y="2039089"/>
                          <a:pt x="11093116" y="2246897"/>
                        </a:cubicBezTo>
                        <a:cubicBezTo>
                          <a:pt x="11099210" y="2454705"/>
                          <a:pt x="11086121" y="2575647"/>
                          <a:pt x="11093116" y="2761247"/>
                        </a:cubicBezTo>
                        <a:cubicBezTo>
                          <a:pt x="11100112" y="2946847"/>
                          <a:pt x="11081728" y="3204497"/>
                          <a:pt x="11093116" y="3329739"/>
                        </a:cubicBezTo>
                        <a:cubicBezTo>
                          <a:pt x="11104504" y="3454981"/>
                          <a:pt x="11073424" y="3698091"/>
                          <a:pt x="11093116" y="4060658"/>
                        </a:cubicBezTo>
                        <a:cubicBezTo>
                          <a:pt x="11112808" y="4423225"/>
                          <a:pt x="11096928" y="4460569"/>
                          <a:pt x="11093116" y="4683292"/>
                        </a:cubicBezTo>
                        <a:cubicBezTo>
                          <a:pt x="11089304" y="4906015"/>
                          <a:pt x="11098456" y="5056882"/>
                          <a:pt x="11093116" y="5414210"/>
                        </a:cubicBezTo>
                        <a:cubicBezTo>
                          <a:pt x="10731445" y="5422530"/>
                          <a:pt x="10478187" y="5407974"/>
                          <a:pt x="10288865" y="5414210"/>
                        </a:cubicBezTo>
                        <a:cubicBezTo>
                          <a:pt x="10099543" y="5420446"/>
                          <a:pt x="10040616" y="5420273"/>
                          <a:pt x="9928339" y="5414210"/>
                        </a:cubicBezTo>
                        <a:cubicBezTo>
                          <a:pt x="9816062" y="5408147"/>
                          <a:pt x="9375675" y="5382104"/>
                          <a:pt x="9235019" y="5414210"/>
                        </a:cubicBezTo>
                        <a:cubicBezTo>
                          <a:pt x="9094363" y="5446316"/>
                          <a:pt x="8905057" y="5424113"/>
                          <a:pt x="8763562" y="5414210"/>
                        </a:cubicBezTo>
                        <a:cubicBezTo>
                          <a:pt x="8622067" y="5404307"/>
                          <a:pt x="8127604" y="5397877"/>
                          <a:pt x="7959311" y="5414210"/>
                        </a:cubicBezTo>
                        <a:cubicBezTo>
                          <a:pt x="7791018" y="5430543"/>
                          <a:pt x="7657838" y="5415247"/>
                          <a:pt x="7487853" y="5414210"/>
                        </a:cubicBezTo>
                        <a:cubicBezTo>
                          <a:pt x="7317868" y="5413173"/>
                          <a:pt x="6899867" y="5448921"/>
                          <a:pt x="6683602" y="5414210"/>
                        </a:cubicBezTo>
                        <a:cubicBezTo>
                          <a:pt x="6467337" y="5379499"/>
                          <a:pt x="6471908" y="5413352"/>
                          <a:pt x="6323076" y="5414210"/>
                        </a:cubicBezTo>
                        <a:cubicBezTo>
                          <a:pt x="6174244" y="5415068"/>
                          <a:pt x="5883782" y="5435681"/>
                          <a:pt x="5518825" y="5414210"/>
                        </a:cubicBezTo>
                        <a:cubicBezTo>
                          <a:pt x="5153868" y="5392739"/>
                          <a:pt x="5215476" y="5394124"/>
                          <a:pt x="5047368" y="5414210"/>
                        </a:cubicBezTo>
                        <a:cubicBezTo>
                          <a:pt x="4879260" y="5434296"/>
                          <a:pt x="4763752" y="5418555"/>
                          <a:pt x="4686842" y="5414210"/>
                        </a:cubicBezTo>
                        <a:cubicBezTo>
                          <a:pt x="4609932" y="5409865"/>
                          <a:pt x="4429133" y="5437542"/>
                          <a:pt x="4215384" y="5414210"/>
                        </a:cubicBezTo>
                        <a:cubicBezTo>
                          <a:pt x="4001635" y="5390878"/>
                          <a:pt x="3716507" y="5434610"/>
                          <a:pt x="3411133" y="5414210"/>
                        </a:cubicBezTo>
                        <a:cubicBezTo>
                          <a:pt x="3105759" y="5393810"/>
                          <a:pt x="3155563" y="5411648"/>
                          <a:pt x="2939676" y="5414210"/>
                        </a:cubicBezTo>
                        <a:cubicBezTo>
                          <a:pt x="2723789" y="5416772"/>
                          <a:pt x="2712453" y="5421181"/>
                          <a:pt x="2579149" y="5414210"/>
                        </a:cubicBezTo>
                        <a:cubicBezTo>
                          <a:pt x="2445845" y="5407239"/>
                          <a:pt x="2318793" y="5430213"/>
                          <a:pt x="2107692" y="5414210"/>
                        </a:cubicBezTo>
                        <a:cubicBezTo>
                          <a:pt x="1896591" y="5398207"/>
                          <a:pt x="1810269" y="5423925"/>
                          <a:pt x="1525303" y="5414210"/>
                        </a:cubicBezTo>
                        <a:cubicBezTo>
                          <a:pt x="1240337" y="5404495"/>
                          <a:pt x="1106702" y="5413355"/>
                          <a:pt x="831984" y="5414210"/>
                        </a:cubicBezTo>
                        <a:cubicBezTo>
                          <a:pt x="557266" y="5415065"/>
                          <a:pt x="370066" y="5433798"/>
                          <a:pt x="0" y="5414210"/>
                        </a:cubicBezTo>
                        <a:cubicBezTo>
                          <a:pt x="-10126" y="5160274"/>
                          <a:pt x="-26132" y="4900921"/>
                          <a:pt x="0" y="4629150"/>
                        </a:cubicBezTo>
                        <a:cubicBezTo>
                          <a:pt x="26132" y="4357379"/>
                          <a:pt x="15758" y="4219702"/>
                          <a:pt x="0" y="3952373"/>
                        </a:cubicBezTo>
                        <a:cubicBezTo>
                          <a:pt x="-15758" y="3685044"/>
                          <a:pt x="16628" y="3598784"/>
                          <a:pt x="0" y="3275597"/>
                        </a:cubicBezTo>
                        <a:cubicBezTo>
                          <a:pt x="-16628" y="2952410"/>
                          <a:pt x="17988" y="2783189"/>
                          <a:pt x="0" y="2598821"/>
                        </a:cubicBezTo>
                        <a:cubicBezTo>
                          <a:pt x="-17988" y="2414453"/>
                          <a:pt x="2370" y="2125073"/>
                          <a:pt x="0" y="1922045"/>
                        </a:cubicBezTo>
                        <a:cubicBezTo>
                          <a:pt x="-2370" y="1719017"/>
                          <a:pt x="-16005" y="1541620"/>
                          <a:pt x="0" y="1299410"/>
                        </a:cubicBezTo>
                        <a:cubicBezTo>
                          <a:pt x="16005" y="1057200"/>
                          <a:pt x="34018" y="3549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發展活動│活動三：破解自行車危險情境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BE38ACE7-B4EA-B07C-3071-9BA7B3CF7E05}"/>
              </a:ext>
            </a:extLst>
          </p:cNvPr>
          <p:cNvGrpSpPr/>
          <p:nvPr/>
        </p:nvGrpSpPr>
        <p:grpSpPr>
          <a:xfrm>
            <a:off x="1179612" y="429453"/>
            <a:ext cx="9903598" cy="1212311"/>
            <a:chOff x="4005846" y="248433"/>
            <a:chExt cx="4075532" cy="102289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3ACC2-B345-6B6E-F3DF-AF7CC5C0D497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36FFD5C8-F4A5-0F55-776B-89661C164856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A89DE574-7FB7-35F9-E112-DF4A4B3C348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756ADE7-963D-96D2-129F-BD219B949FED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F6A71B8D-2F88-3BAD-729E-80FC4BEED046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EF70F42B-6BE9-1518-F18F-4375CD1D369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D125CFA-75BB-D4A4-A1BA-AAF7184221BD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「破解自行車危險情境」小組活動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BE5517E6-F297-514C-171D-2D10BBA39F48}"/>
              </a:ext>
            </a:extLst>
          </p:cNvPr>
          <p:cNvGrpSpPr/>
          <p:nvPr/>
        </p:nvGrpSpPr>
        <p:grpSpPr>
          <a:xfrm>
            <a:off x="809139" y="1963453"/>
            <a:ext cx="4180192" cy="4053330"/>
            <a:chOff x="860077" y="2737728"/>
            <a:chExt cx="6989698" cy="3129239"/>
          </a:xfrm>
        </p:grpSpPr>
        <p:sp>
          <p:nvSpPr>
            <p:cNvPr id="6" name="流程圖: 程序 5">
              <a:extLst>
                <a:ext uri="{FF2B5EF4-FFF2-40B4-BE49-F238E27FC236}">
                  <a16:creationId xmlns:a16="http://schemas.microsoft.com/office/drawing/2014/main" id="{66B1F273-0A6C-8D73-AA89-5DBA103DD634}"/>
                </a:ext>
              </a:extLst>
            </p:cNvPr>
            <p:cNvSpPr/>
            <p:nvPr/>
          </p:nvSpPr>
          <p:spPr>
            <a:xfrm>
              <a:off x="860080" y="3177766"/>
              <a:ext cx="6989695" cy="2689201"/>
            </a:xfrm>
            <a:prstGeom prst="flowChartProcess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0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小吳</a:t>
              </a:r>
              <a:r>
                <a:rPr kumimoji="0" lang="zh-TW" altLang="en-US" sz="3000" b="0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騎著自行車，發現前方有一輛臨時停放的汽車，擋住他行進的動線。他決定要立刻往左騎，從能繞過汽車</a:t>
              </a:r>
              <a:r>
                <a:rPr kumimoji="0" lang="en-US" altLang="zh-TW" sz="3000" b="0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……</a:t>
              </a:r>
            </a:p>
          </p:txBody>
        </p:sp>
        <p:sp>
          <p:nvSpPr>
            <p:cNvPr id="7" name="流程圖: 程序 6">
              <a:extLst>
                <a:ext uri="{FF2B5EF4-FFF2-40B4-BE49-F238E27FC236}">
                  <a16:creationId xmlns:a16="http://schemas.microsoft.com/office/drawing/2014/main" id="{DA677F29-AC07-D42F-D870-D34E929D3F11}"/>
                </a:ext>
              </a:extLst>
            </p:cNvPr>
            <p:cNvSpPr/>
            <p:nvPr/>
          </p:nvSpPr>
          <p:spPr>
            <a:xfrm>
              <a:off x="860077" y="2737728"/>
              <a:ext cx="6989698" cy="440040"/>
            </a:xfrm>
            <a:prstGeom prst="flowChartProcess">
              <a:avLst/>
            </a:prstGeom>
            <a:solidFill>
              <a:srgbClr val="00A199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情境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3</a:t>
              </a:r>
              <a:endPara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8" name="圓角矩形圖說文字 16">
            <a:extLst>
              <a:ext uri="{FF2B5EF4-FFF2-40B4-BE49-F238E27FC236}">
                <a16:creationId xmlns:a16="http://schemas.microsoft.com/office/drawing/2014/main" id="{46EA09BA-4C1B-E01D-0EB2-19578168F268}"/>
              </a:ext>
            </a:extLst>
          </p:cNvPr>
          <p:cNvSpPr/>
          <p:nvPr/>
        </p:nvSpPr>
        <p:spPr>
          <a:xfrm>
            <a:off x="6072973" y="1911023"/>
            <a:ext cx="4441340" cy="622415"/>
          </a:xfrm>
          <a:prstGeom prst="wedgeRoundRectCallout">
            <a:avLst>
              <a:gd name="adj1" fmla="val -50709"/>
              <a:gd name="adj2" fmla="val 51829"/>
              <a:gd name="adj3" fmla="val 16667"/>
            </a:avLst>
          </a:prstGeom>
          <a:solidFill>
            <a:srgbClr val="FEE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變成安全情境的方法？</a:t>
            </a:r>
            <a:endParaRPr kumimoji="0" lang="zh-TW" altLang="en-US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8953C9E-1155-7018-104B-5EEA030E3740}"/>
              </a:ext>
            </a:extLst>
          </p:cNvPr>
          <p:cNvSpPr txBox="1"/>
          <p:nvPr/>
        </p:nvSpPr>
        <p:spPr>
          <a:xfrm>
            <a:off x="5134727" y="2609301"/>
            <a:ext cx="6393528" cy="2755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變換車道或騎乘動線前，先擺頭往後查看。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確認後方沒有來車，或者來車與自己保持適當的距離，才從汽車左側繞越。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繞越前注意汽車內是否有人要下車，避免因為突然開啟的車門而受傷。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84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E6ED49A-7B4C-0F56-96EF-5B37B2B0A6AC}"/>
              </a:ext>
            </a:extLst>
          </p:cNvPr>
          <p:cNvSpPr/>
          <p:nvPr/>
        </p:nvSpPr>
        <p:spPr>
          <a:xfrm>
            <a:off x="549442" y="1164021"/>
            <a:ext cx="11093116" cy="51744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093116"/>
                      <a:gd name="connsiteY0" fmla="*/ 0 h 5414210"/>
                      <a:gd name="connsiteX1" fmla="*/ 693320 w 11093116"/>
                      <a:gd name="connsiteY1" fmla="*/ 0 h 5414210"/>
                      <a:gd name="connsiteX2" fmla="*/ 1497571 w 11093116"/>
                      <a:gd name="connsiteY2" fmla="*/ 0 h 5414210"/>
                      <a:gd name="connsiteX3" fmla="*/ 2301822 w 11093116"/>
                      <a:gd name="connsiteY3" fmla="*/ 0 h 5414210"/>
                      <a:gd name="connsiteX4" fmla="*/ 3217004 w 11093116"/>
                      <a:gd name="connsiteY4" fmla="*/ 0 h 5414210"/>
                      <a:gd name="connsiteX5" fmla="*/ 3910323 w 11093116"/>
                      <a:gd name="connsiteY5" fmla="*/ 0 h 5414210"/>
                      <a:gd name="connsiteX6" fmla="*/ 4714574 w 11093116"/>
                      <a:gd name="connsiteY6" fmla="*/ 0 h 5414210"/>
                      <a:gd name="connsiteX7" fmla="*/ 5407894 w 11093116"/>
                      <a:gd name="connsiteY7" fmla="*/ 0 h 5414210"/>
                      <a:gd name="connsiteX8" fmla="*/ 6101214 w 11093116"/>
                      <a:gd name="connsiteY8" fmla="*/ 0 h 5414210"/>
                      <a:gd name="connsiteX9" fmla="*/ 6794534 w 11093116"/>
                      <a:gd name="connsiteY9" fmla="*/ 0 h 5414210"/>
                      <a:gd name="connsiteX10" fmla="*/ 7155060 w 11093116"/>
                      <a:gd name="connsiteY10" fmla="*/ 0 h 5414210"/>
                      <a:gd name="connsiteX11" fmla="*/ 7959311 w 11093116"/>
                      <a:gd name="connsiteY11" fmla="*/ 0 h 5414210"/>
                      <a:gd name="connsiteX12" fmla="*/ 8319837 w 11093116"/>
                      <a:gd name="connsiteY12" fmla="*/ 0 h 5414210"/>
                      <a:gd name="connsiteX13" fmla="*/ 9013157 w 11093116"/>
                      <a:gd name="connsiteY13" fmla="*/ 0 h 5414210"/>
                      <a:gd name="connsiteX14" fmla="*/ 9928339 w 11093116"/>
                      <a:gd name="connsiteY14" fmla="*/ 0 h 5414210"/>
                      <a:gd name="connsiteX15" fmla="*/ 11093116 w 11093116"/>
                      <a:gd name="connsiteY15" fmla="*/ 0 h 5414210"/>
                      <a:gd name="connsiteX16" fmla="*/ 11093116 w 11093116"/>
                      <a:gd name="connsiteY16" fmla="*/ 730918 h 5414210"/>
                      <a:gd name="connsiteX17" fmla="*/ 11093116 w 11093116"/>
                      <a:gd name="connsiteY17" fmla="*/ 1299410 h 5414210"/>
                      <a:gd name="connsiteX18" fmla="*/ 11093116 w 11093116"/>
                      <a:gd name="connsiteY18" fmla="*/ 1867902 h 5414210"/>
                      <a:gd name="connsiteX19" fmla="*/ 11093116 w 11093116"/>
                      <a:gd name="connsiteY19" fmla="*/ 2544679 h 5414210"/>
                      <a:gd name="connsiteX20" fmla="*/ 11093116 w 11093116"/>
                      <a:gd name="connsiteY20" fmla="*/ 3221455 h 5414210"/>
                      <a:gd name="connsiteX21" fmla="*/ 11093116 w 11093116"/>
                      <a:gd name="connsiteY21" fmla="*/ 3844089 h 5414210"/>
                      <a:gd name="connsiteX22" fmla="*/ 11093116 w 11093116"/>
                      <a:gd name="connsiteY22" fmla="*/ 4629150 h 5414210"/>
                      <a:gd name="connsiteX23" fmla="*/ 11093116 w 11093116"/>
                      <a:gd name="connsiteY23" fmla="*/ 5414210 h 5414210"/>
                      <a:gd name="connsiteX24" fmla="*/ 10177934 w 11093116"/>
                      <a:gd name="connsiteY24" fmla="*/ 5414210 h 5414210"/>
                      <a:gd name="connsiteX25" fmla="*/ 9373683 w 11093116"/>
                      <a:gd name="connsiteY25" fmla="*/ 5414210 h 5414210"/>
                      <a:gd name="connsiteX26" fmla="*/ 9013157 w 11093116"/>
                      <a:gd name="connsiteY26" fmla="*/ 5414210 h 5414210"/>
                      <a:gd name="connsiteX27" fmla="*/ 8097975 w 11093116"/>
                      <a:gd name="connsiteY27" fmla="*/ 5414210 h 5414210"/>
                      <a:gd name="connsiteX28" fmla="*/ 7515586 w 11093116"/>
                      <a:gd name="connsiteY28" fmla="*/ 5414210 h 5414210"/>
                      <a:gd name="connsiteX29" fmla="*/ 6711335 w 11093116"/>
                      <a:gd name="connsiteY29" fmla="*/ 5414210 h 5414210"/>
                      <a:gd name="connsiteX30" fmla="*/ 6350809 w 11093116"/>
                      <a:gd name="connsiteY30" fmla="*/ 5414210 h 5414210"/>
                      <a:gd name="connsiteX31" fmla="*/ 5435627 w 11093116"/>
                      <a:gd name="connsiteY31" fmla="*/ 5414210 h 5414210"/>
                      <a:gd name="connsiteX32" fmla="*/ 4853238 w 11093116"/>
                      <a:gd name="connsiteY32" fmla="*/ 5414210 h 5414210"/>
                      <a:gd name="connsiteX33" fmla="*/ 4159919 w 11093116"/>
                      <a:gd name="connsiteY33" fmla="*/ 5414210 h 5414210"/>
                      <a:gd name="connsiteX34" fmla="*/ 3688461 w 11093116"/>
                      <a:gd name="connsiteY34" fmla="*/ 5414210 h 5414210"/>
                      <a:gd name="connsiteX35" fmla="*/ 2884210 w 11093116"/>
                      <a:gd name="connsiteY35" fmla="*/ 5414210 h 5414210"/>
                      <a:gd name="connsiteX36" fmla="*/ 1969028 w 11093116"/>
                      <a:gd name="connsiteY36" fmla="*/ 5414210 h 5414210"/>
                      <a:gd name="connsiteX37" fmla="*/ 1386640 w 11093116"/>
                      <a:gd name="connsiteY37" fmla="*/ 5414210 h 5414210"/>
                      <a:gd name="connsiteX38" fmla="*/ 0 w 11093116"/>
                      <a:gd name="connsiteY38" fmla="*/ 5414210 h 5414210"/>
                      <a:gd name="connsiteX39" fmla="*/ 0 w 11093116"/>
                      <a:gd name="connsiteY39" fmla="*/ 4737434 h 5414210"/>
                      <a:gd name="connsiteX40" fmla="*/ 0 w 11093116"/>
                      <a:gd name="connsiteY40" fmla="*/ 4060658 h 5414210"/>
                      <a:gd name="connsiteX41" fmla="*/ 0 w 11093116"/>
                      <a:gd name="connsiteY41" fmla="*/ 3329739 h 5414210"/>
                      <a:gd name="connsiteX42" fmla="*/ 0 w 11093116"/>
                      <a:gd name="connsiteY42" fmla="*/ 2652963 h 5414210"/>
                      <a:gd name="connsiteX43" fmla="*/ 0 w 11093116"/>
                      <a:gd name="connsiteY43" fmla="*/ 1922045 h 5414210"/>
                      <a:gd name="connsiteX44" fmla="*/ 0 w 11093116"/>
                      <a:gd name="connsiteY44" fmla="*/ 1191126 h 5414210"/>
                      <a:gd name="connsiteX45" fmla="*/ 0 w 11093116"/>
                      <a:gd name="connsiteY45" fmla="*/ 0 h 54142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11093116" h="5414210" fill="none" extrusionOk="0">
                        <a:moveTo>
                          <a:pt x="0" y="0"/>
                        </a:moveTo>
                        <a:cubicBezTo>
                          <a:pt x="296611" y="-8648"/>
                          <a:pt x="539230" y="22367"/>
                          <a:pt x="693320" y="0"/>
                        </a:cubicBezTo>
                        <a:cubicBezTo>
                          <a:pt x="847410" y="-22367"/>
                          <a:pt x="1315851" y="-1337"/>
                          <a:pt x="1497571" y="0"/>
                        </a:cubicBezTo>
                        <a:cubicBezTo>
                          <a:pt x="1679291" y="1337"/>
                          <a:pt x="2089967" y="-20654"/>
                          <a:pt x="2301822" y="0"/>
                        </a:cubicBezTo>
                        <a:cubicBezTo>
                          <a:pt x="2513677" y="20654"/>
                          <a:pt x="2988079" y="16744"/>
                          <a:pt x="3217004" y="0"/>
                        </a:cubicBezTo>
                        <a:cubicBezTo>
                          <a:pt x="3445929" y="-16744"/>
                          <a:pt x="3635048" y="-16624"/>
                          <a:pt x="3910323" y="0"/>
                        </a:cubicBezTo>
                        <a:cubicBezTo>
                          <a:pt x="4185598" y="16624"/>
                          <a:pt x="4511265" y="-9958"/>
                          <a:pt x="4714574" y="0"/>
                        </a:cubicBezTo>
                        <a:cubicBezTo>
                          <a:pt x="4917883" y="9958"/>
                          <a:pt x="5117676" y="18068"/>
                          <a:pt x="5407894" y="0"/>
                        </a:cubicBezTo>
                        <a:cubicBezTo>
                          <a:pt x="5698112" y="-18068"/>
                          <a:pt x="5926136" y="10329"/>
                          <a:pt x="6101214" y="0"/>
                        </a:cubicBezTo>
                        <a:cubicBezTo>
                          <a:pt x="6276292" y="-10329"/>
                          <a:pt x="6622862" y="-22460"/>
                          <a:pt x="6794534" y="0"/>
                        </a:cubicBezTo>
                        <a:cubicBezTo>
                          <a:pt x="6966206" y="22460"/>
                          <a:pt x="7011883" y="3294"/>
                          <a:pt x="7155060" y="0"/>
                        </a:cubicBezTo>
                        <a:cubicBezTo>
                          <a:pt x="7298237" y="-3294"/>
                          <a:pt x="7608374" y="34297"/>
                          <a:pt x="7959311" y="0"/>
                        </a:cubicBezTo>
                        <a:cubicBezTo>
                          <a:pt x="8310248" y="-34297"/>
                          <a:pt x="8232772" y="15938"/>
                          <a:pt x="8319837" y="0"/>
                        </a:cubicBezTo>
                        <a:cubicBezTo>
                          <a:pt x="8406902" y="-15938"/>
                          <a:pt x="8860009" y="-19110"/>
                          <a:pt x="9013157" y="0"/>
                        </a:cubicBezTo>
                        <a:cubicBezTo>
                          <a:pt x="9166305" y="19110"/>
                          <a:pt x="9693474" y="33185"/>
                          <a:pt x="9928339" y="0"/>
                        </a:cubicBezTo>
                        <a:cubicBezTo>
                          <a:pt x="10163204" y="-33185"/>
                          <a:pt x="10795819" y="24445"/>
                          <a:pt x="11093116" y="0"/>
                        </a:cubicBezTo>
                        <a:cubicBezTo>
                          <a:pt x="11101130" y="311251"/>
                          <a:pt x="11114355" y="482426"/>
                          <a:pt x="11093116" y="730918"/>
                        </a:cubicBezTo>
                        <a:cubicBezTo>
                          <a:pt x="11071877" y="979410"/>
                          <a:pt x="11068540" y="1177327"/>
                          <a:pt x="11093116" y="1299410"/>
                        </a:cubicBezTo>
                        <a:cubicBezTo>
                          <a:pt x="11117692" y="1421493"/>
                          <a:pt x="11074533" y="1729100"/>
                          <a:pt x="11093116" y="1867902"/>
                        </a:cubicBezTo>
                        <a:cubicBezTo>
                          <a:pt x="11111699" y="2006704"/>
                          <a:pt x="11074400" y="2321907"/>
                          <a:pt x="11093116" y="2544679"/>
                        </a:cubicBezTo>
                        <a:cubicBezTo>
                          <a:pt x="11111832" y="2767451"/>
                          <a:pt x="11092600" y="2992535"/>
                          <a:pt x="11093116" y="3221455"/>
                        </a:cubicBezTo>
                        <a:cubicBezTo>
                          <a:pt x="11093632" y="3450375"/>
                          <a:pt x="11110762" y="3596967"/>
                          <a:pt x="11093116" y="3844089"/>
                        </a:cubicBezTo>
                        <a:cubicBezTo>
                          <a:pt x="11075470" y="4091211"/>
                          <a:pt x="11092807" y="4371320"/>
                          <a:pt x="11093116" y="4629150"/>
                        </a:cubicBezTo>
                        <a:cubicBezTo>
                          <a:pt x="11093425" y="4886980"/>
                          <a:pt x="11132136" y="5139269"/>
                          <a:pt x="11093116" y="5414210"/>
                        </a:cubicBezTo>
                        <a:cubicBezTo>
                          <a:pt x="10788475" y="5426043"/>
                          <a:pt x="10387494" y="5438390"/>
                          <a:pt x="10177934" y="5414210"/>
                        </a:cubicBezTo>
                        <a:cubicBezTo>
                          <a:pt x="9968374" y="5390030"/>
                          <a:pt x="9730530" y="5448973"/>
                          <a:pt x="9373683" y="5414210"/>
                        </a:cubicBezTo>
                        <a:cubicBezTo>
                          <a:pt x="9016836" y="5379447"/>
                          <a:pt x="9148933" y="5429788"/>
                          <a:pt x="9013157" y="5414210"/>
                        </a:cubicBezTo>
                        <a:cubicBezTo>
                          <a:pt x="8877381" y="5398632"/>
                          <a:pt x="8512897" y="5429848"/>
                          <a:pt x="8097975" y="5414210"/>
                        </a:cubicBezTo>
                        <a:cubicBezTo>
                          <a:pt x="7683053" y="5398572"/>
                          <a:pt x="7781735" y="5436761"/>
                          <a:pt x="7515586" y="5414210"/>
                        </a:cubicBezTo>
                        <a:cubicBezTo>
                          <a:pt x="7249437" y="5391659"/>
                          <a:pt x="6874749" y="5393425"/>
                          <a:pt x="6711335" y="5414210"/>
                        </a:cubicBezTo>
                        <a:cubicBezTo>
                          <a:pt x="6547921" y="5434995"/>
                          <a:pt x="6487894" y="5422657"/>
                          <a:pt x="6350809" y="5414210"/>
                        </a:cubicBezTo>
                        <a:cubicBezTo>
                          <a:pt x="6213724" y="5405763"/>
                          <a:pt x="5817809" y="5420772"/>
                          <a:pt x="5435627" y="5414210"/>
                        </a:cubicBezTo>
                        <a:cubicBezTo>
                          <a:pt x="5053445" y="5407648"/>
                          <a:pt x="5063496" y="5421935"/>
                          <a:pt x="4853238" y="5414210"/>
                        </a:cubicBezTo>
                        <a:cubicBezTo>
                          <a:pt x="4642980" y="5406485"/>
                          <a:pt x="4371253" y="5405720"/>
                          <a:pt x="4159919" y="5414210"/>
                        </a:cubicBezTo>
                        <a:cubicBezTo>
                          <a:pt x="3948585" y="5422700"/>
                          <a:pt x="3905758" y="5420116"/>
                          <a:pt x="3688461" y="5414210"/>
                        </a:cubicBezTo>
                        <a:cubicBezTo>
                          <a:pt x="3471164" y="5408304"/>
                          <a:pt x="3120924" y="5438212"/>
                          <a:pt x="2884210" y="5414210"/>
                        </a:cubicBezTo>
                        <a:cubicBezTo>
                          <a:pt x="2647496" y="5390208"/>
                          <a:pt x="2237747" y="5457758"/>
                          <a:pt x="1969028" y="5414210"/>
                        </a:cubicBezTo>
                        <a:cubicBezTo>
                          <a:pt x="1700309" y="5370662"/>
                          <a:pt x="1593702" y="5405455"/>
                          <a:pt x="1386640" y="5414210"/>
                        </a:cubicBezTo>
                        <a:cubicBezTo>
                          <a:pt x="1179578" y="5422965"/>
                          <a:pt x="688903" y="5425282"/>
                          <a:pt x="0" y="5414210"/>
                        </a:cubicBezTo>
                        <a:cubicBezTo>
                          <a:pt x="-30450" y="5239432"/>
                          <a:pt x="32613" y="5047629"/>
                          <a:pt x="0" y="4737434"/>
                        </a:cubicBezTo>
                        <a:cubicBezTo>
                          <a:pt x="-32613" y="4427239"/>
                          <a:pt x="23019" y="4280758"/>
                          <a:pt x="0" y="4060658"/>
                        </a:cubicBezTo>
                        <a:cubicBezTo>
                          <a:pt x="-23019" y="3840558"/>
                          <a:pt x="18765" y="3654820"/>
                          <a:pt x="0" y="3329739"/>
                        </a:cubicBezTo>
                        <a:cubicBezTo>
                          <a:pt x="-18765" y="3004658"/>
                          <a:pt x="-21687" y="2845104"/>
                          <a:pt x="0" y="2652963"/>
                        </a:cubicBezTo>
                        <a:cubicBezTo>
                          <a:pt x="21687" y="2460822"/>
                          <a:pt x="-8402" y="2201162"/>
                          <a:pt x="0" y="1922045"/>
                        </a:cubicBezTo>
                        <a:cubicBezTo>
                          <a:pt x="8402" y="1642928"/>
                          <a:pt x="26898" y="1418368"/>
                          <a:pt x="0" y="1191126"/>
                        </a:cubicBezTo>
                        <a:cubicBezTo>
                          <a:pt x="-26898" y="963884"/>
                          <a:pt x="13525" y="375377"/>
                          <a:pt x="0" y="0"/>
                        </a:cubicBezTo>
                        <a:close/>
                      </a:path>
                      <a:path w="11093116" h="5414210" stroke="0" extrusionOk="0">
                        <a:moveTo>
                          <a:pt x="0" y="0"/>
                        </a:moveTo>
                        <a:cubicBezTo>
                          <a:pt x="206027" y="-20320"/>
                          <a:pt x="401869" y="26918"/>
                          <a:pt x="582389" y="0"/>
                        </a:cubicBezTo>
                        <a:cubicBezTo>
                          <a:pt x="762909" y="-26918"/>
                          <a:pt x="774668" y="-8853"/>
                          <a:pt x="942915" y="0"/>
                        </a:cubicBezTo>
                        <a:cubicBezTo>
                          <a:pt x="1111162" y="8853"/>
                          <a:pt x="1468436" y="-44485"/>
                          <a:pt x="1858097" y="0"/>
                        </a:cubicBezTo>
                        <a:cubicBezTo>
                          <a:pt x="2247758" y="44485"/>
                          <a:pt x="2176952" y="2975"/>
                          <a:pt x="2440486" y="0"/>
                        </a:cubicBezTo>
                        <a:cubicBezTo>
                          <a:pt x="2704020" y="-2975"/>
                          <a:pt x="2885997" y="-26959"/>
                          <a:pt x="3022874" y="0"/>
                        </a:cubicBezTo>
                        <a:cubicBezTo>
                          <a:pt x="3159751" y="26959"/>
                          <a:pt x="3729128" y="25250"/>
                          <a:pt x="3938056" y="0"/>
                        </a:cubicBezTo>
                        <a:cubicBezTo>
                          <a:pt x="4146984" y="-25250"/>
                          <a:pt x="4214284" y="10720"/>
                          <a:pt x="4409514" y="0"/>
                        </a:cubicBezTo>
                        <a:cubicBezTo>
                          <a:pt x="4604744" y="-10720"/>
                          <a:pt x="5005215" y="-15436"/>
                          <a:pt x="5324696" y="0"/>
                        </a:cubicBezTo>
                        <a:cubicBezTo>
                          <a:pt x="5644177" y="15436"/>
                          <a:pt x="5931952" y="-25273"/>
                          <a:pt x="6239878" y="0"/>
                        </a:cubicBezTo>
                        <a:cubicBezTo>
                          <a:pt x="6547804" y="25273"/>
                          <a:pt x="6682991" y="-33353"/>
                          <a:pt x="6933198" y="0"/>
                        </a:cubicBezTo>
                        <a:cubicBezTo>
                          <a:pt x="7183405" y="33353"/>
                          <a:pt x="7565510" y="-33003"/>
                          <a:pt x="7848380" y="0"/>
                        </a:cubicBezTo>
                        <a:cubicBezTo>
                          <a:pt x="8131250" y="33003"/>
                          <a:pt x="8253192" y="16728"/>
                          <a:pt x="8430768" y="0"/>
                        </a:cubicBezTo>
                        <a:cubicBezTo>
                          <a:pt x="8608344" y="-16728"/>
                          <a:pt x="8839292" y="23528"/>
                          <a:pt x="9013157" y="0"/>
                        </a:cubicBezTo>
                        <a:cubicBezTo>
                          <a:pt x="9187022" y="-23528"/>
                          <a:pt x="9431141" y="20471"/>
                          <a:pt x="9817408" y="0"/>
                        </a:cubicBezTo>
                        <a:cubicBezTo>
                          <a:pt x="10203675" y="-20471"/>
                          <a:pt x="10209504" y="-16373"/>
                          <a:pt x="10399796" y="0"/>
                        </a:cubicBezTo>
                        <a:cubicBezTo>
                          <a:pt x="10590088" y="16373"/>
                          <a:pt x="10806978" y="19443"/>
                          <a:pt x="11093116" y="0"/>
                        </a:cubicBezTo>
                        <a:cubicBezTo>
                          <a:pt x="11065867" y="219802"/>
                          <a:pt x="11057088" y="434111"/>
                          <a:pt x="11093116" y="785060"/>
                        </a:cubicBezTo>
                        <a:cubicBezTo>
                          <a:pt x="11129144" y="1136009"/>
                          <a:pt x="11097903" y="1356642"/>
                          <a:pt x="11093116" y="1515979"/>
                        </a:cubicBezTo>
                        <a:cubicBezTo>
                          <a:pt x="11088329" y="1675316"/>
                          <a:pt x="11087022" y="2039089"/>
                          <a:pt x="11093116" y="2246897"/>
                        </a:cubicBezTo>
                        <a:cubicBezTo>
                          <a:pt x="11099210" y="2454705"/>
                          <a:pt x="11086121" y="2575647"/>
                          <a:pt x="11093116" y="2761247"/>
                        </a:cubicBezTo>
                        <a:cubicBezTo>
                          <a:pt x="11100112" y="2946847"/>
                          <a:pt x="11081728" y="3204497"/>
                          <a:pt x="11093116" y="3329739"/>
                        </a:cubicBezTo>
                        <a:cubicBezTo>
                          <a:pt x="11104504" y="3454981"/>
                          <a:pt x="11073424" y="3698091"/>
                          <a:pt x="11093116" y="4060658"/>
                        </a:cubicBezTo>
                        <a:cubicBezTo>
                          <a:pt x="11112808" y="4423225"/>
                          <a:pt x="11096928" y="4460569"/>
                          <a:pt x="11093116" y="4683292"/>
                        </a:cubicBezTo>
                        <a:cubicBezTo>
                          <a:pt x="11089304" y="4906015"/>
                          <a:pt x="11098456" y="5056882"/>
                          <a:pt x="11093116" y="5414210"/>
                        </a:cubicBezTo>
                        <a:cubicBezTo>
                          <a:pt x="10731445" y="5422530"/>
                          <a:pt x="10478187" y="5407974"/>
                          <a:pt x="10288865" y="5414210"/>
                        </a:cubicBezTo>
                        <a:cubicBezTo>
                          <a:pt x="10099543" y="5420446"/>
                          <a:pt x="10040616" y="5420273"/>
                          <a:pt x="9928339" y="5414210"/>
                        </a:cubicBezTo>
                        <a:cubicBezTo>
                          <a:pt x="9816062" y="5408147"/>
                          <a:pt x="9375675" y="5382104"/>
                          <a:pt x="9235019" y="5414210"/>
                        </a:cubicBezTo>
                        <a:cubicBezTo>
                          <a:pt x="9094363" y="5446316"/>
                          <a:pt x="8905057" y="5424113"/>
                          <a:pt x="8763562" y="5414210"/>
                        </a:cubicBezTo>
                        <a:cubicBezTo>
                          <a:pt x="8622067" y="5404307"/>
                          <a:pt x="8127604" y="5397877"/>
                          <a:pt x="7959311" y="5414210"/>
                        </a:cubicBezTo>
                        <a:cubicBezTo>
                          <a:pt x="7791018" y="5430543"/>
                          <a:pt x="7657838" y="5415247"/>
                          <a:pt x="7487853" y="5414210"/>
                        </a:cubicBezTo>
                        <a:cubicBezTo>
                          <a:pt x="7317868" y="5413173"/>
                          <a:pt x="6899867" y="5448921"/>
                          <a:pt x="6683602" y="5414210"/>
                        </a:cubicBezTo>
                        <a:cubicBezTo>
                          <a:pt x="6467337" y="5379499"/>
                          <a:pt x="6471908" y="5413352"/>
                          <a:pt x="6323076" y="5414210"/>
                        </a:cubicBezTo>
                        <a:cubicBezTo>
                          <a:pt x="6174244" y="5415068"/>
                          <a:pt x="5883782" y="5435681"/>
                          <a:pt x="5518825" y="5414210"/>
                        </a:cubicBezTo>
                        <a:cubicBezTo>
                          <a:pt x="5153868" y="5392739"/>
                          <a:pt x="5215476" y="5394124"/>
                          <a:pt x="5047368" y="5414210"/>
                        </a:cubicBezTo>
                        <a:cubicBezTo>
                          <a:pt x="4879260" y="5434296"/>
                          <a:pt x="4763752" y="5418555"/>
                          <a:pt x="4686842" y="5414210"/>
                        </a:cubicBezTo>
                        <a:cubicBezTo>
                          <a:pt x="4609932" y="5409865"/>
                          <a:pt x="4429133" y="5437542"/>
                          <a:pt x="4215384" y="5414210"/>
                        </a:cubicBezTo>
                        <a:cubicBezTo>
                          <a:pt x="4001635" y="5390878"/>
                          <a:pt x="3716507" y="5434610"/>
                          <a:pt x="3411133" y="5414210"/>
                        </a:cubicBezTo>
                        <a:cubicBezTo>
                          <a:pt x="3105759" y="5393810"/>
                          <a:pt x="3155563" y="5411648"/>
                          <a:pt x="2939676" y="5414210"/>
                        </a:cubicBezTo>
                        <a:cubicBezTo>
                          <a:pt x="2723789" y="5416772"/>
                          <a:pt x="2712453" y="5421181"/>
                          <a:pt x="2579149" y="5414210"/>
                        </a:cubicBezTo>
                        <a:cubicBezTo>
                          <a:pt x="2445845" y="5407239"/>
                          <a:pt x="2318793" y="5430213"/>
                          <a:pt x="2107692" y="5414210"/>
                        </a:cubicBezTo>
                        <a:cubicBezTo>
                          <a:pt x="1896591" y="5398207"/>
                          <a:pt x="1810269" y="5423925"/>
                          <a:pt x="1525303" y="5414210"/>
                        </a:cubicBezTo>
                        <a:cubicBezTo>
                          <a:pt x="1240337" y="5404495"/>
                          <a:pt x="1106702" y="5413355"/>
                          <a:pt x="831984" y="5414210"/>
                        </a:cubicBezTo>
                        <a:cubicBezTo>
                          <a:pt x="557266" y="5415065"/>
                          <a:pt x="370066" y="5433798"/>
                          <a:pt x="0" y="5414210"/>
                        </a:cubicBezTo>
                        <a:cubicBezTo>
                          <a:pt x="-10126" y="5160274"/>
                          <a:pt x="-26132" y="4900921"/>
                          <a:pt x="0" y="4629150"/>
                        </a:cubicBezTo>
                        <a:cubicBezTo>
                          <a:pt x="26132" y="4357379"/>
                          <a:pt x="15758" y="4219702"/>
                          <a:pt x="0" y="3952373"/>
                        </a:cubicBezTo>
                        <a:cubicBezTo>
                          <a:pt x="-15758" y="3685044"/>
                          <a:pt x="16628" y="3598784"/>
                          <a:pt x="0" y="3275597"/>
                        </a:cubicBezTo>
                        <a:cubicBezTo>
                          <a:pt x="-16628" y="2952410"/>
                          <a:pt x="17988" y="2783189"/>
                          <a:pt x="0" y="2598821"/>
                        </a:cubicBezTo>
                        <a:cubicBezTo>
                          <a:pt x="-17988" y="2414453"/>
                          <a:pt x="2370" y="2125073"/>
                          <a:pt x="0" y="1922045"/>
                        </a:cubicBezTo>
                        <a:cubicBezTo>
                          <a:pt x="-2370" y="1719017"/>
                          <a:pt x="-16005" y="1541620"/>
                          <a:pt x="0" y="1299410"/>
                        </a:cubicBezTo>
                        <a:cubicBezTo>
                          <a:pt x="16005" y="1057200"/>
                          <a:pt x="34018" y="3549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D8182A-C334-56E0-4BE0-DC787453D5FE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發展活動│活動三：破解自行車危險情境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BE38ACE7-B4EA-B07C-3071-9BA7B3CF7E05}"/>
              </a:ext>
            </a:extLst>
          </p:cNvPr>
          <p:cNvGrpSpPr/>
          <p:nvPr/>
        </p:nvGrpSpPr>
        <p:grpSpPr>
          <a:xfrm>
            <a:off x="1179612" y="429453"/>
            <a:ext cx="9903598" cy="1212311"/>
            <a:chOff x="4005846" y="248433"/>
            <a:chExt cx="4075532" cy="102289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3ACC2-B345-6B6E-F3DF-AF7CC5C0D497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36FFD5C8-F4A5-0F55-776B-89661C164856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A89DE574-7FB7-35F9-E112-DF4A4B3C348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756ADE7-963D-96D2-129F-BD219B949FED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F6A71B8D-2F88-3BAD-729E-80FC4BEED046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EF70F42B-6BE9-1518-F18F-4375CD1D369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D125CFA-75BB-D4A4-A1BA-AAF7184221BD}"/>
              </a:ext>
            </a:extLst>
          </p:cNvPr>
          <p:cNvSpPr txBox="1"/>
          <p:nvPr/>
        </p:nvSpPr>
        <p:spPr>
          <a:xfrm>
            <a:off x="1060342" y="682216"/>
            <a:ext cx="9765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「破解自行車危險情境」小組活動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(1/3)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BE5517E6-F297-514C-171D-2D10BBA39F48}"/>
              </a:ext>
            </a:extLst>
          </p:cNvPr>
          <p:cNvGrpSpPr/>
          <p:nvPr/>
        </p:nvGrpSpPr>
        <p:grpSpPr>
          <a:xfrm>
            <a:off x="809139" y="1963453"/>
            <a:ext cx="4180192" cy="4053330"/>
            <a:chOff x="860077" y="2737728"/>
            <a:chExt cx="6989698" cy="3129239"/>
          </a:xfrm>
        </p:grpSpPr>
        <p:sp>
          <p:nvSpPr>
            <p:cNvPr id="6" name="流程圖: 程序 5">
              <a:extLst>
                <a:ext uri="{FF2B5EF4-FFF2-40B4-BE49-F238E27FC236}">
                  <a16:creationId xmlns:a16="http://schemas.microsoft.com/office/drawing/2014/main" id="{66B1F273-0A6C-8D73-AA89-5DBA103DD634}"/>
                </a:ext>
              </a:extLst>
            </p:cNvPr>
            <p:cNvSpPr/>
            <p:nvPr/>
          </p:nvSpPr>
          <p:spPr>
            <a:xfrm>
              <a:off x="860080" y="3177766"/>
              <a:ext cx="6989695" cy="2689201"/>
            </a:xfrm>
            <a:prstGeom prst="flowChartProcess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0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小白</a:t>
              </a:r>
              <a:r>
                <a:rPr kumimoji="0" lang="zh-TW" altLang="en-US" sz="3000" b="0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早上賴床，眼看上學就快遲到了，她跨上自行車，飛快地騎乘，一心只想趕到學校。接近巷口時他繼續奮力踩著踏板</a:t>
              </a:r>
              <a:r>
                <a:rPr kumimoji="0" lang="en-US" altLang="zh-TW" sz="3000" b="0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…</a:t>
              </a:r>
            </a:p>
          </p:txBody>
        </p:sp>
        <p:sp>
          <p:nvSpPr>
            <p:cNvPr id="7" name="流程圖: 程序 6">
              <a:extLst>
                <a:ext uri="{FF2B5EF4-FFF2-40B4-BE49-F238E27FC236}">
                  <a16:creationId xmlns:a16="http://schemas.microsoft.com/office/drawing/2014/main" id="{DA677F29-AC07-D42F-D870-D34E929D3F11}"/>
                </a:ext>
              </a:extLst>
            </p:cNvPr>
            <p:cNvSpPr/>
            <p:nvPr/>
          </p:nvSpPr>
          <p:spPr>
            <a:xfrm>
              <a:off x="860077" y="2737728"/>
              <a:ext cx="6989698" cy="440040"/>
            </a:xfrm>
            <a:prstGeom prst="flowChartProcess">
              <a:avLst/>
            </a:prstGeom>
            <a:solidFill>
              <a:srgbClr val="00A199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情境</a:t>
              </a:r>
              <a:r>
                <a:rPr lang="en-US" altLang="zh-TW" sz="3200" b="1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endPara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8" name="圓角矩形圖說文字 16">
            <a:extLst>
              <a:ext uri="{FF2B5EF4-FFF2-40B4-BE49-F238E27FC236}">
                <a16:creationId xmlns:a16="http://schemas.microsoft.com/office/drawing/2014/main" id="{46EA09BA-4C1B-E01D-0EB2-19578168F268}"/>
              </a:ext>
            </a:extLst>
          </p:cNvPr>
          <p:cNvSpPr/>
          <p:nvPr/>
        </p:nvSpPr>
        <p:spPr>
          <a:xfrm>
            <a:off x="6072973" y="1911023"/>
            <a:ext cx="4441340" cy="622415"/>
          </a:xfrm>
          <a:prstGeom prst="wedgeRoundRectCallout">
            <a:avLst>
              <a:gd name="adj1" fmla="val -50709"/>
              <a:gd name="adj2" fmla="val 51829"/>
              <a:gd name="adj3" fmla="val 16667"/>
            </a:avLst>
          </a:prstGeom>
          <a:solidFill>
            <a:srgbClr val="FEE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變成安全情境的方法？</a:t>
            </a:r>
            <a:endParaRPr kumimoji="0" lang="zh-TW" altLang="en-US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8953C9E-1155-7018-104B-5EEA030E3740}"/>
              </a:ext>
            </a:extLst>
          </p:cNvPr>
          <p:cNvSpPr txBox="1"/>
          <p:nvPr/>
        </p:nvSpPr>
        <p:spPr>
          <a:xfrm>
            <a:off x="5134727" y="2609301"/>
            <a:ext cx="6393528" cy="3204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有充足的睡眠，避免因為賴床，趕時間專注力不足而發生事故。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保持適當的車速，發生緊急狀況時才有充足的距離反應煞車。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行經路口、巷口前，必須減速、擺頭查看兩側，確認沒有來往車輛，或與車輛保持適當的距離才通過。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6594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98CF4CF-0B3D-47DD-0EC3-34E960B14473}"/>
              </a:ext>
            </a:extLst>
          </p:cNvPr>
          <p:cNvSpPr/>
          <p:nvPr/>
        </p:nvSpPr>
        <p:spPr>
          <a:xfrm>
            <a:off x="1435100" y="1016000"/>
            <a:ext cx="94615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59862A3-831D-86BB-60B2-CBB2C9EF8C4B}"/>
              </a:ext>
            </a:extLst>
          </p:cNvPr>
          <p:cNvSpPr/>
          <p:nvPr/>
        </p:nvSpPr>
        <p:spPr>
          <a:xfrm>
            <a:off x="1923177" y="2240815"/>
            <a:ext cx="88024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一起給獲勝的組別一個掌聲吧！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6D227C9-2EB0-BBAA-EAC3-57AF612CA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28964"/>
            <a:ext cx="5758947" cy="3895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D3241777-EEC9-4537-D830-050297B36B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382" y="3071812"/>
            <a:ext cx="6345253" cy="40493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9BD809CB-916B-EC22-4E31-3E2B6CED59D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發展活動│活動三：破解自行車危險情境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375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608B6679-51D0-928F-B301-1BDE2D2C33CB}"/>
              </a:ext>
            </a:extLst>
          </p:cNvPr>
          <p:cNvGrpSpPr/>
          <p:nvPr/>
        </p:nvGrpSpPr>
        <p:grpSpPr>
          <a:xfrm>
            <a:off x="3237434" y="3299343"/>
            <a:ext cx="1576919" cy="1062006"/>
            <a:chOff x="3243094" y="5267994"/>
            <a:chExt cx="914400" cy="615820"/>
          </a:xfrm>
        </p:grpSpPr>
        <p:sp>
          <p:nvSpPr>
            <p:cNvPr id="8" name="Google Shape;94;p1">
              <a:hlinkClick r:id="rId3"/>
              <a:extLst>
                <a:ext uri="{FF2B5EF4-FFF2-40B4-BE49-F238E27FC236}">
                  <a16:creationId xmlns:a16="http://schemas.microsoft.com/office/drawing/2014/main" id="{56751373-105F-A6E1-0D5D-86D4022273B9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5;p1">
              <a:hlinkClick r:id="rId3"/>
              <a:extLst>
                <a:ext uri="{FF2B5EF4-FFF2-40B4-BE49-F238E27FC236}">
                  <a16:creationId xmlns:a16="http://schemas.microsoft.com/office/drawing/2014/main" id="{AC72B1BF-4650-244D-A3D4-898EA81CC4B1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圖片 2">
            <a:extLst>
              <a:ext uri="{FF2B5EF4-FFF2-40B4-BE49-F238E27FC236}">
                <a16:creationId xmlns:a16="http://schemas.microsoft.com/office/drawing/2014/main" id="{3C3A4330-02A9-1B61-CA21-4AA27A477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090" y="2138022"/>
            <a:ext cx="5046138" cy="28384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E1AF58D-0D26-BBFF-B173-7FE86B9F1C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9643" y="2138022"/>
            <a:ext cx="4883515" cy="28384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圓角矩形 10">
            <a:extLst>
              <a:ext uri="{FF2B5EF4-FFF2-40B4-BE49-F238E27FC236}">
                <a16:creationId xmlns:a16="http://schemas.microsoft.com/office/drawing/2014/main" id="{C38BEC91-F7FC-1BBA-4D72-DCC2A5805072}"/>
              </a:ext>
            </a:extLst>
          </p:cNvPr>
          <p:cNvSpPr/>
          <p:nvPr/>
        </p:nvSpPr>
        <p:spPr>
          <a:xfrm>
            <a:off x="1464719" y="5229799"/>
            <a:ext cx="4140000" cy="648000"/>
          </a:xfrm>
          <a:prstGeom prst="roundRect">
            <a:avLst/>
          </a:prstGeom>
          <a:solidFill>
            <a:srgbClr val="179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安全用路及騎乘觀念</a:t>
            </a:r>
          </a:p>
        </p:txBody>
      </p:sp>
      <p:sp>
        <p:nvSpPr>
          <p:cNvPr id="11" name="圓角矩形 11">
            <a:extLst>
              <a:ext uri="{FF2B5EF4-FFF2-40B4-BE49-F238E27FC236}">
                <a16:creationId xmlns:a16="http://schemas.microsoft.com/office/drawing/2014/main" id="{AD47B2ED-2052-E62C-F3C1-CFFB096A9344}"/>
              </a:ext>
            </a:extLst>
          </p:cNvPr>
          <p:cNvSpPr/>
          <p:nvPr/>
        </p:nvSpPr>
        <p:spPr>
          <a:xfrm>
            <a:off x="6639817" y="5229799"/>
            <a:ext cx="4140000" cy="648000"/>
          </a:xfrm>
          <a:prstGeom prst="roundRect">
            <a:avLst/>
          </a:prstGeom>
          <a:solidFill>
            <a:srgbClr val="179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危險預測及防禦駕駛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B97AB96-1B39-92E2-78E7-4F32C346739A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發展活動│活動三：破解自行車危險情境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31D4CC61-A21E-2B0F-C00E-E6BA757A7880}"/>
              </a:ext>
            </a:extLst>
          </p:cNvPr>
          <p:cNvGrpSpPr/>
          <p:nvPr/>
        </p:nvGrpSpPr>
        <p:grpSpPr>
          <a:xfrm>
            <a:off x="4542298" y="429453"/>
            <a:ext cx="3358690" cy="1212311"/>
            <a:chOff x="4005846" y="248433"/>
            <a:chExt cx="4075532" cy="1022895"/>
          </a:xfrm>
        </p:grpSpPr>
        <p:grpSp>
          <p:nvGrpSpPr>
            <p:cNvPr id="14" name="Group 10">
              <a:extLst>
                <a:ext uri="{FF2B5EF4-FFF2-40B4-BE49-F238E27FC236}">
                  <a16:creationId xmlns:a16="http://schemas.microsoft.com/office/drawing/2014/main" id="{063B0B37-12CD-106D-0FBE-0673059E76C4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19C38BBC-EA2A-3839-774A-9ECDF2F26D11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21" name="TextBox 12">
                <a:extLst>
                  <a:ext uri="{FF2B5EF4-FFF2-40B4-BE49-F238E27FC236}">
                    <a16:creationId xmlns:a16="http://schemas.microsoft.com/office/drawing/2014/main" id="{9D436DE4-B1C4-0A3D-2469-EFA61C8D27DD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5958CFFC-433A-0094-7A75-0492935B43B4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18" name="Freeform 14">
                <a:extLst>
                  <a:ext uri="{FF2B5EF4-FFF2-40B4-BE49-F238E27FC236}">
                    <a16:creationId xmlns:a16="http://schemas.microsoft.com/office/drawing/2014/main" id="{387DD802-DD27-77F2-96E0-13294F12898E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9" name="TextBox 15">
                <a:extLst>
                  <a:ext uri="{FF2B5EF4-FFF2-40B4-BE49-F238E27FC236}">
                    <a16:creationId xmlns:a16="http://schemas.microsoft.com/office/drawing/2014/main" id="{CC897A51-3971-78D8-7022-F857CE98711F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9069A505-5F8E-7986-4B72-FFA75867C03F}"/>
              </a:ext>
            </a:extLst>
          </p:cNvPr>
          <p:cNvSpPr txBox="1"/>
          <p:nvPr/>
        </p:nvSpPr>
        <p:spPr>
          <a:xfrm>
            <a:off x="4929189" y="682216"/>
            <a:ext cx="2571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補充影片</a:t>
            </a: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9AB4B23E-DEDE-95A0-BE19-9A9C0A29A8DC}"/>
              </a:ext>
            </a:extLst>
          </p:cNvPr>
          <p:cNvGrpSpPr/>
          <p:nvPr/>
        </p:nvGrpSpPr>
        <p:grpSpPr>
          <a:xfrm>
            <a:off x="2855207" y="3017857"/>
            <a:ext cx="1220969" cy="822285"/>
            <a:chOff x="3243094" y="5267994"/>
            <a:chExt cx="914400" cy="615820"/>
          </a:xfrm>
        </p:grpSpPr>
        <p:sp>
          <p:nvSpPr>
            <p:cNvPr id="31" name="Google Shape;94;p1">
              <a:hlinkClick r:id="rId6"/>
              <a:extLst>
                <a:ext uri="{FF2B5EF4-FFF2-40B4-BE49-F238E27FC236}">
                  <a16:creationId xmlns:a16="http://schemas.microsoft.com/office/drawing/2014/main" id="{8BB02A2E-0A99-DB59-DEFE-E25A0C40EE09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95;p1">
              <a:hlinkClick r:id="rId6"/>
              <a:extLst>
                <a:ext uri="{FF2B5EF4-FFF2-40B4-BE49-F238E27FC236}">
                  <a16:creationId xmlns:a16="http://schemas.microsoft.com/office/drawing/2014/main" id="{81E63428-DB9A-1FFC-6A28-349B7374DD0A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CC6A07E0-4A1C-CC21-F2F2-7C870BAAC661}"/>
              </a:ext>
            </a:extLst>
          </p:cNvPr>
          <p:cNvGrpSpPr/>
          <p:nvPr/>
        </p:nvGrpSpPr>
        <p:grpSpPr>
          <a:xfrm>
            <a:off x="7900988" y="3008060"/>
            <a:ext cx="1220969" cy="822285"/>
            <a:chOff x="3243094" y="5267994"/>
            <a:chExt cx="914400" cy="615820"/>
          </a:xfrm>
        </p:grpSpPr>
        <p:sp>
          <p:nvSpPr>
            <p:cNvPr id="35" name="Google Shape;94;p1">
              <a:hlinkClick r:id="rId7"/>
              <a:extLst>
                <a:ext uri="{FF2B5EF4-FFF2-40B4-BE49-F238E27FC236}">
                  <a16:creationId xmlns:a16="http://schemas.microsoft.com/office/drawing/2014/main" id="{2AAD39A1-C81E-EE69-7399-F68C988349B7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95;p1">
              <a:hlinkClick r:id="rId7"/>
              <a:extLst>
                <a:ext uri="{FF2B5EF4-FFF2-40B4-BE49-F238E27FC236}">
                  <a16:creationId xmlns:a16="http://schemas.microsoft.com/office/drawing/2014/main" id="{09695A54-5563-1FB7-CB36-62FE192EFBFB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0198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EF6F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435010" y="254244"/>
            <a:ext cx="11321980" cy="6085595"/>
            <a:chOff x="435010" y="254244"/>
            <a:chExt cx="11321980" cy="608559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435010" y="1775636"/>
              <a:ext cx="11321980" cy="4564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2874849" y="254244"/>
              <a:ext cx="6507894" cy="1676435"/>
              <a:chOff x="2576676" y="254244"/>
              <a:chExt cx="6507894" cy="1676435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576676" y="254244"/>
                <a:ext cx="1741329" cy="1676435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480240" y="308322"/>
                <a:ext cx="1604330" cy="1622357"/>
              </a:xfrm>
              <a:prstGeom prst="rect">
                <a:avLst/>
              </a:prstGeom>
            </p:spPr>
          </p:pic>
        </p:grpSp>
      </p:grpSp>
      <p:grpSp>
        <p:nvGrpSpPr>
          <p:cNvPr id="2" name="群組 1">
            <a:extLst>
              <a:ext uri="{FF2B5EF4-FFF2-40B4-BE49-F238E27FC236}">
                <a16:creationId xmlns:a16="http://schemas.microsoft.com/office/drawing/2014/main" id="{2476F02E-093E-46BE-D509-12E92F642631}"/>
              </a:ext>
            </a:extLst>
          </p:cNvPr>
          <p:cNvGrpSpPr/>
          <p:nvPr/>
        </p:nvGrpSpPr>
        <p:grpSpPr>
          <a:xfrm>
            <a:off x="596348" y="2068642"/>
            <a:ext cx="11160642" cy="1594459"/>
            <a:chOff x="483131" y="1839274"/>
            <a:chExt cx="11160642" cy="1594459"/>
          </a:xfrm>
        </p:grpSpPr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11CF78C0-2A4F-5AC6-DB54-711E97F43FA3}"/>
                </a:ext>
              </a:extLst>
            </p:cNvPr>
            <p:cNvGrpSpPr/>
            <p:nvPr/>
          </p:nvGrpSpPr>
          <p:grpSpPr>
            <a:xfrm>
              <a:off x="1145148" y="1839274"/>
              <a:ext cx="10498625" cy="1594459"/>
              <a:chOff x="880730" y="1937831"/>
              <a:chExt cx="10498625" cy="1594459"/>
            </a:xfrm>
          </p:grpSpPr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68472AA4-FDF6-C7B2-7CF3-BB8BB3E5A01A}"/>
                  </a:ext>
                </a:extLst>
              </p:cNvPr>
              <p:cNvSpPr txBox="1"/>
              <p:nvPr/>
            </p:nvSpPr>
            <p:spPr>
              <a:xfrm>
                <a:off x="880730" y="1937831"/>
                <a:ext cx="57249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人的視野範圍</a:t>
                </a:r>
                <a:r>
                  <a:rPr lang="zh-TW" altLang="en-US" sz="3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：</a:t>
                </a:r>
              </a:p>
            </p:txBody>
          </p:sp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4AC69995-01A7-0686-C19F-AED706C35922}"/>
                  </a:ext>
                </a:extLst>
              </p:cNvPr>
              <p:cNvSpPr txBox="1"/>
              <p:nvPr/>
            </p:nvSpPr>
            <p:spPr>
              <a:xfrm>
                <a:off x="4018690" y="1962630"/>
                <a:ext cx="736066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2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在不轉頭的狀況下，雙眼視野約</a:t>
                </a:r>
                <a:r>
                  <a:rPr lang="en-US" altLang="zh-TW" sz="32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200</a:t>
                </a:r>
                <a:r>
                  <a:rPr lang="zh-TW" altLang="en-US" sz="32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度，僅用單眼視野約</a:t>
                </a:r>
                <a:r>
                  <a:rPr lang="en-US" altLang="zh-TW" sz="32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160</a:t>
                </a:r>
                <a:r>
                  <a:rPr lang="zh-TW" altLang="en-US" sz="32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度。能清晰辨識形狀及色彩的範圍，約</a:t>
                </a:r>
                <a:r>
                  <a:rPr lang="en-US" altLang="zh-TW" sz="32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60-70</a:t>
                </a:r>
                <a:r>
                  <a:rPr lang="zh-TW" altLang="en-US" sz="32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度</a:t>
                </a:r>
              </a:p>
            </p:txBody>
          </p:sp>
        </p:grp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7DF24880-B689-8940-E90E-1162F3AF8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31" y="1839274"/>
              <a:ext cx="682781" cy="609863"/>
            </a:xfrm>
            <a:prstGeom prst="rect">
              <a:avLst/>
            </a:prstGeom>
          </p:spPr>
        </p:pic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0BE15C94-74FE-80BA-BF0E-E438693E1273}"/>
              </a:ext>
            </a:extLst>
          </p:cNvPr>
          <p:cNvGrpSpPr/>
          <p:nvPr/>
        </p:nvGrpSpPr>
        <p:grpSpPr>
          <a:xfrm>
            <a:off x="596348" y="3843777"/>
            <a:ext cx="11160642" cy="1083545"/>
            <a:chOff x="483131" y="1839274"/>
            <a:chExt cx="11160642" cy="1083545"/>
          </a:xfrm>
        </p:grpSpPr>
        <p:grpSp>
          <p:nvGrpSpPr>
            <p:cNvPr id="13" name="群組 12">
              <a:extLst>
                <a:ext uri="{FF2B5EF4-FFF2-40B4-BE49-F238E27FC236}">
                  <a16:creationId xmlns:a16="http://schemas.microsoft.com/office/drawing/2014/main" id="{E7577641-DBF6-AF52-B94D-70D5D2A44FCA}"/>
                </a:ext>
              </a:extLst>
            </p:cNvPr>
            <p:cNvGrpSpPr/>
            <p:nvPr/>
          </p:nvGrpSpPr>
          <p:grpSpPr>
            <a:xfrm>
              <a:off x="1145148" y="1839274"/>
              <a:ext cx="10498625" cy="1083545"/>
              <a:chOff x="880730" y="1937831"/>
              <a:chExt cx="10498625" cy="1083545"/>
            </a:xfrm>
          </p:grpSpPr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481D6538-08E7-9FA6-49CF-D508211AADE7}"/>
                  </a:ext>
                </a:extLst>
              </p:cNvPr>
              <p:cNvSpPr txBox="1"/>
              <p:nvPr/>
            </p:nvSpPr>
            <p:spPr>
              <a:xfrm>
                <a:off x="880730" y="1937831"/>
                <a:ext cx="57249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速度影響視野</a:t>
                </a:r>
                <a:r>
                  <a:rPr lang="zh-TW" altLang="en-US" sz="3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：</a:t>
                </a:r>
              </a:p>
            </p:txBody>
          </p:sp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4C8ABD7B-4D34-C5F5-E431-5CD36118E0AC}"/>
                  </a:ext>
                </a:extLst>
              </p:cNvPr>
              <p:cNvSpPr txBox="1"/>
              <p:nvPr/>
            </p:nvSpPr>
            <p:spPr>
              <a:xfrm>
                <a:off x="4018690" y="1944158"/>
                <a:ext cx="736066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2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速度越快，視野範圍越狹小，駕駛所需的反應時間也越長。</a:t>
                </a:r>
              </a:p>
            </p:txBody>
          </p:sp>
        </p:grpSp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B44C5A10-5C83-25A1-52E2-788FEBB48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31" y="1839274"/>
              <a:ext cx="682781" cy="609863"/>
            </a:xfrm>
            <a:prstGeom prst="rect">
              <a:avLst/>
            </a:prstGeom>
          </p:spPr>
        </p:pic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DA687A92-428C-30AE-6FC1-DA5AFC0519EE}"/>
              </a:ext>
            </a:extLst>
          </p:cNvPr>
          <p:cNvGrpSpPr/>
          <p:nvPr/>
        </p:nvGrpSpPr>
        <p:grpSpPr>
          <a:xfrm>
            <a:off x="596348" y="5114325"/>
            <a:ext cx="11160642" cy="1083545"/>
            <a:chOff x="483131" y="1839274"/>
            <a:chExt cx="11160642" cy="1083545"/>
          </a:xfrm>
        </p:grpSpPr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5BC323E4-9796-0751-A1AE-67B772C4F5A1}"/>
                </a:ext>
              </a:extLst>
            </p:cNvPr>
            <p:cNvGrpSpPr/>
            <p:nvPr/>
          </p:nvGrpSpPr>
          <p:grpSpPr>
            <a:xfrm>
              <a:off x="1145148" y="1839274"/>
              <a:ext cx="10498625" cy="1083545"/>
              <a:chOff x="880730" y="1937831"/>
              <a:chExt cx="10498625" cy="1083545"/>
            </a:xfrm>
          </p:grpSpPr>
          <p:sp>
            <p:nvSpPr>
              <p:cNvPr id="25" name="文字方塊 24">
                <a:extLst>
                  <a:ext uri="{FF2B5EF4-FFF2-40B4-BE49-F238E27FC236}">
                    <a16:creationId xmlns:a16="http://schemas.microsoft.com/office/drawing/2014/main" id="{AAFD1651-010F-7686-6476-AE6A0DE50B46}"/>
                  </a:ext>
                </a:extLst>
              </p:cNvPr>
              <p:cNvSpPr txBox="1"/>
              <p:nvPr/>
            </p:nvSpPr>
            <p:spPr>
              <a:xfrm>
                <a:off x="880730" y="1937831"/>
                <a:ext cx="57249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遵守用路規則</a:t>
                </a:r>
                <a:r>
                  <a:rPr lang="zh-TW" altLang="en-US" sz="3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：</a:t>
                </a:r>
              </a:p>
            </p:txBody>
          </p:sp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D43F133A-98B3-08A4-DA21-3B883716EB16}"/>
                  </a:ext>
                </a:extLst>
              </p:cNvPr>
              <p:cNvSpPr txBox="1"/>
              <p:nvPr/>
            </p:nvSpPr>
            <p:spPr>
              <a:xfrm>
                <a:off x="4018690" y="1944158"/>
                <a:ext cx="736066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2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個人的危險駕駛會影響到其他用路人，增加事故傷害的風險。</a:t>
                </a:r>
              </a:p>
            </p:txBody>
          </p:sp>
        </p:grpSp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CE0E8EF1-6210-BB6A-F900-FC30D98AD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31" y="1839274"/>
              <a:ext cx="682781" cy="609863"/>
            </a:xfrm>
            <a:prstGeom prst="rect">
              <a:avLst/>
            </a:prstGeom>
          </p:spPr>
        </p:pic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43DCA94D-CC2E-BADD-BBBA-F20587F6D6AA}"/>
              </a:ext>
            </a:extLst>
          </p:cNvPr>
          <p:cNvSpPr/>
          <p:nvPr/>
        </p:nvSpPr>
        <p:spPr>
          <a:xfrm>
            <a:off x="4814888" y="1022465"/>
            <a:ext cx="2760936" cy="753171"/>
          </a:xfrm>
          <a:prstGeom prst="rect">
            <a:avLst/>
          </a:prstGeom>
          <a:solidFill>
            <a:srgbClr val="00A1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重點整理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006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282" y="409286"/>
            <a:ext cx="4458842" cy="6378214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3" name="群組 22"/>
          <p:cNvGrpSpPr/>
          <p:nvPr/>
        </p:nvGrpSpPr>
        <p:grpSpPr>
          <a:xfrm>
            <a:off x="478720" y="1801399"/>
            <a:ext cx="6412188" cy="1544195"/>
            <a:chOff x="433055" y="1937831"/>
            <a:chExt cx="6412188" cy="1544195"/>
          </a:xfrm>
        </p:grpSpPr>
        <p:grpSp>
          <p:nvGrpSpPr>
            <p:cNvPr id="27" name="群組 26"/>
            <p:cNvGrpSpPr/>
            <p:nvPr/>
          </p:nvGrpSpPr>
          <p:grpSpPr>
            <a:xfrm>
              <a:off x="433055" y="1937831"/>
              <a:ext cx="6172623" cy="646331"/>
              <a:chOff x="962025" y="1781176"/>
              <a:chExt cx="6172623" cy="646331"/>
            </a:xfrm>
          </p:grpSpPr>
          <p:sp>
            <p:nvSpPr>
              <p:cNvPr id="32" name="橢圓 31"/>
              <p:cNvSpPr/>
              <p:nvPr/>
            </p:nvSpPr>
            <p:spPr>
              <a:xfrm>
                <a:off x="962025" y="1923124"/>
                <a:ext cx="360000" cy="360000"/>
              </a:xfrm>
              <a:prstGeom prst="ellipse">
                <a:avLst/>
              </a:prstGeom>
              <a:solidFill>
                <a:srgbClr val="00A1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3" name="文字方塊 32"/>
              <p:cNvSpPr txBox="1"/>
              <p:nvPr/>
            </p:nvSpPr>
            <p:spPr>
              <a:xfrm>
                <a:off x="1409700" y="1781176"/>
                <a:ext cx="57249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2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選擇社區中自行車騎乘路線</a:t>
                </a:r>
                <a:r>
                  <a:rPr lang="zh-TW" altLang="en-US" sz="3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：</a:t>
                </a:r>
              </a:p>
            </p:txBody>
          </p:sp>
        </p:grpSp>
        <p:sp>
          <p:nvSpPr>
            <p:cNvPr id="29" name="文字方塊 28"/>
            <p:cNvSpPr txBox="1"/>
            <p:nvPr/>
          </p:nvSpPr>
          <p:spPr>
            <a:xfrm>
              <a:off x="880730" y="2527919"/>
              <a:ext cx="596451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例如：購物路線規劃、到親戚家等，畫出社區地圖。</a:t>
              </a: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478720" y="3442181"/>
            <a:ext cx="6701826" cy="1544195"/>
            <a:chOff x="433055" y="1937831"/>
            <a:chExt cx="6701826" cy="1544195"/>
          </a:xfrm>
        </p:grpSpPr>
        <p:grpSp>
          <p:nvGrpSpPr>
            <p:cNvPr id="35" name="群組 34"/>
            <p:cNvGrpSpPr/>
            <p:nvPr/>
          </p:nvGrpSpPr>
          <p:grpSpPr>
            <a:xfrm>
              <a:off x="433055" y="1937831"/>
              <a:ext cx="6172623" cy="646331"/>
              <a:chOff x="962025" y="1781176"/>
              <a:chExt cx="6172623" cy="646331"/>
            </a:xfrm>
          </p:grpSpPr>
          <p:sp>
            <p:nvSpPr>
              <p:cNvPr id="37" name="橢圓 36"/>
              <p:cNvSpPr/>
              <p:nvPr/>
            </p:nvSpPr>
            <p:spPr>
              <a:xfrm>
                <a:off x="962025" y="1923124"/>
                <a:ext cx="360000" cy="360000"/>
              </a:xfrm>
              <a:prstGeom prst="ellipse">
                <a:avLst/>
              </a:prstGeom>
              <a:solidFill>
                <a:srgbClr val="00A1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8" name="文字方塊 37"/>
              <p:cNvSpPr txBox="1"/>
              <p:nvPr/>
            </p:nvSpPr>
            <p:spPr>
              <a:xfrm>
                <a:off x="1409700" y="1781176"/>
                <a:ext cx="57249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2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思考各種路線</a:t>
                </a:r>
                <a:r>
                  <a:rPr lang="zh-TW" altLang="en-US" sz="3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：</a:t>
                </a:r>
              </a:p>
            </p:txBody>
          </p:sp>
        </p:grpSp>
        <p:sp>
          <p:nvSpPr>
            <p:cNvPr id="36" name="文字方塊 35"/>
            <p:cNvSpPr txBox="1"/>
            <p:nvPr/>
          </p:nvSpPr>
          <p:spPr>
            <a:xfrm>
              <a:off x="880731" y="2527919"/>
              <a:ext cx="62541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例如：最快與最佳路線，規劃的優缺點及可能的交通危險情境和行為。</a:t>
              </a:r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478720" y="5142888"/>
            <a:ext cx="6781062" cy="584775"/>
            <a:chOff x="962025" y="1835788"/>
            <a:chExt cx="6781062" cy="584775"/>
          </a:xfrm>
        </p:grpSpPr>
        <p:sp>
          <p:nvSpPr>
            <p:cNvPr id="40" name="橢圓 39"/>
            <p:cNvSpPr/>
            <p:nvPr/>
          </p:nvSpPr>
          <p:spPr>
            <a:xfrm>
              <a:off x="962025" y="1923124"/>
              <a:ext cx="360000" cy="360000"/>
            </a:xfrm>
            <a:prstGeom prst="ellipse">
              <a:avLst/>
            </a:prstGeom>
            <a:solidFill>
              <a:srgbClr val="00A1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1409700" y="1835788"/>
              <a:ext cx="63333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運用哪些交通安全技能安全抵達</a:t>
              </a:r>
              <a:endPara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8C9733B4-2540-8D28-79C7-67710C7B0E17}"/>
              </a:ext>
            </a:extLst>
          </p:cNvPr>
          <p:cNvGrpSpPr/>
          <p:nvPr/>
        </p:nvGrpSpPr>
        <p:grpSpPr>
          <a:xfrm>
            <a:off x="677757" y="224300"/>
            <a:ext cx="5122968" cy="1212311"/>
            <a:chOff x="4005846" y="248433"/>
            <a:chExt cx="4075532" cy="1022895"/>
          </a:xfrm>
        </p:grpSpPr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id="{0B833DEA-38D8-0AEB-B0DC-4BB0620BBEBD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58B11AC4-E89E-4FE3-B787-FE14ED7C311F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EE05C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ABD6D795-6E57-BA6D-A899-DB6B5C86AC4B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BC72BD4F-3DCB-9F50-6254-CA028633D750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12" name="Freeform 14">
                <a:extLst>
                  <a:ext uri="{FF2B5EF4-FFF2-40B4-BE49-F238E27FC236}">
                    <a16:creationId xmlns:a16="http://schemas.microsoft.com/office/drawing/2014/main" id="{C7CAC84F-DC84-650C-AE7C-99EE49C9CC26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3" name="TextBox 15">
                <a:extLst>
                  <a:ext uri="{FF2B5EF4-FFF2-40B4-BE49-F238E27FC236}">
                    <a16:creationId xmlns:a16="http://schemas.microsoft.com/office/drawing/2014/main" id="{14362354-2EEB-0D7E-3CA8-291ECE656A2B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E5497B1-328C-BF54-F519-527EDEEE4178}"/>
              </a:ext>
            </a:extLst>
          </p:cNvPr>
          <p:cNvSpPr txBox="1"/>
          <p:nvPr/>
        </p:nvSpPr>
        <p:spPr>
          <a:xfrm>
            <a:off x="1064648" y="477063"/>
            <a:ext cx="42503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交通路線規劃任務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B7A56CDF-423A-FA64-C34B-7DAF266ACA0C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活動│活動四：自行車安全騎乘模擬活動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5286550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4641</TotalTime>
  <Words>2804</Words>
  <Application>Microsoft Office PowerPoint</Application>
  <PresentationFormat>寬螢幕</PresentationFormat>
  <Paragraphs>217</Paragraphs>
  <Slides>27</Slides>
  <Notes>25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27</vt:i4>
      </vt:variant>
    </vt:vector>
  </HeadingPairs>
  <TitlesOfParts>
    <vt:vector size="36" baseType="lpstr">
      <vt:lpstr>Calibri</vt:lpstr>
      <vt:lpstr>微軟正黑體</vt:lpstr>
      <vt:lpstr>標楷體</vt:lpstr>
      <vt:lpstr>Arial</vt:lpstr>
      <vt:lpstr>Wingdings</vt:lpstr>
      <vt:lpstr>Calibri Light</vt:lpstr>
      <vt:lpstr>1_Office 佈景主題</vt:lpstr>
      <vt:lpstr>2_Office 佈景主題</vt:lpstr>
      <vt:lpstr>3_Office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交通安全課程模組PPT</dc:title>
  <dc:creator>User</dc:creator>
  <cp:lastModifiedBy>syuuyucc@outlook.com</cp:lastModifiedBy>
  <cp:revision>166</cp:revision>
  <dcterms:created xsi:type="dcterms:W3CDTF">2023-01-18T09:54:33Z</dcterms:created>
  <dcterms:modified xsi:type="dcterms:W3CDTF">2024-01-09T08:44:01Z</dcterms:modified>
</cp:coreProperties>
</file>