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0"/>
  </p:notesMasterIdLst>
  <p:sldIdLst>
    <p:sldId id="259" r:id="rId3"/>
    <p:sldId id="314" r:id="rId4"/>
    <p:sldId id="264" r:id="rId5"/>
    <p:sldId id="427" r:id="rId6"/>
    <p:sldId id="428" r:id="rId7"/>
    <p:sldId id="429" r:id="rId8"/>
    <p:sldId id="443" r:id="rId9"/>
    <p:sldId id="448" r:id="rId10"/>
    <p:sldId id="446" r:id="rId11"/>
    <p:sldId id="447" r:id="rId12"/>
    <p:sldId id="451" r:id="rId13"/>
    <p:sldId id="332" r:id="rId14"/>
    <p:sldId id="452" r:id="rId15"/>
    <p:sldId id="453" r:id="rId16"/>
    <p:sldId id="454" r:id="rId17"/>
    <p:sldId id="455" r:id="rId18"/>
    <p:sldId id="457" r:id="rId19"/>
  </p:sldIdLst>
  <p:sldSz cx="12192000" cy="6858000"/>
  <p:notesSz cx="6858000" cy="9144000"/>
  <p:embeddedFontLst>
    <p:embeddedFont>
      <p:font typeface="微軟正黑體" panose="020B0604030504040204" pitchFamily="34" charset="-120"/>
      <p:regular r:id="rId21"/>
      <p:bold r:id="rId22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D7AA55FB-BF7B-4020-9B76-6D2ABBEECC58}">
          <p14:sldIdLst>
            <p14:sldId id="259"/>
            <p14:sldId id="314"/>
          </p14:sldIdLst>
        </p14:section>
        <p14:section name="引起動機" id="{398D640A-3844-48E7-B98F-4641839EA023}">
          <p14:sldIdLst>
            <p14:sldId id="264"/>
            <p14:sldId id="427"/>
            <p14:sldId id="428"/>
            <p14:sldId id="429"/>
          </p14:sldIdLst>
        </p14:section>
        <p14:section name="發展活動" id="{B560FCF1-1504-4FEE-B2A1-CAA224436996}">
          <p14:sldIdLst>
            <p14:sldId id="443"/>
            <p14:sldId id="448"/>
            <p14:sldId id="446"/>
            <p14:sldId id="447"/>
            <p14:sldId id="451"/>
            <p14:sldId id="332"/>
            <p14:sldId id="452"/>
            <p14:sldId id="453"/>
          </p14:sldIdLst>
        </p14:section>
        <p14:section name="統整活動" id="{5E034248-8D95-479F-984D-A33AAA76B071}">
          <p14:sldIdLst>
            <p14:sldId id="454"/>
            <p14:sldId id="455"/>
            <p14:sldId id="4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664"/>
    <a:srgbClr val="F6F3FB"/>
    <a:srgbClr val="E6DDF4"/>
    <a:srgbClr val="5A5484"/>
    <a:srgbClr val="D66518"/>
    <a:srgbClr val="C00000"/>
    <a:srgbClr val="FF8811"/>
    <a:srgbClr val="E77629"/>
    <a:srgbClr val="EFA06B"/>
    <a:srgbClr val="258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9" autoAdjust="0"/>
    <p:restoredTop sz="85890" autoAdjust="0"/>
  </p:normalViewPr>
  <p:slideViewPr>
    <p:cSldViewPr snapToGrid="0">
      <p:cViewPr varScale="1">
        <p:scale>
          <a:sx n="52" d="100"/>
          <a:sy n="52" d="100"/>
        </p:scale>
        <p:origin x="9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01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簡報中僅為舉例，若學生有其他合理答案亦可，例如自行車騎士相較於大型車輛駕駛，就是相對弱勢者。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938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676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若教師有時間可播放弱勢影片，連結</a:t>
            </a:r>
            <a:r>
              <a:rPr lang="en-US" altLang="zh-TW" dirty="0"/>
              <a:t>:https://www.youtube.com/watch?v=ab1Nx1r6nlo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65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dirty="0"/>
              <a:t>教師須事前準備體驗道具，並發給每組一張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-13 </a:t>
            </a:r>
            <a:r>
              <a:rPr lang="zh-TW" altLang="en-US" dirty="0"/>
              <a:t>同理體驗</a:t>
            </a:r>
            <a:r>
              <a:rPr lang="en-US" altLang="zh-TW" dirty="0"/>
              <a:t>】</a:t>
            </a:r>
            <a:r>
              <a:rPr lang="zh-TW" altLang="en-US" dirty="0"/>
              <a:t>學習單。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574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dirty="0"/>
              <a:t>教師引導學生體驗的重點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年長者：體驗肌力流失並且視力模糊，周遭環境辨識較不清晰的狀況。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幼童：體驗不容易被看見，視野的完整度也比大人差。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孕婦：體驗身體沉重且反應不靈敏，在行走過程中也容易有碰撞或是重心不穩的狀況。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需輕便輔具之行動不便者：體驗腿部行動不便，或是行走時速度較慢、重心不穩等。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需專業醫療輔具之行動不便者：體驗行進間的技巧與困難。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視覺障礙者：體驗單靠視覺只能片段感受與評估實際的交通環境狀況。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228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571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各組代表上臺針對小組的討論內容進行分享，表達該組體驗的感受，並針對不同類型弱勢用路人在交通狀況中，可能面臨的情與引發的安全疑慮等進行分析與討論。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教師亦可簡單的速記學生的重點於黑板上，若是重點太多太雜，可以就普遍的、特殊的、需要解決的</a:t>
            </a:r>
            <a:r>
              <a:rPr lang="en-US" altLang="zh-TW" dirty="0"/>
              <a:t>……</a:t>
            </a:r>
            <a:r>
              <a:rPr lang="zh-TW" altLang="en-US" dirty="0"/>
              <a:t>較具討論價值的重點紀錄即可。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87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442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請小組派一位代表分享討論結果，教師於學生說明解決方案後，再對每個方案進行簡單的統整與回饋。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925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832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dirty="0"/>
              <a:t>教師發給每位學生一張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-15 </a:t>
            </a:r>
            <a:r>
              <a:rPr lang="zh-TW" altLang="en-US" dirty="0"/>
              <a:t>用愛導航創意設計</a:t>
            </a:r>
            <a:r>
              <a:rPr lang="en-US" altLang="zh-TW" dirty="0"/>
              <a:t>】</a:t>
            </a:r>
            <a:r>
              <a:rPr lang="zh-TW" altLang="en-US" dirty="0"/>
              <a:t>學習單。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448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410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2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6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7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7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32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5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7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311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5932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5568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1771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4086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6823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9342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596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9027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2282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587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57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457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mr2yr8n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7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8D6600BC-3775-699C-A944-41E3E70947CC}"/>
              </a:ext>
            </a:extLst>
          </p:cNvPr>
          <p:cNvSpPr/>
          <p:nvPr/>
        </p:nvSpPr>
        <p:spPr>
          <a:xfrm>
            <a:off x="1404884" y="3158742"/>
            <a:ext cx="9272887" cy="169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模組主要以行人的相關面向與概念作為學習目標，學習內容包含：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不同弱勢用路人身心特質與交通情境可能產生的傷害類型，並針對不同需求制定問題解決策略。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弱勢用路人的生理、心理及外在環境對其可能帶來的風險，以及個人協助方法的探究。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車輛特性對交通安全的影響，及不同用路人的因應做法。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行人通行路權概念與法規的理解，並將其合理運用於個人與學校生活。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遭遇交通事故的通報程序與情境演練。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CBAE0FC-60CC-D47C-B2A1-3D45CFE01161}"/>
              </a:ext>
            </a:extLst>
          </p:cNvPr>
          <p:cNvSpPr/>
          <p:nvPr/>
        </p:nvSpPr>
        <p:spPr>
          <a:xfrm>
            <a:off x="1404884" y="5370120"/>
            <a:ext cx="9518489" cy="499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1C95D9E-25B5-AF10-F16C-B806765E8C35}"/>
              </a:ext>
            </a:extLst>
          </p:cNvPr>
          <p:cNvSpPr/>
          <p:nvPr/>
        </p:nvSpPr>
        <p:spPr>
          <a:xfrm>
            <a:off x="1407074" y="2475259"/>
            <a:ext cx="9079589" cy="652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本模組「行人好運道」為國中行人主題課程，共規畫</a:t>
            </a:r>
            <a:r>
              <a:rPr lang="en-US" altLang="zh-TW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6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節課，包含：用愛導航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、停格一瞬間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、行人最有「感」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、路人我最「行」 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，以及交通事故通報與處理方式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9940DD-D486-7C3A-FFFC-1A7D85D5F282}"/>
              </a:ext>
            </a:extLst>
          </p:cNvPr>
          <p:cNvSpPr/>
          <p:nvPr/>
        </p:nvSpPr>
        <p:spPr>
          <a:xfrm>
            <a:off x="1404884" y="4875271"/>
            <a:ext cx="9081779" cy="499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本簡報為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「第一節：用愛導航」</a:t>
            </a:r>
            <a:r>
              <a:rPr kumimoji="0" lang="zh-TW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，教師授課前請先準備相關體驗道具</a:t>
            </a: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，並查看簡報備忘稿的提醒內容。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69F8A09D-A25C-EA5B-5162-5D7AE0BE8BBB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15B86951-B70B-CB80-B9BF-F8C183BA547F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8" name="Group 10">
                <a:extLst>
                  <a:ext uri="{FF2B5EF4-FFF2-40B4-BE49-F238E27FC236}">
                    <a16:creationId xmlns:a16="http://schemas.microsoft.com/office/drawing/2014/main" id="{8A394CD8-1BF8-8164-0832-99A5D395410F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73869FAA-FBAE-C445-A58F-3F2FC608A31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A629251-7D79-631A-A227-27A9F9576EAA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  <p:grpSp>
            <p:nvGrpSpPr>
              <p:cNvPr id="9" name="Group 13">
                <a:extLst>
                  <a:ext uri="{FF2B5EF4-FFF2-40B4-BE49-F238E27FC236}">
                    <a16:creationId xmlns:a16="http://schemas.microsoft.com/office/drawing/2014/main" id="{E5951A63-958A-AFE8-3050-5F54258828D5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56DDE11A-2859-E0D5-73D6-10AC95BE2EB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1" name="TextBox 15">
                  <a:extLst>
                    <a:ext uri="{FF2B5EF4-FFF2-40B4-BE49-F238E27FC236}">
                      <a16:creationId xmlns:a16="http://schemas.microsoft.com/office/drawing/2014/main" id="{F68FC2A3-3F2E-E907-E319-47A5A10421EE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</p:grp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41799FB3-9323-E34D-792E-624AF6223E32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A5C60C9-B6C0-5597-2720-D0453E489BB3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3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618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2959821" y="1020698"/>
            <a:ext cx="6272358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請想一想，什麼是弱勢？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引起動機│活動一：什麼是弱勢？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01DF139-B180-B034-FB3A-4BCFA6EE0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696" y="4367644"/>
            <a:ext cx="4557035" cy="2707571"/>
          </a:xfrm>
          <a:prstGeom prst="rect">
            <a:avLst/>
          </a:prstGeom>
        </p:spPr>
      </p:pic>
      <p:grpSp>
        <p:nvGrpSpPr>
          <p:cNvPr id="16" name="群組 15">
            <a:extLst>
              <a:ext uri="{FF2B5EF4-FFF2-40B4-BE49-F238E27FC236}">
                <a16:creationId xmlns:a16="http://schemas.microsoft.com/office/drawing/2014/main" id="{62E9242B-DC1B-3079-1BEA-DD041579BB2F}"/>
              </a:ext>
            </a:extLst>
          </p:cNvPr>
          <p:cNvGrpSpPr/>
          <p:nvPr/>
        </p:nvGrpSpPr>
        <p:grpSpPr>
          <a:xfrm>
            <a:off x="1223780" y="1890254"/>
            <a:ext cx="9744440" cy="1815882"/>
            <a:chOff x="1223780" y="1890254"/>
            <a:chExt cx="9744440" cy="1815882"/>
          </a:xfrm>
        </p:grpSpPr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E4039F83-1903-E3E8-8B54-83698D71245D}"/>
                </a:ext>
              </a:extLst>
            </p:cNvPr>
            <p:cNvSpPr/>
            <p:nvPr/>
          </p:nvSpPr>
          <p:spPr>
            <a:xfrm>
              <a:off x="1223780" y="1977844"/>
              <a:ext cx="2125362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維基百科</a:t>
              </a: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5AC583E4-BDFA-00D6-E694-1B638BEE7678}"/>
                </a:ext>
              </a:extLst>
            </p:cNvPr>
            <p:cNvSpPr txBox="1"/>
            <p:nvPr/>
          </p:nvSpPr>
          <p:spPr>
            <a:xfrm>
              <a:off x="3529757" y="1890254"/>
              <a:ext cx="743846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相對於優勢群體而言，弱勢群體往往因競爭力不足、適應力不佳、缺乏某些生活能力或環境因素，而遭受不同程度的壓抑、剝削或不平等的對待</a:t>
              </a:r>
              <a:r>
                <a:rPr lang="en-US" altLang="zh-TW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</a:t>
              </a:r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在社會被標籤化及歧視。</a:t>
              </a: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04A05C29-5C61-D925-D6E8-B4AEFA9D63F0}"/>
              </a:ext>
            </a:extLst>
          </p:cNvPr>
          <p:cNvGrpSpPr/>
          <p:nvPr/>
        </p:nvGrpSpPr>
        <p:grpSpPr>
          <a:xfrm>
            <a:off x="1223780" y="3655272"/>
            <a:ext cx="7422508" cy="1040295"/>
            <a:chOff x="1223780" y="3655272"/>
            <a:chExt cx="7422508" cy="1040295"/>
          </a:xfrm>
        </p:grpSpPr>
        <p:sp>
          <p:nvSpPr>
            <p:cNvPr id="11" name="矩形: 圓角 10">
              <a:extLst>
                <a:ext uri="{FF2B5EF4-FFF2-40B4-BE49-F238E27FC236}">
                  <a16:creationId xmlns:a16="http://schemas.microsoft.com/office/drawing/2014/main" id="{4DE318AB-C28E-8D80-013A-2E46068C0A79}"/>
                </a:ext>
              </a:extLst>
            </p:cNvPr>
            <p:cNvSpPr/>
            <p:nvPr/>
          </p:nvSpPr>
          <p:spPr>
            <a:xfrm>
              <a:off x="1223780" y="3655272"/>
              <a:ext cx="2125362" cy="1040295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教育部</a:t>
              </a:r>
              <a:endParaRPr lang="en-US" altLang="zh-TW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國語辭典</a:t>
              </a: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FB58031A-FCB2-B58D-BD0B-8F56E35C73A0}"/>
                </a:ext>
              </a:extLst>
            </p:cNvPr>
            <p:cNvSpPr txBox="1"/>
            <p:nvPr/>
          </p:nvSpPr>
          <p:spPr>
            <a:xfrm>
              <a:off x="3529757" y="3883031"/>
              <a:ext cx="51165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力量薄弱或處於不利形勢中。</a:t>
              </a:r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6594C2B4-3A2E-16E3-CBCC-920740F04E1A}"/>
              </a:ext>
            </a:extLst>
          </p:cNvPr>
          <p:cNvGrpSpPr/>
          <p:nvPr/>
        </p:nvGrpSpPr>
        <p:grpSpPr>
          <a:xfrm>
            <a:off x="1223780" y="4987895"/>
            <a:ext cx="7471935" cy="733534"/>
            <a:chOff x="1223780" y="4987895"/>
            <a:chExt cx="7471935" cy="733534"/>
          </a:xfrm>
        </p:grpSpPr>
        <p:sp>
          <p:nvSpPr>
            <p:cNvPr id="13" name="矩形: 圓角 12">
              <a:extLst>
                <a:ext uri="{FF2B5EF4-FFF2-40B4-BE49-F238E27FC236}">
                  <a16:creationId xmlns:a16="http://schemas.microsoft.com/office/drawing/2014/main" id="{0A3BCF72-97F1-577D-D475-63DFC05DA469}"/>
                </a:ext>
              </a:extLst>
            </p:cNvPr>
            <p:cNvSpPr/>
            <p:nvPr/>
          </p:nvSpPr>
          <p:spPr>
            <a:xfrm>
              <a:off x="1223780" y="4987895"/>
              <a:ext cx="2125362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弱勢</a:t>
              </a:r>
              <a:r>
                <a:rPr lang="en-US" altLang="zh-TW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英文</a:t>
              </a: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29A3AF2F-3486-AA24-0835-6040C7CEE312}"/>
                </a:ext>
              </a:extLst>
            </p:cNvPr>
            <p:cNvSpPr txBox="1"/>
            <p:nvPr/>
          </p:nvSpPr>
          <p:spPr>
            <a:xfrm>
              <a:off x="3579184" y="5067759"/>
              <a:ext cx="51165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Vulnerable(</a:t>
              </a:r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易受傷害的</a:t>
              </a:r>
              <a:r>
                <a:rPr lang="en-US" altLang="zh-TW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77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1202720" y="566415"/>
            <a:ext cx="9391135" cy="1323439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每個人都有自己的強項、弱項，</a:t>
            </a: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你的強項是什麼？你的弱項又是什麼？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A41AA048-E7B1-C8D5-D27F-8D857C4C8BE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引起動機│活動一：什麼是弱勢？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EB08FED-A044-42BD-77B0-682FE318212F}"/>
              </a:ext>
            </a:extLst>
          </p:cNvPr>
          <p:cNvSpPr txBox="1"/>
          <p:nvPr/>
        </p:nvSpPr>
        <p:spPr>
          <a:xfrm>
            <a:off x="1190363" y="1864412"/>
            <a:ext cx="63401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effectLst>
                  <a:glow rad="63500">
                    <a:srgbClr val="E8F664">
                      <a:alpha val="49804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弱勢是相對的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5ABA2E7-2B7F-9C1C-7D49-E50323B1FF89}"/>
              </a:ext>
            </a:extLst>
          </p:cNvPr>
          <p:cNvSpPr txBox="1"/>
          <p:nvPr/>
        </p:nvSpPr>
        <p:spPr>
          <a:xfrm>
            <a:off x="1276862" y="3182111"/>
            <a:ext cx="101902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例如：文科強、理科弱，不是每個人都適合相同環境中的條件，因此每個人都有強、弱勢。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72FAC7C6-7EBF-025F-D933-6FD57EC1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74" y="4376321"/>
            <a:ext cx="2542252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5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328840" y="1160290"/>
            <a:ext cx="9836931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有哪幾類人在交通環境中，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會比較容易呈現弱勢的樣態</a:t>
            </a: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？為什麼？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引起動機│活動一：什麼是弱勢？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B42D17CA-E555-829C-7B18-69469D699E02}"/>
              </a:ext>
            </a:extLst>
          </p:cNvPr>
          <p:cNvGrpSpPr/>
          <p:nvPr/>
        </p:nvGrpSpPr>
        <p:grpSpPr>
          <a:xfrm>
            <a:off x="1602478" y="3180717"/>
            <a:ext cx="1260000" cy="1855906"/>
            <a:chOff x="788316" y="3951615"/>
            <a:chExt cx="1260000" cy="1855906"/>
          </a:xfrm>
        </p:grpSpPr>
        <p:sp>
          <p:nvSpPr>
            <p:cNvPr id="4" name="圓角矩形 8">
              <a:extLst>
                <a:ext uri="{FF2B5EF4-FFF2-40B4-BE49-F238E27FC236}">
                  <a16:creationId xmlns:a16="http://schemas.microsoft.com/office/drawing/2014/main" id="{6129FF48-C3AE-531B-6422-4F1FB1BF8B2B}"/>
                </a:ext>
              </a:extLst>
            </p:cNvPr>
            <p:cNvSpPr/>
            <p:nvPr/>
          </p:nvSpPr>
          <p:spPr>
            <a:xfrm>
              <a:off x="788316" y="5159521"/>
              <a:ext cx="1260000" cy="648000"/>
            </a:xfrm>
            <a:prstGeom prst="roundRect">
              <a:avLst/>
            </a:prstGeom>
            <a:solidFill>
              <a:srgbClr val="E8F66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幼童</a:t>
              </a: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B0A8F3C2-23B0-6738-B69B-19378BDC5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329" y="3951615"/>
              <a:ext cx="711918" cy="1107427"/>
            </a:xfrm>
            <a:prstGeom prst="rect">
              <a:avLst/>
            </a:prstGeom>
          </p:spPr>
        </p:pic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2C0739CC-1237-A3C0-B84D-8CF3E013256F}"/>
              </a:ext>
            </a:extLst>
          </p:cNvPr>
          <p:cNvGrpSpPr/>
          <p:nvPr/>
        </p:nvGrpSpPr>
        <p:grpSpPr>
          <a:xfrm>
            <a:off x="6887946" y="2538239"/>
            <a:ext cx="2151206" cy="2486411"/>
            <a:chOff x="5801934" y="3303412"/>
            <a:chExt cx="2151206" cy="2486411"/>
          </a:xfrm>
        </p:grpSpPr>
        <p:sp>
          <p:nvSpPr>
            <p:cNvPr id="20" name="圓角矩形 16">
              <a:extLst>
                <a:ext uri="{FF2B5EF4-FFF2-40B4-BE49-F238E27FC236}">
                  <a16:creationId xmlns:a16="http://schemas.microsoft.com/office/drawing/2014/main" id="{5500CC3C-B8EB-F905-0D75-0C26D7F76B81}"/>
                </a:ext>
              </a:extLst>
            </p:cNvPr>
            <p:cNvSpPr/>
            <p:nvPr/>
          </p:nvSpPr>
          <p:spPr>
            <a:xfrm>
              <a:off x="5801934" y="5141823"/>
              <a:ext cx="2151206" cy="648000"/>
            </a:xfrm>
            <a:prstGeom prst="roundRect">
              <a:avLst/>
            </a:prstGeom>
            <a:solidFill>
              <a:srgbClr val="E8F66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視覺障礙者</a:t>
              </a:r>
            </a:p>
          </p:txBody>
        </p: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57D24EEB-42FB-22AD-BE67-14C2FE38E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0222" y="3303412"/>
              <a:ext cx="1549490" cy="2007124"/>
            </a:xfrm>
            <a:prstGeom prst="rect">
              <a:avLst/>
            </a:prstGeom>
          </p:spPr>
        </p:pic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118593C3-0606-6FA0-5E47-329653E3FEB2}"/>
              </a:ext>
            </a:extLst>
          </p:cNvPr>
          <p:cNvGrpSpPr/>
          <p:nvPr/>
        </p:nvGrpSpPr>
        <p:grpSpPr>
          <a:xfrm>
            <a:off x="5432026" y="2837275"/>
            <a:ext cx="1260000" cy="2187375"/>
            <a:chOff x="4370728" y="3623360"/>
            <a:chExt cx="1260000" cy="2187375"/>
          </a:xfrm>
        </p:grpSpPr>
        <p:sp>
          <p:nvSpPr>
            <p:cNvPr id="23" name="圓角矩形 15">
              <a:extLst>
                <a:ext uri="{FF2B5EF4-FFF2-40B4-BE49-F238E27FC236}">
                  <a16:creationId xmlns:a16="http://schemas.microsoft.com/office/drawing/2014/main" id="{5401D4EE-86B9-F2B6-451B-72AEF39A044E}"/>
                </a:ext>
              </a:extLst>
            </p:cNvPr>
            <p:cNvSpPr/>
            <p:nvPr/>
          </p:nvSpPr>
          <p:spPr>
            <a:xfrm>
              <a:off x="4370728" y="5162735"/>
              <a:ext cx="1260000" cy="648000"/>
            </a:xfrm>
            <a:prstGeom prst="roundRect">
              <a:avLst/>
            </a:prstGeom>
            <a:solidFill>
              <a:srgbClr val="E8F66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老人</a:t>
              </a:r>
            </a:p>
          </p:txBody>
        </p:sp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A0F3BD0C-2823-657F-B402-94D164D13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73692" y="3623360"/>
              <a:ext cx="1003761" cy="1536161"/>
            </a:xfrm>
            <a:prstGeom prst="rect">
              <a:avLst/>
            </a:prstGeom>
          </p:spPr>
        </p:pic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A4CE72B2-3077-B7D6-F917-C7A3067E4039}"/>
              </a:ext>
            </a:extLst>
          </p:cNvPr>
          <p:cNvGrpSpPr/>
          <p:nvPr/>
        </p:nvGrpSpPr>
        <p:grpSpPr>
          <a:xfrm>
            <a:off x="9236862" y="2837275"/>
            <a:ext cx="1260000" cy="2171218"/>
            <a:chOff x="7953140" y="3618605"/>
            <a:chExt cx="1260000" cy="2171218"/>
          </a:xfrm>
        </p:grpSpPr>
        <p:sp>
          <p:nvSpPr>
            <p:cNvPr id="26" name="圓角矩形 17">
              <a:extLst>
                <a:ext uri="{FF2B5EF4-FFF2-40B4-BE49-F238E27FC236}">
                  <a16:creationId xmlns:a16="http://schemas.microsoft.com/office/drawing/2014/main" id="{AA5E913C-B010-586E-1B6E-556AA9022729}"/>
                </a:ext>
              </a:extLst>
            </p:cNvPr>
            <p:cNvSpPr/>
            <p:nvPr/>
          </p:nvSpPr>
          <p:spPr>
            <a:xfrm>
              <a:off x="7953140" y="5141823"/>
              <a:ext cx="1260000" cy="648000"/>
            </a:xfrm>
            <a:prstGeom prst="roundRect">
              <a:avLst/>
            </a:prstGeom>
            <a:solidFill>
              <a:srgbClr val="E8F66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孕婦</a:t>
              </a:r>
            </a:p>
          </p:txBody>
        </p:sp>
        <p:pic>
          <p:nvPicPr>
            <p:cNvPr id="27" name="圖片 26">
              <a:extLst>
                <a:ext uri="{FF2B5EF4-FFF2-40B4-BE49-F238E27FC236}">
                  <a16:creationId xmlns:a16="http://schemas.microsoft.com/office/drawing/2014/main" id="{F9D1B529-4A54-36A6-BC38-9CE1824898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55" t="15175" r="17897" b="8387"/>
            <a:stretch/>
          </p:blipFill>
          <p:spPr>
            <a:xfrm flipH="1">
              <a:off x="8261798" y="3618605"/>
              <a:ext cx="728090" cy="1440437"/>
            </a:xfrm>
            <a:prstGeom prst="rect">
              <a:avLst/>
            </a:prstGeom>
          </p:spPr>
        </p:pic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376E9F7D-CCCB-A208-6653-7A90E51068F2}"/>
              </a:ext>
            </a:extLst>
          </p:cNvPr>
          <p:cNvGrpSpPr/>
          <p:nvPr/>
        </p:nvGrpSpPr>
        <p:grpSpPr>
          <a:xfrm>
            <a:off x="3070753" y="2931431"/>
            <a:ext cx="2151205" cy="2105192"/>
            <a:chOff x="2219521" y="3702329"/>
            <a:chExt cx="2151205" cy="2105192"/>
          </a:xfrm>
        </p:grpSpPr>
        <p:sp>
          <p:nvSpPr>
            <p:cNvPr id="29" name="圓角矩形 14">
              <a:extLst>
                <a:ext uri="{FF2B5EF4-FFF2-40B4-BE49-F238E27FC236}">
                  <a16:creationId xmlns:a16="http://schemas.microsoft.com/office/drawing/2014/main" id="{8202D64D-AA0F-FA7B-B34A-BFFA9405B1E6}"/>
                </a:ext>
              </a:extLst>
            </p:cNvPr>
            <p:cNvSpPr/>
            <p:nvPr/>
          </p:nvSpPr>
          <p:spPr>
            <a:xfrm>
              <a:off x="2219521" y="5159521"/>
              <a:ext cx="2151205" cy="648000"/>
            </a:xfrm>
            <a:prstGeom prst="roundRect">
              <a:avLst/>
            </a:prstGeom>
            <a:solidFill>
              <a:srgbClr val="E8F66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行動不便者</a:t>
              </a:r>
            </a:p>
          </p:txBody>
        </p:sp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A934468A-4E30-8AA4-EA68-3878C436A7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8726" b="11937"/>
            <a:stretch/>
          </p:blipFill>
          <p:spPr>
            <a:xfrm>
              <a:off x="2537081" y="3702329"/>
              <a:ext cx="1327508" cy="1439564"/>
            </a:xfrm>
            <a:prstGeom prst="rect">
              <a:avLst/>
            </a:prstGeom>
          </p:spPr>
        </p:pic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401DF139-B180-B034-FB3A-4BCFA6EE0C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131" y="4977502"/>
            <a:ext cx="3530600" cy="209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8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8F444E6-6DC8-BFD3-CC89-CB9910A407D1}"/>
              </a:ext>
            </a:extLst>
          </p:cNvPr>
          <p:cNvSpPr/>
          <p:nvPr/>
        </p:nvSpPr>
        <p:spPr>
          <a:xfrm>
            <a:off x="716280" y="1775636"/>
            <a:ext cx="10713720" cy="456420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5A548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小結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01DCDC8-BFBE-672B-61B8-476E0675DD0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引起動機│活動一：什麼是弱勢？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3BFADEE-8215-D9FD-C13D-B8E1FD0C8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5" y="129463"/>
            <a:ext cx="1905757" cy="183473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7776E24-04F9-47A9-C195-35D9E9479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20" y="188648"/>
            <a:ext cx="1755821" cy="1775550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AD5963-0500-E2B6-F96D-B5804F4E6A2C}"/>
              </a:ext>
            </a:extLst>
          </p:cNvPr>
          <p:cNvSpPr txBox="1"/>
          <p:nvPr/>
        </p:nvSpPr>
        <p:spPr>
          <a:xfrm>
            <a:off x="1350451" y="2219308"/>
            <a:ext cx="9261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弱勢是相對的概念，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44500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面對不同的情境，每個人都有可能是強勢或弱勢。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93F3002-A793-42D1-95EA-FA1B22C6584B}"/>
              </a:ext>
            </a:extLst>
          </p:cNvPr>
          <p:cNvSpPr txBox="1"/>
          <p:nvPr/>
        </p:nvSpPr>
        <p:spPr>
          <a:xfrm>
            <a:off x="1350450" y="3527739"/>
            <a:ext cx="9399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交通環境中的弱勢包含幼童、行動不便者、老人、視覺障礙者、孕婦等。</a:t>
            </a:r>
          </a:p>
        </p:txBody>
      </p:sp>
      <p:sp>
        <p:nvSpPr>
          <p:cNvPr id="18" name="圓角矩形圖說文字 43">
            <a:extLst>
              <a:ext uri="{FF2B5EF4-FFF2-40B4-BE49-F238E27FC236}">
                <a16:creationId xmlns:a16="http://schemas.microsoft.com/office/drawing/2014/main" id="{6ACB2AC9-A920-D94B-436D-2202B1C5652E}"/>
              </a:ext>
            </a:extLst>
          </p:cNvPr>
          <p:cNvSpPr/>
          <p:nvPr/>
        </p:nvSpPr>
        <p:spPr>
          <a:xfrm>
            <a:off x="1640938" y="4869843"/>
            <a:ext cx="8785763" cy="976569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E8F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接下來要探討的就是交通環境中的</a:t>
            </a:r>
            <a:r>
              <a:rPr lang="zh-TW" altLang="en-US" sz="3200" b="1" u="sng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弱勢用路人</a:t>
            </a:r>
          </a:p>
        </p:txBody>
      </p:sp>
    </p:spTree>
    <p:extLst>
      <p:ext uri="{BB962C8B-B14F-4D97-AF65-F5344CB8AC3E}">
        <p14:creationId xmlns:p14="http://schemas.microsoft.com/office/powerpoint/2010/main" val="17385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1B9F3142-40A8-C773-9314-CAFC08DF9DB7}"/>
              </a:ext>
            </a:extLst>
          </p:cNvPr>
          <p:cNvGrpSpPr/>
          <p:nvPr/>
        </p:nvGrpSpPr>
        <p:grpSpPr>
          <a:xfrm>
            <a:off x="695363" y="1692175"/>
            <a:ext cx="11241200" cy="4217038"/>
            <a:chOff x="695363" y="1692175"/>
            <a:chExt cx="11241200" cy="4217038"/>
          </a:xfrm>
        </p:grpSpPr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057B9891-D80F-D660-DF9E-D4971B84B0EA}"/>
                </a:ext>
              </a:extLst>
            </p:cNvPr>
            <p:cNvGrpSpPr/>
            <p:nvPr/>
          </p:nvGrpSpPr>
          <p:grpSpPr>
            <a:xfrm>
              <a:off x="695363" y="2347687"/>
              <a:ext cx="10046043" cy="3561526"/>
              <a:chOff x="695363" y="2347687"/>
              <a:chExt cx="10046043" cy="3561526"/>
            </a:xfrm>
          </p:grpSpPr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3448663B-FA0C-E2BB-A7FF-E50263A48304}"/>
                  </a:ext>
                </a:extLst>
              </p:cNvPr>
              <p:cNvSpPr txBox="1"/>
              <p:nvPr/>
            </p:nvSpPr>
            <p:spPr>
              <a:xfrm>
                <a:off x="695363" y="3164294"/>
                <a:ext cx="10046043" cy="2744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marR="0" lvl="0" indent="-514350" algn="l" defTabSz="914400" rtl="0" eaLnBrk="1" fontAlgn="auto" latinLnBrk="0" hangingPunct="1">
                  <a:lnSpc>
                    <a:spcPts val="42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邀請一位同學擔任體驗者。</a:t>
                </a:r>
                <a:endParaRPr kumimoji="0" lang="en-US" altLang="zh-TW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ts val="42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第一次將</a:t>
                </a:r>
                <a:r>
                  <a:rPr kumimoji="0" lang="en-US" altLang="zh-TW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10</a:t>
                </a:r>
                <a:r>
                  <a:rPr kumimoji="0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顆小球丟入水桶中。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ts val="42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第二次將一隻眼睛遮起（單眼視覺），</a:t>
                </a:r>
                <a:endParaRPr kumimoji="0" lang="en-US" altLang="zh-TW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  <a:p>
                <a:pPr marL="539750" marR="0" lvl="0" algn="l" defTabSz="914400" rtl="0" eaLnBrk="1" fontAlgn="auto" latinLnBrk="0" hangingPunct="1">
                  <a:lnSpc>
                    <a:spcPts val="42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在同樣的距離再次將 </a:t>
                </a:r>
                <a:r>
                  <a:rPr kumimoji="0" lang="en-US" altLang="zh-TW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10 </a:t>
                </a:r>
                <a:r>
                  <a:rPr kumimoji="0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顆小球丟入桶中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ts val="42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4"/>
                  <a:tabLst/>
                  <a:defRPr/>
                </a:pPr>
                <a:r>
                  <a:rPr kumimoji="0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體驗的同學分享丟球時瞄準的困難度與適應狀況。</a:t>
                </a:r>
              </a:p>
            </p:txBody>
          </p:sp>
          <p:sp>
            <p:nvSpPr>
              <p:cNvPr id="4" name="矩形: 圓角 3">
                <a:extLst>
                  <a:ext uri="{FF2B5EF4-FFF2-40B4-BE49-F238E27FC236}">
                    <a16:creationId xmlns:a16="http://schemas.microsoft.com/office/drawing/2014/main" id="{D2D422BA-2AD6-74F4-2F8F-874DC0E23987}"/>
                  </a:ext>
                </a:extLst>
              </p:cNvPr>
              <p:cNvSpPr/>
              <p:nvPr/>
            </p:nvSpPr>
            <p:spPr>
              <a:xfrm>
                <a:off x="779277" y="2347687"/>
                <a:ext cx="1964724" cy="707886"/>
              </a:xfrm>
              <a:prstGeom prst="roundRect">
                <a:avLst/>
              </a:prstGeom>
              <a:solidFill>
                <a:srgbClr val="E8F664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200" b="1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單眼投球</a:t>
                </a:r>
              </a:p>
            </p:txBody>
          </p:sp>
        </p:grp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2576251D-5FD3-5D13-30D9-3D5F864B528E}"/>
                </a:ext>
              </a:extLst>
            </p:cNvPr>
            <p:cNvGrpSpPr/>
            <p:nvPr/>
          </p:nvGrpSpPr>
          <p:grpSpPr>
            <a:xfrm>
              <a:off x="8180666" y="1692175"/>
              <a:ext cx="3755897" cy="2844578"/>
              <a:chOff x="7717958" y="1641764"/>
              <a:chExt cx="3755897" cy="2844578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04EF4CA0-846F-52F7-7DDD-60EF0FB57C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20" t="-431" r="23891" b="431"/>
              <a:stretch/>
            </p:blipFill>
            <p:spPr>
              <a:xfrm>
                <a:off x="9416067" y="1687643"/>
                <a:ext cx="1027415" cy="238554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6" name="圖片 5">
                <a:extLst>
                  <a:ext uri="{FF2B5EF4-FFF2-40B4-BE49-F238E27FC236}">
                    <a16:creationId xmlns:a16="http://schemas.microsoft.com/office/drawing/2014/main" id="{139250D2-6843-7B95-C031-0BFAC794BA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035" r="17808"/>
              <a:stretch/>
            </p:blipFill>
            <p:spPr>
              <a:xfrm>
                <a:off x="10497256" y="1641764"/>
                <a:ext cx="976599" cy="237980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7" name="群組 6">
                <a:extLst>
                  <a:ext uri="{FF2B5EF4-FFF2-40B4-BE49-F238E27FC236}">
                    <a16:creationId xmlns:a16="http://schemas.microsoft.com/office/drawing/2014/main" id="{5854586C-3339-4CA9-9E9D-33451017E973}"/>
                  </a:ext>
                </a:extLst>
              </p:cNvPr>
              <p:cNvGrpSpPr/>
              <p:nvPr/>
            </p:nvGrpSpPr>
            <p:grpSpPr>
              <a:xfrm>
                <a:off x="7717958" y="3503365"/>
                <a:ext cx="693853" cy="982977"/>
                <a:chOff x="8125394" y="2613792"/>
                <a:chExt cx="693853" cy="982977"/>
              </a:xfrm>
            </p:grpSpPr>
            <p:sp>
              <p:nvSpPr>
                <p:cNvPr id="8" name="橢圓 7">
                  <a:extLst>
                    <a:ext uri="{FF2B5EF4-FFF2-40B4-BE49-F238E27FC236}">
                      <a16:creationId xmlns:a16="http://schemas.microsoft.com/office/drawing/2014/main" id="{0ABDBB53-D4A9-1FF0-DD1C-44E9DE4EAE20}"/>
                    </a:ext>
                  </a:extLst>
                </p:cNvPr>
                <p:cNvSpPr/>
                <p:nvPr/>
              </p:nvSpPr>
              <p:spPr>
                <a:xfrm>
                  <a:off x="8138411" y="2613792"/>
                  <a:ext cx="680836" cy="70385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18" name="圓柱 3">
                  <a:extLst>
                    <a:ext uri="{FF2B5EF4-FFF2-40B4-BE49-F238E27FC236}">
                      <a16:creationId xmlns:a16="http://schemas.microsoft.com/office/drawing/2014/main" id="{3C83BFE8-4C01-92FC-8BB1-6D58E9D42B8B}"/>
                    </a:ext>
                  </a:extLst>
                </p:cNvPr>
                <p:cNvSpPr/>
                <p:nvPr/>
              </p:nvSpPr>
              <p:spPr>
                <a:xfrm>
                  <a:off x="8125394" y="2831234"/>
                  <a:ext cx="693853" cy="765535"/>
                </a:xfrm>
                <a:prstGeom prst="can">
                  <a:avLst>
                    <a:gd name="adj" fmla="val 19628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TW" altLang="en-US" sz="2000" b="1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水桶</a:t>
                  </a:r>
                </a:p>
              </p:txBody>
            </p:sp>
          </p:grpSp>
          <p:grpSp>
            <p:nvGrpSpPr>
              <p:cNvPr id="19" name="群組 18">
                <a:extLst>
                  <a:ext uri="{FF2B5EF4-FFF2-40B4-BE49-F238E27FC236}">
                    <a16:creationId xmlns:a16="http://schemas.microsoft.com/office/drawing/2014/main" id="{42C506A1-59C1-E70E-D7C7-C3189FE3F021}"/>
                  </a:ext>
                </a:extLst>
              </p:cNvPr>
              <p:cNvGrpSpPr/>
              <p:nvPr/>
            </p:nvGrpSpPr>
            <p:grpSpPr>
              <a:xfrm>
                <a:off x="8498970" y="3808782"/>
                <a:ext cx="2027690" cy="571179"/>
                <a:chOff x="9008978" y="2688005"/>
                <a:chExt cx="2027690" cy="571179"/>
              </a:xfrm>
            </p:grpSpPr>
            <p:cxnSp>
              <p:nvCxnSpPr>
                <p:cNvPr id="20" name="直線單箭頭接點 19">
                  <a:extLst>
                    <a:ext uri="{FF2B5EF4-FFF2-40B4-BE49-F238E27FC236}">
                      <a16:creationId xmlns:a16="http://schemas.microsoft.com/office/drawing/2014/main" id="{B2064120-CD8E-A7C1-E9CC-C6667638394A}"/>
                    </a:ext>
                  </a:extLst>
                </p:cNvPr>
                <p:cNvCxnSpPr/>
                <p:nvPr/>
              </p:nvCxnSpPr>
              <p:spPr>
                <a:xfrm flipV="1">
                  <a:off x="9008978" y="2747387"/>
                  <a:ext cx="2027690" cy="511797"/>
                </a:xfrm>
                <a:prstGeom prst="straightConnector1">
                  <a:avLst/>
                </a:prstGeom>
                <a:ln w="25400">
                  <a:solidFill>
                    <a:srgbClr val="C00000"/>
                  </a:solidFill>
                  <a:headEnd type="triangle" w="lg" len="lg"/>
                  <a:tailEnd type="triangle" w="lg" len="lg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1" name="文字方塊 20">
                  <a:extLst>
                    <a:ext uri="{FF2B5EF4-FFF2-40B4-BE49-F238E27FC236}">
                      <a16:creationId xmlns:a16="http://schemas.microsoft.com/office/drawing/2014/main" id="{88F2A6F0-AC02-9FB3-A1B0-916B0BC44ACB}"/>
                    </a:ext>
                  </a:extLst>
                </p:cNvPr>
                <p:cNvSpPr txBox="1"/>
                <p:nvPr/>
              </p:nvSpPr>
              <p:spPr>
                <a:xfrm rot="20659441">
                  <a:off x="9457496" y="2688005"/>
                  <a:ext cx="6735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TW" dirty="0">
                      <a:solidFill>
                        <a:srgbClr val="C00000"/>
                      </a:solidFill>
                    </a:rPr>
                    <a:t>4-5m</a:t>
                  </a:r>
                  <a:endParaRPr lang="zh-TW" altLang="en-US" dirty="0">
                    <a:solidFill>
                      <a:srgbClr val="C00000"/>
                    </a:solidFill>
                  </a:endParaRPr>
                </a:p>
              </p:txBody>
            </p:sp>
          </p:grpSp>
        </p:grp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7E6AED5D-C935-F199-D69B-7A4DCD866E04}"/>
              </a:ext>
            </a:extLst>
          </p:cNvPr>
          <p:cNvGrpSpPr/>
          <p:nvPr/>
        </p:nvGrpSpPr>
        <p:grpSpPr>
          <a:xfrm>
            <a:off x="779277" y="807885"/>
            <a:ext cx="10633445" cy="957509"/>
            <a:chOff x="780030" y="730134"/>
            <a:chExt cx="10633445" cy="957509"/>
          </a:xfrm>
        </p:grpSpPr>
        <p:sp>
          <p:nvSpPr>
            <p:cNvPr id="25" name="矩形: 圓角 24">
              <a:extLst>
                <a:ext uri="{FF2B5EF4-FFF2-40B4-BE49-F238E27FC236}">
                  <a16:creationId xmlns:a16="http://schemas.microsoft.com/office/drawing/2014/main" id="{145D7B43-8287-27C4-924F-7C805D7550B4}"/>
                </a:ext>
              </a:extLst>
            </p:cNvPr>
            <p:cNvSpPr/>
            <p:nvPr/>
          </p:nvSpPr>
          <p:spPr>
            <a:xfrm>
              <a:off x="780030" y="730134"/>
              <a:ext cx="10633445" cy="957509"/>
            </a:xfrm>
            <a:prstGeom prst="round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03883596-8DF4-239E-1564-ACAEC0E20BC2}"/>
                </a:ext>
              </a:extLst>
            </p:cNvPr>
            <p:cNvSpPr txBox="1"/>
            <p:nvPr/>
          </p:nvSpPr>
          <p:spPr>
            <a:xfrm>
              <a:off x="923992" y="871036"/>
              <a:ext cx="1040210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有同學知道「弱視」是什麼樣的視覺疾患嗎？</a:t>
              </a:r>
              <a:endPara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152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971366" y="1276111"/>
            <a:ext cx="10541261" cy="1938992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剛剛的體驗就是仿照「弱視」的單眼視覺狀態，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因為缺乏立體視覺感，嚴重弱視者無法考駕照，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所以也算是交通情境中的弱勢族群。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FAC7C6-7EBF-025F-D933-6FD57EC1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74" y="4376321"/>
            <a:ext cx="2542252" cy="260321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CD5565B3-2E92-E781-1D00-435B7059F5A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18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90FF200D-4463-4265-1070-46D31DE8DDB4}"/>
              </a:ext>
            </a:extLst>
          </p:cNvPr>
          <p:cNvGrpSpPr/>
          <p:nvPr/>
        </p:nvGrpSpPr>
        <p:grpSpPr>
          <a:xfrm>
            <a:off x="684496" y="429453"/>
            <a:ext cx="6291928" cy="1212311"/>
            <a:chOff x="684496" y="429453"/>
            <a:chExt cx="6291928" cy="1212311"/>
          </a:xfrm>
        </p:grpSpPr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BE38ACE7-B4EA-B07C-3071-9BA7B3CF7E05}"/>
                </a:ext>
              </a:extLst>
            </p:cNvPr>
            <p:cNvGrpSpPr/>
            <p:nvPr/>
          </p:nvGrpSpPr>
          <p:grpSpPr>
            <a:xfrm>
              <a:off x="684496" y="429453"/>
              <a:ext cx="6291928" cy="1212311"/>
              <a:chOff x="4005846" y="248433"/>
              <a:chExt cx="4075532" cy="10228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E63ACC2-B345-6B6E-F3DF-AF7CC5C0D497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15" name="Freeform 11">
                  <a:extLst>
                    <a:ext uri="{FF2B5EF4-FFF2-40B4-BE49-F238E27FC236}">
                      <a16:creationId xmlns:a16="http://schemas.microsoft.com/office/drawing/2014/main" id="{36FFD5C8-F4A5-0F55-776B-89661C16485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6" name="TextBox 12">
                  <a:extLst>
                    <a:ext uri="{FF2B5EF4-FFF2-40B4-BE49-F238E27FC236}">
                      <a16:creationId xmlns:a16="http://schemas.microsoft.com/office/drawing/2014/main" id="{A89DE574-7FB7-35F9-E112-DF4A4B3C348C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3">
                <a:extLst>
                  <a:ext uri="{FF2B5EF4-FFF2-40B4-BE49-F238E27FC236}">
                    <a16:creationId xmlns:a16="http://schemas.microsoft.com/office/drawing/2014/main" id="{6756ADE7-963D-96D2-129F-BD219B949FED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3" name="Freeform 14">
                  <a:extLst>
                    <a:ext uri="{FF2B5EF4-FFF2-40B4-BE49-F238E27FC236}">
                      <a16:creationId xmlns:a16="http://schemas.microsoft.com/office/drawing/2014/main" id="{F6A71B8D-2F88-3BAD-729E-80FC4BEED04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4" name="TextBox 15">
                  <a:extLst>
                    <a:ext uri="{FF2B5EF4-FFF2-40B4-BE49-F238E27FC236}">
                      <a16:creationId xmlns:a16="http://schemas.microsoft.com/office/drawing/2014/main" id="{EF70F42B-6BE9-1518-F18F-4375CD1D3693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FD125CFA-75BB-D4A4-A1BA-AAF7184221BD}"/>
                </a:ext>
              </a:extLst>
            </p:cNvPr>
            <p:cNvSpPr txBox="1"/>
            <p:nvPr/>
          </p:nvSpPr>
          <p:spPr>
            <a:xfrm>
              <a:off x="684497" y="682216"/>
              <a:ext cx="59335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「同理體驗」活動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lang="en-US" altLang="zh-TW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/</a:t>
              </a:r>
              <a:r>
                <a:rPr lang="en-US" altLang="zh-TW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9D4A5812-0E69-B840-3C05-229630F453B5}"/>
              </a:ext>
            </a:extLst>
          </p:cNvPr>
          <p:cNvSpPr txBox="1"/>
          <p:nvPr/>
        </p:nvSpPr>
        <p:spPr>
          <a:xfrm>
            <a:off x="723789" y="2961769"/>
            <a:ext cx="5289699" cy="2744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全班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分組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，每組</a:t>
            </a:r>
            <a:r>
              <a:rPr lang="en-US" altLang="zh-TW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5-6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各組派代表抽籤決定體驗的角色，並領取：</a:t>
            </a:r>
            <a:endParaRPr lang="en-US" altLang="zh-TW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9500" marR="0" lvl="0" indent="-5397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體驗道具。</a:t>
            </a:r>
            <a:endParaRPr lang="en-US" altLang="zh-TW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9500" marR="0" lvl="0" indent="-5397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「同理體驗」學習單。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52FE24D-87FB-BB93-B50B-596C222F1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045413"/>
              </p:ext>
            </p:extLst>
          </p:nvPr>
        </p:nvGraphicFramePr>
        <p:xfrm>
          <a:off x="6261100" y="2284300"/>
          <a:ext cx="5211515" cy="356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1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角色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4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體驗道具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高齡者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沙包、自製白內障眼鏡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幼童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孕婦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書包反背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需輕便輔具者</a:t>
                      </a:r>
                      <a:endParaRPr lang="en-US" altLang="zh-TW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en-US" altLang="zh-TW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例：拄拐杖</a:t>
                      </a:r>
                      <a:r>
                        <a:rPr lang="en-US" altLang="zh-TW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沙包、拐杖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需專業醫療輔具者</a:t>
                      </a:r>
                      <a:endParaRPr lang="en-US" altLang="zh-TW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例：使用輪椅者</a:t>
                      </a:r>
                      <a:r>
                        <a:rPr lang="en-US" altLang="zh-TW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輪椅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視覺障礙者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眼罩、白手杖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54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矩形: 圓角 4">
            <a:extLst>
              <a:ext uri="{FF2B5EF4-FFF2-40B4-BE49-F238E27FC236}">
                <a16:creationId xmlns:a16="http://schemas.microsoft.com/office/drawing/2014/main" id="{FB705F16-191E-A1EE-089E-1796F3976973}"/>
              </a:ext>
            </a:extLst>
          </p:cNvPr>
          <p:cNvSpPr/>
          <p:nvPr/>
        </p:nvSpPr>
        <p:spPr>
          <a:xfrm>
            <a:off x="801896" y="2141559"/>
            <a:ext cx="4062204" cy="707886"/>
          </a:xfrm>
          <a:prstGeom prst="roundRect">
            <a:avLst/>
          </a:prstGeom>
          <a:solidFill>
            <a:srgbClr val="E8F66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分組規則及道具分配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290F25E1-8148-045B-689F-6D54941471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637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A5812-0E69-B840-3C05-229630F453B5}"/>
              </a:ext>
            </a:extLst>
          </p:cNvPr>
          <p:cNvSpPr txBox="1"/>
          <p:nvPr/>
        </p:nvSpPr>
        <p:spPr>
          <a:xfrm>
            <a:off x="838144" y="2593469"/>
            <a:ext cx="10515711" cy="3752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高齡者：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手腳綁帶沙包、戴上白內障體驗眼鏡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幼童：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蹲低身體，體驗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 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公分的視野。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孕婦：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著孕婦體驗裝或是書包反背。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需輕便輔具之行動不便者：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身體單側綁沙包、借用拐杖或支撐架等來體驗行進。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需專業醫療輔具之行動不便者：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使用輪椅等輔具動作，例如煞車、前進後退、轉彎、坡度等。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視覺障礙者：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眼罩、白手杖或是以相似的手杖替代。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15C95B2E-D7E1-4A4E-FDA6-16AF69536338}"/>
              </a:ext>
            </a:extLst>
          </p:cNvPr>
          <p:cNvSpPr/>
          <p:nvPr/>
        </p:nvSpPr>
        <p:spPr>
          <a:xfrm>
            <a:off x="801896" y="1862159"/>
            <a:ext cx="2119104" cy="707886"/>
          </a:xfrm>
          <a:prstGeom prst="roundRect">
            <a:avLst/>
          </a:prstGeom>
          <a:solidFill>
            <a:srgbClr val="E8F66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體驗方式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17A47E53-59DD-2F33-7810-68B65FD586CA}"/>
              </a:ext>
            </a:extLst>
          </p:cNvPr>
          <p:cNvGrpSpPr/>
          <p:nvPr/>
        </p:nvGrpSpPr>
        <p:grpSpPr>
          <a:xfrm>
            <a:off x="684496" y="429453"/>
            <a:ext cx="6291928" cy="1212311"/>
            <a:chOff x="684496" y="429453"/>
            <a:chExt cx="6291928" cy="1212311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373C16FE-F1D3-D579-9CEC-C3A994DAAE9B}"/>
                </a:ext>
              </a:extLst>
            </p:cNvPr>
            <p:cNvGrpSpPr/>
            <p:nvPr/>
          </p:nvGrpSpPr>
          <p:grpSpPr>
            <a:xfrm>
              <a:off x="684496" y="429453"/>
              <a:ext cx="6291928" cy="1212311"/>
              <a:chOff x="4005846" y="248433"/>
              <a:chExt cx="4075532" cy="1022895"/>
            </a:xfrm>
          </p:grpSpPr>
          <p:grpSp>
            <p:nvGrpSpPr>
              <p:cNvPr id="6" name="Group 10">
                <a:extLst>
                  <a:ext uri="{FF2B5EF4-FFF2-40B4-BE49-F238E27FC236}">
                    <a16:creationId xmlns:a16="http://schemas.microsoft.com/office/drawing/2014/main" id="{A1628F13-CBA6-1334-4B67-15B2124CF4F5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19" name="Freeform 11">
                  <a:extLst>
                    <a:ext uri="{FF2B5EF4-FFF2-40B4-BE49-F238E27FC236}">
                      <a16:creationId xmlns:a16="http://schemas.microsoft.com/office/drawing/2014/main" id="{195E9A6C-9B78-AB70-7AAD-F6A39DCBFB6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0" name="TextBox 12">
                  <a:extLst>
                    <a:ext uri="{FF2B5EF4-FFF2-40B4-BE49-F238E27FC236}">
                      <a16:creationId xmlns:a16="http://schemas.microsoft.com/office/drawing/2014/main" id="{813E26AE-6DBD-84B1-2827-FFFE7D0B91F4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Group 13">
                <a:extLst>
                  <a:ext uri="{FF2B5EF4-FFF2-40B4-BE49-F238E27FC236}">
                    <a16:creationId xmlns:a16="http://schemas.microsoft.com/office/drawing/2014/main" id="{53610477-FF6E-414B-53C7-D6C14D119995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8" name="Freeform 14">
                  <a:extLst>
                    <a:ext uri="{FF2B5EF4-FFF2-40B4-BE49-F238E27FC236}">
                      <a16:creationId xmlns:a16="http://schemas.microsoft.com/office/drawing/2014/main" id="{F4A1C1D2-E240-5BF3-34CF-636306A148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8" name="TextBox 15">
                  <a:extLst>
                    <a:ext uri="{FF2B5EF4-FFF2-40B4-BE49-F238E27FC236}">
                      <a16:creationId xmlns:a16="http://schemas.microsoft.com/office/drawing/2014/main" id="{3649571C-DA5B-E767-B400-9E2F307CBB5B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3E176274-1DFB-5CA6-EC76-E19B5D6FDB98}"/>
                </a:ext>
              </a:extLst>
            </p:cNvPr>
            <p:cNvSpPr txBox="1"/>
            <p:nvPr/>
          </p:nvSpPr>
          <p:spPr>
            <a:xfrm>
              <a:off x="684497" y="682216"/>
              <a:ext cx="59335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「同理體驗」活動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</a:t>
              </a:r>
              <a:r>
                <a:rPr lang="en-US" altLang="zh-TW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AD2C5FD-F4A3-C193-34DE-6FC8F809728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763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A5812-0E69-B840-3C05-229630F453B5}"/>
              </a:ext>
            </a:extLst>
          </p:cNvPr>
          <p:cNvSpPr txBox="1"/>
          <p:nvPr/>
        </p:nvSpPr>
        <p:spPr>
          <a:xfrm>
            <a:off x="939800" y="2961769"/>
            <a:ext cx="5874869" cy="2206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4200"/>
              </a:lnSpc>
              <a:buFont typeface="+mj-lt"/>
              <a:buAutoNum type="arabicPeriod"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小組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體驗結束後，請進行「同理體驗」學習單的討論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與撰寫，分析其在交通環境中的弱勢之處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參考右邊範例</a:t>
            </a:r>
            <a:r>
              <a:rPr lang="en-US" altLang="zh-TW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FB705F16-191E-A1EE-089E-1796F3976973}"/>
              </a:ext>
            </a:extLst>
          </p:cNvPr>
          <p:cNvSpPr/>
          <p:nvPr/>
        </p:nvSpPr>
        <p:spPr>
          <a:xfrm>
            <a:off x="801896" y="2141559"/>
            <a:ext cx="2520855" cy="707886"/>
          </a:xfrm>
          <a:prstGeom prst="roundRect">
            <a:avLst/>
          </a:prstGeom>
          <a:solidFill>
            <a:srgbClr val="E8F66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討論與分享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0FC7952-C388-59F7-5CAB-09B8F3BDE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996" y="553630"/>
            <a:ext cx="4214360" cy="6075770"/>
          </a:xfrm>
          <a:prstGeom prst="rect">
            <a:avLst/>
          </a:prstGeom>
          <a:ln>
            <a:noFill/>
          </a:ln>
          <a:effectLst>
            <a:glow rad="101600">
              <a:srgbClr val="5A5484">
                <a:alpha val="60000"/>
              </a:srgbClr>
            </a:glow>
          </a:effectLst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654BED0E-08BB-E397-7BD0-AC21E4558F80}"/>
              </a:ext>
            </a:extLst>
          </p:cNvPr>
          <p:cNvSpPr txBox="1"/>
          <p:nvPr/>
        </p:nvSpPr>
        <p:spPr>
          <a:xfrm>
            <a:off x="9327082" y="3235737"/>
            <a:ext cx="2270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rgbClr val="D665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視障者因為看不到號誌，所以容易被車撞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D5B0E2B-9F54-783A-E045-8E6766362852}"/>
              </a:ext>
            </a:extLst>
          </p:cNvPr>
          <p:cNvSpPr txBox="1"/>
          <p:nvPr/>
        </p:nvSpPr>
        <p:spPr>
          <a:xfrm>
            <a:off x="9332511" y="4085152"/>
            <a:ext cx="205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rgbClr val="D665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幾乎是視覺的屬性，這樣的設置很不友善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9F7D53A3-D6EE-6925-E2B0-44BB0120DB67}"/>
              </a:ext>
            </a:extLst>
          </p:cNvPr>
          <p:cNvSpPr txBox="1"/>
          <p:nvPr/>
        </p:nvSpPr>
        <p:spPr>
          <a:xfrm>
            <a:off x="9351324" y="5025484"/>
            <a:ext cx="2128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rgbClr val="D665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樓梯、手扶梯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40090A9E-1418-E583-C251-FF66749864FA}"/>
              </a:ext>
            </a:extLst>
          </p:cNvPr>
          <p:cNvSpPr txBox="1"/>
          <p:nvPr/>
        </p:nvSpPr>
        <p:spPr>
          <a:xfrm>
            <a:off x="9351324" y="5719595"/>
            <a:ext cx="198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rgbClr val="D665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上下班</a:t>
            </a:r>
            <a:r>
              <a:rPr lang="en-US" altLang="zh-TW" sz="1600" dirty="0">
                <a:solidFill>
                  <a:srgbClr val="D665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solidFill>
                  <a:srgbClr val="D665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學的時間，車特別多的時候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E352B61A-5DEA-3381-87CE-A73DE8426539}"/>
              </a:ext>
            </a:extLst>
          </p:cNvPr>
          <p:cNvSpPr txBox="1"/>
          <p:nvPr/>
        </p:nvSpPr>
        <p:spPr>
          <a:xfrm>
            <a:off x="9238631" y="2016792"/>
            <a:ext cx="352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rgbClr val="D665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</a:t>
            </a:r>
            <a:endParaRPr lang="zh-TW" altLang="en-US" sz="1600" dirty="0">
              <a:solidFill>
                <a:srgbClr val="D665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35412233-16F8-3BB2-EF65-EB922D0C846C}"/>
              </a:ext>
            </a:extLst>
          </p:cNvPr>
          <p:cNvSpPr txBox="1"/>
          <p:nvPr/>
        </p:nvSpPr>
        <p:spPr>
          <a:xfrm>
            <a:off x="939800" y="5231292"/>
            <a:ext cx="5486400" cy="1129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每組派一位代表發表小組討論的結果。</a:t>
            </a: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44944ED3-476D-E8E7-7F56-AFFF08CD3CB8}"/>
              </a:ext>
            </a:extLst>
          </p:cNvPr>
          <p:cNvGrpSpPr/>
          <p:nvPr/>
        </p:nvGrpSpPr>
        <p:grpSpPr>
          <a:xfrm>
            <a:off x="684496" y="429453"/>
            <a:ext cx="6291928" cy="1212311"/>
            <a:chOff x="684496" y="429453"/>
            <a:chExt cx="6291928" cy="1212311"/>
          </a:xfrm>
        </p:grpSpPr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CBC51724-5EA6-BE8C-F3FD-7F41070D8441}"/>
                </a:ext>
              </a:extLst>
            </p:cNvPr>
            <p:cNvGrpSpPr/>
            <p:nvPr/>
          </p:nvGrpSpPr>
          <p:grpSpPr>
            <a:xfrm>
              <a:off x="684496" y="429453"/>
              <a:ext cx="6291928" cy="1212311"/>
              <a:chOff x="4005846" y="248433"/>
              <a:chExt cx="4075532" cy="1022895"/>
            </a:xfrm>
          </p:grpSpPr>
          <p:grpSp>
            <p:nvGrpSpPr>
              <p:cNvPr id="24" name="Group 10">
                <a:extLst>
                  <a:ext uri="{FF2B5EF4-FFF2-40B4-BE49-F238E27FC236}">
                    <a16:creationId xmlns:a16="http://schemas.microsoft.com/office/drawing/2014/main" id="{F44360AD-9FBD-B50D-E21F-ED30331254F9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28" name="Freeform 11">
                  <a:extLst>
                    <a:ext uri="{FF2B5EF4-FFF2-40B4-BE49-F238E27FC236}">
                      <a16:creationId xmlns:a16="http://schemas.microsoft.com/office/drawing/2014/main" id="{915B7E8F-51E8-C0E1-990D-C9877F34CEB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9" name="TextBox 12">
                  <a:extLst>
                    <a:ext uri="{FF2B5EF4-FFF2-40B4-BE49-F238E27FC236}">
                      <a16:creationId xmlns:a16="http://schemas.microsoft.com/office/drawing/2014/main" id="{15DA67BA-8662-BF29-579E-F2AF82B4A849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roup 13">
                <a:extLst>
                  <a:ext uri="{FF2B5EF4-FFF2-40B4-BE49-F238E27FC236}">
                    <a16:creationId xmlns:a16="http://schemas.microsoft.com/office/drawing/2014/main" id="{31025315-4599-ED05-39F7-132CE3240BBC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26" name="Freeform 14">
                  <a:extLst>
                    <a:ext uri="{FF2B5EF4-FFF2-40B4-BE49-F238E27FC236}">
                      <a16:creationId xmlns:a16="http://schemas.microsoft.com/office/drawing/2014/main" id="{116C5ACE-6B42-B179-F149-2DB68950554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7" name="TextBox 15">
                  <a:extLst>
                    <a:ext uri="{FF2B5EF4-FFF2-40B4-BE49-F238E27FC236}">
                      <a16:creationId xmlns:a16="http://schemas.microsoft.com/office/drawing/2014/main" id="{0663A01D-B996-9E8A-CA93-2BD5811D877F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72E27B45-3F94-4290-A97B-0A7EBF10AC7F}"/>
                </a:ext>
              </a:extLst>
            </p:cNvPr>
            <p:cNvSpPr txBox="1"/>
            <p:nvPr/>
          </p:nvSpPr>
          <p:spPr>
            <a:xfrm>
              <a:off x="684497" y="682216"/>
              <a:ext cx="59335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「同理體驗」活動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lang="en-US" altLang="zh-TW" sz="4000" b="1" noProof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/</a:t>
              </a:r>
              <a:r>
                <a:rPr lang="en-US" altLang="zh-TW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DFFB595B-2C5E-DCAC-6965-D7DBA1ADF93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95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3552310" y="2172722"/>
            <a:ext cx="5109091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小組分享</a:t>
            </a:r>
            <a:endParaRPr kumimoji="0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Part 1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01061436-3D1F-44FE-AF7A-FD03694B0C7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13EEA57-A68E-036E-03CF-8A4E291C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472" y="3319466"/>
            <a:ext cx="3590855" cy="362743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9DCF9FB1-F504-F08C-4E9B-EBB4BC3B5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2805" y="3324971"/>
            <a:ext cx="3755461" cy="36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05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A5812-0E69-B840-3C05-229630F453B5}"/>
              </a:ext>
            </a:extLst>
          </p:cNvPr>
          <p:cNvSpPr txBox="1"/>
          <p:nvPr/>
        </p:nvSpPr>
        <p:spPr>
          <a:xfrm>
            <a:off x="660400" y="2733169"/>
            <a:ext cx="6249881" cy="590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小組交換「同理體驗」學習單。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FB705F16-191E-A1EE-089E-1796F3976973}"/>
              </a:ext>
            </a:extLst>
          </p:cNvPr>
          <p:cNvSpPr/>
          <p:nvPr/>
        </p:nvSpPr>
        <p:spPr>
          <a:xfrm>
            <a:off x="687596" y="1912959"/>
            <a:ext cx="2142101" cy="707886"/>
          </a:xfrm>
          <a:prstGeom prst="roundRect">
            <a:avLst/>
          </a:prstGeom>
          <a:solidFill>
            <a:srgbClr val="E8F66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策略擬定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35412233-16F8-3BB2-EF65-EB922D0C846C}"/>
              </a:ext>
            </a:extLst>
          </p:cNvPr>
          <p:cNvSpPr txBox="1"/>
          <p:nvPr/>
        </p:nvSpPr>
        <p:spPr>
          <a:xfrm>
            <a:off x="660400" y="4401615"/>
            <a:ext cx="6816112" cy="2206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4200"/>
              </a:lnSpc>
              <a:buFont typeface="+mj-lt"/>
              <a:buAutoNum type="arabicPeriod" startAt="2"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組領取一張「用愛導航」學習單。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lvl="0" indent="-514350">
              <a:lnSpc>
                <a:spcPts val="4200"/>
              </a:lnSpc>
              <a:buFont typeface="+mj-lt"/>
              <a:buAutoNum type="arabicPeriod" startAt="2"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小組閱讀交換後的「同理體驗」學習單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，進行「用愛導航」學習單的討論，提出解決策略並分享。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44944ED3-476D-E8E7-7F56-AFFF08CD3CB8}"/>
              </a:ext>
            </a:extLst>
          </p:cNvPr>
          <p:cNvGrpSpPr/>
          <p:nvPr/>
        </p:nvGrpSpPr>
        <p:grpSpPr>
          <a:xfrm>
            <a:off x="684496" y="429453"/>
            <a:ext cx="6291928" cy="1212311"/>
            <a:chOff x="684496" y="429453"/>
            <a:chExt cx="6291928" cy="1212311"/>
          </a:xfrm>
        </p:grpSpPr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CBC51724-5EA6-BE8C-F3FD-7F41070D8441}"/>
                </a:ext>
              </a:extLst>
            </p:cNvPr>
            <p:cNvGrpSpPr/>
            <p:nvPr/>
          </p:nvGrpSpPr>
          <p:grpSpPr>
            <a:xfrm>
              <a:off x="684496" y="429453"/>
              <a:ext cx="6291928" cy="1212311"/>
              <a:chOff x="4005846" y="248433"/>
              <a:chExt cx="4075532" cy="1022895"/>
            </a:xfrm>
          </p:grpSpPr>
          <p:grpSp>
            <p:nvGrpSpPr>
              <p:cNvPr id="24" name="Group 10">
                <a:extLst>
                  <a:ext uri="{FF2B5EF4-FFF2-40B4-BE49-F238E27FC236}">
                    <a16:creationId xmlns:a16="http://schemas.microsoft.com/office/drawing/2014/main" id="{F44360AD-9FBD-B50D-E21F-ED30331254F9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28" name="Freeform 11">
                  <a:extLst>
                    <a:ext uri="{FF2B5EF4-FFF2-40B4-BE49-F238E27FC236}">
                      <a16:creationId xmlns:a16="http://schemas.microsoft.com/office/drawing/2014/main" id="{915B7E8F-51E8-C0E1-990D-C9877F34CEB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9" name="TextBox 12">
                  <a:extLst>
                    <a:ext uri="{FF2B5EF4-FFF2-40B4-BE49-F238E27FC236}">
                      <a16:creationId xmlns:a16="http://schemas.microsoft.com/office/drawing/2014/main" id="{15DA67BA-8662-BF29-579E-F2AF82B4A849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roup 13">
                <a:extLst>
                  <a:ext uri="{FF2B5EF4-FFF2-40B4-BE49-F238E27FC236}">
                    <a16:creationId xmlns:a16="http://schemas.microsoft.com/office/drawing/2014/main" id="{31025315-4599-ED05-39F7-132CE3240BBC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26" name="Freeform 14">
                  <a:extLst>
                    <a:ext uri="{FF2B5EF4-FFF2-40B4-BE49-F238E27FC236}">
                      <a16:creationId xmlns:a16="http://schemas.microsoft.com/office/drawing/2014/main" id="{116C5ACE-6B42-B179-F149-2DB68950554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7" name="TextBox 15">
                  <a:extLst>
                    <a:ext uri="{FF2B5EF4-FFF2-40B4-BE49-F238E27FC236}">
                      <a16:creationId xmlns:a16="http://schemas.microsoft.com/office/drawing/2014/main" id="{0663A01D-B996-9E8A-CA93-2BD5811D877F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72E27B45-3F94-4290-A97B-0A7EBF10AC7F}"/>
                </a:ext>
              </a:extLst>
            </p:cNvPr>
            <p:cNvSpPr txBox="1"/>
            <p:nvPr/>
          </p:nvSpPr>
          <p:spPr>
            <a:xfrm>
              <a:off x="684497" y="682216"/>
              <a:ext cx="59335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「同理體驗」活動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(3/3)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DFFB595B-2C5E-DCAC-6965-D7DBA1ADF93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9E5CA24-E06C-3301-7DCE-58CFDDE37596}"/>
              </a:ext>
            </a:extLst>
          </p:cNvPr>
          <p:cNvSpPr txBox="1"/>
          <p:nvPr/>
        </p:nvSpPr>
        <p:spPr>
          <a:xfrm>
            <a:off x="1184148" y="3244817"/>
            <a:ext cx="6249881" cy="1129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交換順序：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組互換；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組互換，以此類推。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5A5484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CF546C2B-57B8-DAB4-06B9-CD55C582314D}"/>
              </a:ext>
            </a:extLst>
          </p:cNvPr>
          <p:cNvGrpSpPr/>
          <p:nvPr/>
        </p:nvGrpSpPr>
        <p:grpSpPr>
          <a:xfrm>
            <a:off x="7735642" y="703128"/>
            <a:ext cx="4199013" cy="6022585"/>
            <a:chOff x="7638266" y="682216"/>
            <a:chExt cx="4199013" cy="6022585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BC12FF34-F7E3-5945-E192-D6DE4B907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8266" y="682216"/>
              <a:ext cx="4199013" cy="6022585"/>
            </a:xfrm>
            <a:prstGeom prst="rect">
              <a:avLst/>
            </a:prstGeom>
            <a:effectLst>
              <a:glow rad="101600">
                <a:srgbClr val="5A5484">
                  <a:alpha val="60000"/>
                </a:srgbClr>
              </a:glow>
            </a:effectLst>
          </p:spPr>
        </p:pic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86DC26D0-D0A4-7F59-43F2-F06C61362105}"/>
                </a:ext>
              </a:extLst>
            </p:cNvPr>
            <p:cNvSpPr txBox="1"/>
            <p:nvPr/>
          </p:nvSpPr>
          <p:spPr>
            <a:xfrm>
              <a:off x="8212814" y="3004905"/>
              <a:ext cx="33174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rgbClr val="D6651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最需要解決的交通問題</a:t>
              </a: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6D554B63-3A70-A4B7-DE80-2900B2BEEAC6}"/>
                </a:ext>
              </a:extLst>
            </p:cNvPr>
            <p:cNvSpPr txBox="1"/>
            <p:nvPr/>
          </p:nvSpPr>
          <p:spPr>
            <a:xfrm>
              <a:off x="8204497" y="5102588"/>
              <a:ext cx="33174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rgbClr val="D6651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針對危機提出可行做法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024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01061436-3D1F-44FE-AF7A-FD03694B0C7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│活動二：同理體驗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13EEA57-A68E-036E-03CF-8A4E291C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472" y="3319466"/>
            <a:ext cx="3590855" cy="362743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9DCF9FB1-F504-F08C-4E9B-EBB4BC3B5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2805" y="3324971"/>
            <a:ext cx="3755461" cy="363353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A56EFE4-650C-6017-AB36-896691F9C2F5}"/>
              </a:ext>
            </a:extLst>
          </p:cNvPr>
          <p:cNvSpPr/>
          <p:nvPr/>
        </p:nvSpPr>
        <p:spPr>
          <a:xfrm>
            <a:off x="3552310" y="2172722"/>
            <a:ext cx="5109091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小組分享</a:t>
            </a:r>
            <a:endParaRPr kumimoji="0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Part 2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363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字方塊 31">
            <a:extLst>
              <a:ext uri="{FF2B5EF4-FFF2-40B4-BE49-F238E27FC236}">
                <a16:creationId xmlns:a16="http://schemas.microsoft.com/office/drawing/2014/main" id="{DFFB595B-2C5E-DCAC-6965-D7DBA1ADF93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：用愛導航徽章設計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789144E9-DF29-AB96-F3DA-284CAA35FFD1}"/>
              </a:ext>
            </a:extLst>
          </p:cNvPr>
          <p:cNvGrpSpPr/>
          <p:nvPr/>
        </p:nvGrpSpPr>
        <p:grpSpPr>
          <a:xfrm>
            <a:off x="2294638" y="604685"/>
            <a:ext cx="7602723" cy="1895228"/>
            <a:chOff x="780030" y="730134"/>
            <a:chExt cx="8281646" cy="1895228"/>
          </a:xfrm>
        </p:grpSpPr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767EBE1B-F896-39F5-2AC6-BFC4F98A3510}"/>
                </a:ext>
              </a:extLst>
            </p:cNvPr>
            <p:cNvSpPr/>
            <p:nvPr/>
          </p:nvSpPr>
          <p:spPr>
            <a:xfrm>
              <a:off x="780030" y="730134"/>
              <a:ext cx="8281646" cy="1895228"/>
            </a:xfrm>
            <a:prstGeom prst="round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dirty="0"/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3703E188-807F-0814-433B-7AE693E3739E}"/>
                </a:ext>
              </a:extLst>
            </p:cNvPr>
            <p:cNvSpPr txBox="1"/>
            <p:nvPr/>
          </p:nvSpPr>
          <p:spPr>
            <a:xfrm>
              <a:off x="923992" y="845636"/>
              <a:ext cx="7985509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根據你今天所學到的內容，</a:t>
              </a:r>
              <a:endPara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如果可以為某類弱勢用路人發聲，</a:t>
              </a:r>
              <a:endPara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你會怎麼做呢？</a:t>
              </a:r>
              <a:endPara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2" name="圖片 11">
            <a:extLst>
              <a:ext uri="{FF2B5EF4-FFF2-40B4-BE49-F238E27FC236}">
                <a16:creationId xmlns:a16="http://schemas.microsoft.com/office/drawing/2014/main" id="{45E23FD9-AE84-B27E-6813-B98EEEFA2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5676" y="3921173"/>
            <a:ext cx="2495577" cy="2437540"/>
          </a:xfrm>
          <a:prstGeom prst="rect">
            <a:avLst/>
          </a:prstGeom>
        </p:spPr>
      </p:pic>
      <p:sp>
        <p:nvSpPr>
          <p:cNvPr id="13" name="圓角矩形圖說文字 23">
            <a:extLst>
              <a:ext uri="{FF2B5EF4-FFF2-40B4-BE49-F238E27FC236}">
                <a16:creationId xmlns:a16="http://schemas.microsoft.com/office/drawing/2014/main" id="{87CCC588-ECA7-CF0B-FE34-E5D768B2070A}"/>
              </a:ext>
            </a:extLst>
          </p:cNvPr>
          <p:cNvSpPr/>
          <p:nvPr/>
        </p:nvSpPr>
        <p:spPr>
          <a:xfrm>
            <a:off x="6673485" y="2976666"/>
            <a:ext cx="4923405" cy="1036980"/>
          </a:xfrm>
          <a:prstGeom prst="wedgeRoundRectCallout">
            <a:avLst>
              <a:gd name="adj1" fmla="val -531"/>
              <a:gd name="adj2" fmla="val 67541"/>
              <a:gd name="adj3" fmla="val 16667"/>
            </a:avLst>
          </a:prstGeom>
          <a:solidFill>
            <a:srgbClr val="E8F664"/>
          </a:solidFill>
          <a:ln w="190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臺北市孕婦徽章，讓孕婦能夠在乘車時擁有更多的照護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6022CC4A-3A63-D6CA-A7D7-16111C3B3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253" y="2850848"/>
            <a:ext cx="4029393" cy="2325596"/>
          </a:xfrm>
          <a:prstGeom prst="rect">
            <a:avLst/>
          </a:prstGeom>
        </p:spPr>
      </p:pic>
      <p:sp>
        <p:nvSpPr>
          <p:cNvPr id="17" name="圓角矩形圖說文字 25">
            <a:extLst>
              <a:ext uri="{FF2B5EF4-FFF2-40B4-BE49-F238E27FC236}">
                <a16:creationId xmlns:a16="http://schemas.microsoft.com/office/drawing/2014/main" id="{DA092B0A-E820-760F-7FA2-5162F77B1ACD}"/>
              </a:ext>
            </a:extLst>
          </p:cNvPr>
          <p:cNvSpPr/>
          <p:nvPr/>
        </p:nvSpPr>
        <p:spPr>
          <a:xfrm>
            <a:off x="963276" y="5338591"/>
            <a:ext cx="4651264" cy="1050154"/>
          </a:xfrm>
          <a:prstGeom prst="wedgeRoundRectCallout">
            <a:avLst>
              <a:gd name="adj1" fmla="val -1070"/>
              <a:gd name="adj2" fmla="val -71199"/>
              <a:gd name="adj3" fmla="val 16667"/>
            </a:avLst>
          </a:prstGeom>
          <a:solidFill>
            <a:srgbClr val="E8F664"/>
          </a:solidFill>
          <a:ln w="190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年長者交通安全宣導短片，讓銀髮族有更多的安全意識</a:t>
            </a:r>
          </a:p>
        </p:txBody>
      </p:sp>
    </p:spTree>
    <p:extLst>
      <p:ext uri="{BB962C8B-B14F-4D97-AF65-F5344CB8AC3E}">
        <p14:creationId xmlns:p14="http://schemas.microsoft.com/office/powerpoint/2010/main" val="351188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群組 30">
            <a:extLst>
              <a:ext uri="{FF2B5EF4-FFF2-40B4-BE49-F238E27FC236}">
                <a16:creationId xmlns:a16="http://schemas.microsoft.com/office/drawing/2014/main" id="{44944ED3-476D-E8E7-7F56-AFFF08CD3CB8}"/>
              </a:ext>
            </a:extLst>
          </p:cNvPr>
          <p:cNvGrpSpPr/>
          <p:nvPr/>
        </p:nvGrpSpPr>
        <p:grpSpPr>
          <a:xfrm>
            <a:off x="684496" y="429453"/>
            <a:ext cx="6291928" cy="1212311"/>
            <a:chOff x="684496" y="429453"/>
            <a:chExt cx="6291928" cy="1212311"/>
          </a:xfrm>
        </p:grpSpPr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CBC51724-5EA6-BE8C-F3FD-7F41070D8441}"/>
                </a:ext>
              </a:extLst>
            </p:cNvPr>
            <p:cNvGrpSpPr/>
            <p:nvPr/>
          </p:nvGrpSpPr>
          <p:grpSpPr>
            <a:xfrm>
              <a:off x="684496" y="429453"/>
              <a:ext cx="6291928" cy="1212311"/>
              <a:chOff x="4005846" y="248433"/>
              <a:chExt cx="4075532" cy="1022895"/>
            </a:xfrm>
          </p:grpSpPr>
          <p:grpSp>
            <p:nvGrpSpPr>
              <p:cNvPr id="24" name="Group 10">
                <a:extLst>
                  <a:ext uri="{FF2B5EF4-FFF2-40B4-BE49-F238E27FC236}">
                    <a16:creationId xmlns:a16="http://schemas.microsoft.com/office/drawing/2014/main" id="{F44360AD-9FBD-B50D-E21F-ED30331254F9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28" name="Freeform 11">
                  <a:extLst>
                    <a:ext uri="{FF2B5EF4-FFF2-40B4-BE49-F238E27FC236}">
                      <a16:creationId xmlns:a16="http://schemas.microsoft.com/office/drawing/2014/main" id="{915B7E8F-51E8-C0E1-990D-C9877F34CEB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9" name="TextBox 12">
                  <a:extLst>
                    <a:ext uri="{FF2B5EF4-FFF2-40B4-BE49-F238E27FC236}">
                      <a16:creationId xmlns:a16="http://schemas.microsoft.com/office/drawing/2014/main" id="{15DA67BA-8662-BF29-579E-F2AF82B4A849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roup 13">
                <a:extLst>
                  <a:ext uri="{FF2B5EF4-FFF2-40B4-BE49-F238E27FC236}">
                    <a16:creationId xmlns:a16="http://schemas.microsoft.com/office/drawing/2014/main" id="{31025315-4599-ED05-39F7-132CE3240BBC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26" name="Freeform 14">
                  <a:extLst>
                    <a:ext uri="{FF2B5EF4-FFF2-40B4-BE49-F238E27FC236}">
                      <a16:creationId xmlns:a16="http://schemas.microsoft.com/office/drawing/2014/main" id="{116C5ACE-6B42-B179-F149-2DB68950554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7" name="TextBox 15">
                  <a:extLst>
                    <a:ext uri="{FF2B5EF4-FFF2-40B4-BE49-F238E27FC236}">
                      <a16:creationId xmlns:a16="http://schemas.microsoft.com/office/drawing/2014/main" id="{0663A01D-B996-9E8A-CA93-2BD5811D877F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72E27B45-3F94-4290-A97B-0A7EBF10AC7F}"/>
                </a:ext>
              </a:extLst>
            </p:cNvPr>
            <p:cNvSpPr txBox="1"/>
            <p:nvPr/>
          </p:nvSpPr>
          <p:spPr>
            <a:xfrm>
              <a:off x="684497" y="682216"/>
              <a:ext cx="59335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用愛導航徽章設計</a:t>
              </a: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BF4679F4-BDAC-9D97-26A8-E24CD6F263EB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：用愛導航徽章設計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8C56C7B0-900F-55F4-DA14-606DAEEB9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266" y="603214"/>
            <a:ext cx="4180999" cy="6004711"/>
          </a:xfrm>
          <a:prstGeom prst="rect">
            <a:avLst/>
          </a:prstGeom>
          <a:effectLst>
            <a:glow rad="101600">
              <a:srgbClr val="5A5484">
                <a:alpha val="60000"/>
              </a:srgbClr>
            </a:glow>
          </a:effec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84E5CF63-57FA-D5CC-1AA5-D564AB92DBFD}"/>
              </a:ext>
            </a:extLst>
          </p:cNvPr>
          <p:cNvSpPr txBox="1"/>
          <p:nvPr/>
        </p:nvSpPr>
        <p:spPr>
          <a:xfrm>
            <a:off x="278571" y="2053119"/>
            <a:ext cx="7265531" cy="1667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今天討論六種弱勢用路人的情況，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如果請你幫忙設計一個簡單的標語徽章，你會放入哪些想法在設計中呢？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EA740007-F6A8-BABA-F1C0-43FB7333AE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635500"/>
            <a:ext cx="2125896" cy="2329880"/>
          </a:xfrm>
          <a:prstGeom prst="rect">
            <a:avLst/>
          </a:prstGeom>
        </p:spPr>
      </p:pic>
      <p:sp>
        <p:nvSpPr>
          <p:cNvPr id="17" name="直線圖說文字 2 5">
            <a:extLst>
              <a:ext uri="{FF2B5EF4-FFF2-40B4-BE49-F238E27FC236}">
                <a16:creationId xmlns:a16="http://schemas.microsoft.com/office/drawing/2014/main" id="{003D7402-33F2-F90B-D9BB-5083B6C00588}"/>
              </a:ext>
            </a:extLst>
          </p:cNvPr>
          <p:cNvSpPr/>
          <p:nvPr/>
        </p:nvSpPr>
        <p:spPr>
          <a:xfrm flipH="1">
            <a:off x="2514450" y="4132175"/>
            <a:ext cx="3195263" cy="893851"/>
          </a:xfrm>
          <a:prstGeom prst="borderCallout2">
            <a:avLst>
              <a:gd name="adj1" fmla="val 56681"/>
              <a:gd name="adj2" fmla="val -1232"/>
              <a:gd name="adj3" fmla="val -2834"/>
              <a:gd name="adj4" fmla="val -9314"/>
              <a:gd name="adj5" fmla="val -3065"/>
              <a:gd name="adj6" fmla="val -63998"/>
            </a:avLst>
          </a:prstGeom>
          <a:solidFill>
            <a:srgbClr val="E8F6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選擇設計的對象</a:t>
            </a:r>
          </a:p>
        </p:txBody>
      </p:sp>
      <p:sp>
        <p:nvSpPr>
          <p:cNvPr id="18" name="直線圖說文字 2 22">
            <a:extLst>
              <a:ext uri="{FF2B5EF4-FFF2-40B4-BE49-F238E27FC236}">
                <a16:creationId xmlns:a16="http://schemas.microsoft.com/office/drawing/2014/main" id="{0E2BD9F8-F2A0-54AC-2377-67B1059FFF82}"/>
              </a:ext>
            </a:extLst>
          </p:cNvPr>
          <p:cNvSpPr/>
          <p:nvPr/>
        </p:nvSpPr>
        <p:spPr>
          <a:xfrm flipH="1">
            <a:off x="2514449" y="5321361"/>
            <a:ext cx="3195263" cy="893851"/>
          </a:xfrm>
          <a:prstGeom prst="borderCallout2">
            <a:avLst>
              <a:gd name="adj1" fmla="val 37141"/>
              <a:gd name="adj2" fmla="val -1554"/>
              <a:gd name="adj3" fmla="val -2562"/>
              <a:gd name="adj4" fmla="val -7498"/>
              <a:gd name="adj5" fmla="val -3528"/>
              <a:gd name="adj6" fmla="val -153391"/>
            </a:avLst>
          </a:prstGeom>
          <a:solidFill>
            <a:srgbClr val="E8F6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設計創作區</a:t>
            </a:r>
          </a:p>
        </p:txBody>
      </p:sp>
    </p:spTree>
    <p:extLst>
      <p:ext uri="{BB962C8B-B14F-4D97-AF65-F5344CB8AC3E}">
        <p14:creationId xmlns:p14="http://schemas.microsoft.com/office/powerpoint/2010/main" val="101388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971366" y="711323"/>
            <a:ext cx="10541261" cy="3170099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弱勢是相對的概念，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不同情境時，每個人都有可能是強勢或弱勢，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了解弱勢者的特質、困境，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當有一天在交通情境中作為相對強勢的一方時，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就必須更加保護、維護弱勢用路人的安全。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FAC7C6-7EBF-025F-D933-6FD57EC1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74" y="4376321"/>
            <a:ext cx="2542252" cy="2603218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D4FA0E83-C10F-00C5-DC2C-84374F9EA5C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：用愛導航徽章設計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175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1740</Words>
  <Application>Microsoft Office PowerPoint</Application>
  <PresentationFormat>寬螢幕</PresentationFormat>
  <Paragraphs>157</Paragraphs>
  <Slides>17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17</vt:i4>
      </vt:variant>
    </vt:vector>
  </HeadingPairs>
  <TitlesOfParts>
    <vt:vector size="24" baseType="lpstr">
      <vt:lpstr>Calibri</vt:lpstr>
      <vt:lpstr>微軟正黑體</vt:lpstr>
      <vt:lpstr>Arial</vt:lpstr>
      <vt:lpstr>Wingdings</vt:lpstr>
      <vt:lpstr>Calibri Light</vt:lpstr>
      <vt:lpstr>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122</cp:revision>
  <dcterms:created xsi:type="dcterms:W3CDTF">2023-01-18T09:54:33Z</dcterms:created>
  <dcterms:modified xsi:type="dcterms:W3CDTF">2024-01-09T05:50:57Z</dcterms:modified>
</cp:coreProperties>
</file>