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24"/>
  </p:notesMasterIdLst>
  <p:sldIdLst>
    <p:sldId id="353" r:id="rId3"/>
    <p:sldId id="314" r:id="rId4"/>
    <p:sldId id="418" r:id="rId5"/>
    <p:sldId id="327" r:id="rId6"/>
    <p:sldId id="419" r:id="rId7"/>
    <p:sldId id="331" r:id="rId8"/>
    <p:sldId id="420" r:id="rId9"/>
    <p:sldId id="264" r:id="rId10"/>
    <p:sldId id="334" r:id="rId11"/>
    <p:sldId id="422" r:id="rId12"/>
    <p:sldId id="421" r:id="rId13"/>
    <p:sldId id="423" r:id="rId14"/>
    <p:sldId id="425" r:id="rId15"/>
    <p:sldId id="426" r:id="rId16"/>
    <p:sldId id="424" r:id="rId17"/>
    <p:sldId id="427" r:id="rId18"/>
    <p:sldId id="428" r:id="rId19"/>
    <p:sldId id="429" r:id="rId20"/>
    <p:sldId id="430" r:id="rId21"/>
    <p:sldId id="337" r:id="rId22"/>
    <p:sldId id="431" r:id="rId23"/>
  </p:sldIdLst>
  <p:sldSz cx="12192000" cy="6858000"/>
  <p:notesSz cx="6858000" cy="9144000"/>
  <p:embeddedFontLst>
    <p:embeddedFont>
      <p:font typeface="微軟正黑體" panose="020B0604030504040204" pitchFamily="34" charset="-120"/>
      <p:regular r:id="rId25"/>
      <p:bold r:id="rId26"/>
    </p:embeddedFont>
    <p:embeddedFont>
      <p:font typeface="微軟正黑體" panose="020B0604030504040204" pitchFamily="34" charset="-120"/>
      <p:regular r:id="rId25"/>
      <p:bold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Calibri Light" panose="020F0302020204030204" pitchFamily="34" charset="0"/>
      <p:regular r:id="rId31"/>
      <p:italic r:id="rId32"/>
    </p:embeddedFont>
  </p:embeddedFont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封面、教學提醒" id="{4F946B15-324A-4196-B696-F71891FB5BF6}">
          <p14:sldIdLst>
            <p14:sldId id="353"/>
            <p14:sldId id="314"/>
          </p14:sldIdLst>
        </p14:section>
        <p14:section name="引起動機" id="{8D3880F2-A6F4-4B31-AFFD-6B3169C19083}">
          <p14:sldIdLst>
            <p14:sldId id="418"/>
            <p14:sldId id="327"/>
            <p14:sldId id="419"/>
            <p14:sldId id="331"/>
            <p14:sldId id="420"/>
            <p14:sldId id="264"/>
            <p14:sldId id="334"/>
          </p14:sldIdLst>
        </p14:section>
        <p14:section name="發展活動" id="{DB39548F-CD56-421F-B7D1-403425CD4E2F}">
          <p14:sldIdLst>
            <p14:sldId id="422"/>
            <p14:sldId id="421"/>
            <p14:sldId id="423"/>
            <p14:sldId id="425"/>
            <p14:sldId id="426"/>
            <p14:sldId id="424"/>
            <p14:sldId id="427"/>
          </p14:sldIdLst>
        </p14:section>
        <p14:section name="統整活動" id="{D9DE4B5C-564B-4436-B4E2-B4774C6364B8}">
          <p14:sldIdLst>
            <p14:sldId id="428"/>
            <p14:sldId id="429"/>
            <p14:sldId id="430"/>
            <p14:sldId id="337"/>
          </p14:sldIdLst>
        </p14:section>
        <p14:section name="延伸學習" id="{F9960ED5-567A-46C2-AC5B-6771A2CF15AF}">
          <p14:sldIdLst>
            <p14:sldId id="43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E87"/>
    <a:srgbClr val="179D9E"/>
    <a:srgbClr val="CEF6FA"/>
    <a:srgbClr val="E7FBFD"/>
    <a:srgbClr val="00A199"/>
    <a:srgbClr val="427DB9"/>
    <a:srgbClr val="9DEDF5"/>
    <a:srgbClr val="D1FFFD"/>
    <a:srgbClr val="B4E6DC"/>
    <a:srgbClr val="63CB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淺色樣式 3 - 輔色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54" autoAdjust="0"/>
    <p:restoredTop sz="82353" autoAdjust="0"/>
  </p:normalViewPr>
  <p:slideViewPr>
    <p:cSldViewPr snapToGrid="0">
      <p:cViewPr varScale="1">
        <p:scale>
          <a:sx n="50" d="100"/>
          <a:sy n="50" d="100"/>
        </p:scale>
        <p:origin x="1248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2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1.fntdata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4.fntdata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19931-2AE2-40E8-B4DE-F51DF590BCEE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3FD75A-4AF4-43C6-9685-CE39BAD7DF2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68719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FD75A-4AF4-43C6-9685-CE39BAD7DF26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5229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3FD75A-4AF4-43C6-9685-CE39BAD7DF26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9907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r>
              <a:rPr lang="zh-TW" altLang="en-US" dirty="0"/>
              <a:t>教師說明自行車的騎乘安全，非常仰賴騎士的能力，當身心狀況不穩定時，也會影響騎士的能力，導致能力弱化容易引起事故或無法避開事故。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37175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2878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教師事前準備鈴鼓。</a:t>
            </a:r>
            <a:endParaRPr lang="en-US" altLang="zh-TW" dirty="0"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一開始的速度練習，教師可先用極慢的速度測試，當教師喊停時，學生不再移動。</a:t>
            </a:r>
            <a:endParaRPr lang="en-US" altLang="zh-TW" dirty="0"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速度共識時，教師透過「慢、中、快」的鈴鼓聲，建立學生對於速度與數字的共識。</a:t>
            </a:r>
            <a:endParaRPr lang="en-US" altLang="zh-TW" dirty="0"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可依班級人數，選出</a:t>
            </a:r>
            <a:r>
              <a:rPr lang="en-US" altLang="zh-TW" dirty="0"/>
              <a:t>1-4</a:t>
            </a:r>
            <a:r>
              <a:rPr lang="zh-TW" altLang="en-US" dirty="0"/>
              <a:t>位同學當鬼，提供線上抽籤的方式供教師參考。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08584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r>
              <a:rPr lang="zh-TW" altLang="en-US" dirty="0"/>
              <a:t>教師透過喊出來的數字，來控制學生移動的速度。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52548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教師提問後學生自由回答，也可適時舉例引導學生表達，以下提供學生的模擬回答</a:t>
            </a:r>
          </a:p>
          <a:p>
            <a:r>
              <a:rPr lang="zh-TW" altLang="en-US" dirty="0"/>
              <a:t>問：剛剛的活動中，你有觀察到同學們的反應嗎？</a:t>
            </a:r>
            <a:r>
              <a:rPr lang="en-US" altLang="zh-TW" dirty="0"/>
              <a:t>(</a:t>
            </a:r>
            <a:r>
              <a:rPr lang="zh-TW" altLang="en-US" dirty="0"/>
              <a:t>答：尖叫</a:t>
            </a:r>
            <a:r>
              <a:rPr lang="en-US" altLang="zh-TW" dirty="0"/>
              <a:t>)</a:t>
            </a:r>
            <a:endParaRPr lang="zh-TW" altLang="en-US" dirty="0"/>
          </a:p>
          <a:p>
            <a:r>
              <a:rPr lang="zh-TW" altLang="en-US" dirty="0"/>
              <a:t>問：為什麼同學出現這個反應呢？</a:t>
            </a:r>
            <a:r>
              <a:rPr lang="en-US" altLang="zh-TW" dirty="0"/>
              <a:t>(</a:t>
            </a:r>
            <a:r>
              <a:rPr lang="zh-TW" altLang="en-US" dirty="0"/>
              <a:t>答：快要被鬼抓到很緊張刺激</a:t>
            </a:r>
            <a:r>
              <a:rPr lang="en-US" altLang="zh-TW" dirty="0"/>
              <a:t>)</a:t>
            </a:r>
          </a:p>
          <a:p>
            <a:r>
              <a:rPr lang="zh-TW" altLang="en-US" dirty="0"/>
              <a:t>問：這個反應當時心理感受的速度是多少？</a:t>
            </a:r>
            <a:r>
              <a:rPr lang="en-US" altLang="zh-TW" dirty="0"/>
              <a:t>(</a:t>
            </a:r>
            <a:r>
              <a:rPr lang="zh-TW" altLang="en-US" dirty="0"/>
              <a:t>答：</a:t>
            </a:r>
            <a:r>
              <a:rPr lang="en-US" altLang="zh-TW" dirty="0"/>
              <a:t>8)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08121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10692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接下來呈現</a:t>
            </a:r>
            <a:r>
              <a:rPr lang="en-US" altLang="zh-TW" dirty="0"/>
              <a:t>【</a:t>
            </a:r>
            <a:r>
              <a:rPr lang="zh-TW" altLang="en-US" dirty="0"/>
              <a:t>附件</a:t>
            </a:r>
            <a:r>
              <a:rPr lang="en-US" altLang="zh-TW" dirty="0"/>
              <a:t>Ⅳ -3 </a:t>
            </a:r>
            <a:r>
              <a:rPr lang="zh-TW" altLang="en-US" dirty="0"/>
              <a:t>自行車騎士違規或危險行為</a:t>
            </a:r>
            <a:r>
              <a:rPr lang="en-US" altLang="zh-TW" dirty="0"/>
              <a:t>】</a:t>
            </a:r>
            <a:r>
              <a:rPr lang="zh-TW" altLang="en-US" dirty="0"/>
              <a:t>圖卡，共有</a:t>
            </a:r>
            <a:r>
              <a:rPr lang="en-US" altLang="zh-TW" dirty="0"/>
              <a:t>12</a:t>
            </a:r>
            <a:r>
              <a:rPr lang="zh-TW" altLang="en-US" dirty="0"/>
              <a:t>種違規或危險行為。</a:t>
            </a:r>
            <a:endParaRPr lang="en-US" altLang="zh-TW" dirty="0"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教師可依據自身觀察，針對所在地區及該校學生較多違規的項目進行介紹。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15572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r>
              <a:rPr lang="zh-TW" altLang="en-US" dirty="0"/>
              <a:t>教師可依據自身觀察，針對所在地區及該校學生較多違規的項目進行介紹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09709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r>
              <a:rPr lang="zh-TW" altLang="en-US" dirty="0"/>
              <a:t>教師可依據自身觀察，針對所在地區及該校學生較多違規的項目進行介紹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3554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教師點選左側</a:t>
            </a:r>
            <a:r>
              <a:rPr lang="en-US" altLang="zh-TW" dirty="0"/>
              <a:t>(</a:t>
            </a:r>
            <a:r>
              <a:rPr lang="zh-TW" altLang="en-US" dirty="0"/>
              <a:t>紅框白色箭頭</a:t>
            </a:r>
            <a:r>
              <a:rPr lang="en-US" altLang="zh-TW" dirty="0"/>
              <a:t>)</a:t>
            </a:r>
            <a:r>
              <a:rPr lang="zh-TW" altLang="en-US" dirty="0"/>
              <a:t>至</a:t>
            </a:r>
            <a:r>
              <a:rPr lang="en-US" altLang="zh-TW" dirty="0" err="1"/>
              <a:t>youtube</a:t>
            </a:r>
            <a:r>
              <a:rPr lang="zh-TW" altLang="en-US" dirty="0"/>
              <a:t>播放影片。</a:t>
            </a:r>
            <a:endParaRPr lang="en-US" altLang="zh-TW" dirty="0"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若超連結失效，可複製以下連結</a:t>
            </a:r>
            <a:r>
              <a:rPr lang="en-US" altLang="zh-TW" dirty="0"/>
              <a:t>https://www.youtube.com/watch?v=sJOcqHBRNdA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10969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教師點選左側</a:t>
            </a:r>
            <a:r>
              <a:rPr lang="en-US" altLang="zh-TW" dirty="0"/>
              <a:t>(</a:t>
            </a:r>
            <a:r>
              <a:rPr lang="zh-TW" altLang="en-US" dirty="0"/>
              <a:t>紅框白色箭頭</a:t>
            </a:r>
            <a:r>
              <a:rPr lang="en-US" altLang="zh-TW" dirty="0"/>
              <a:t>)</a:t>
            </a:r>
            <a:r>
              <a:rPr lang="zh-TW" altLang="en-US" dirty="0"/>
              <a:t>至</a:t>
            </a:r>
            <a:r>
              <a:rPr lang="en-US" altLang="zh-TW" dirty="0" err="1"/>
              <a:t>youtube</a:t>
            </a:r>
            <a:r>
              <a:rPr lang="zh-TW" altLang="en-US" dirty="0"/>
              <a:t>播放影片。</a:t>
            </a:r>
            <a:endParaRPr lang="en-US" altLang="zh-TW" dirty="0"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若超連結失效，可複製以下連結</a:t>
            </a:r>
            <a:r>
              <a:rPr lang="en-US" altLang="zh-TW" dirty="0"/>
              <a:t>https://www.youtube.com/watch?v=sJOcqHBRNdA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25691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觀看新聞方式依據學校設備狀況進行，若有平板可每組分配一部；亦或以投影方式播放。</a:t>
            </a:r>
            <a:endParaRPr lang="en-US" altLang="zh-TW" dirty="0"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影片內容請參照交通安全教案手冊</a:t>
            </a:r>
            <a:r>
              <a:rPr lang="en-US" altLang="zh-TW" dirty="0"/>
              <a:t>-</a:t>
            </a:r>
            <a:r>
              <a:rPr lang="zh-TW" altLang="en-US" dirty="0"/>
              <a:t>國中篇</a:t>
            </a:r>
            <a:r>
              <a:rPr lang="en-US" altLang="zh-TW" dirty="0"/>
              <a:t>P34-35</a:t>
            </a:r>
            <a:r>
              <a:rPr lang="zh-TW" altLang="en-US" dirty="0"/>
              <a:t>教學設備</a:t>
            </a:r>
            <a:r>
              <a:rPr lang="en-US" altLang="zh-TW" dirty="0"/>
              <a:t>/</a:t>
            </a:r>
            <a:r>
              <a:rPr lang="zh-TW" altLang="en-US" dirty="0"/>
              <a:t>資源，共</a:t>
            </a:r>
            <a:r>
              <a:rPr lang="en-US" altLang="zh-TW" dirty="0"/>
              <a:t>11</a:t>
            </a:r>
            <a:r>
              <a:rPr lang="zh-TW" altLang="en-US" dirty="0"/>
              <a:t>個影片，教師隨意分配給各組一個影片。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04152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32011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09584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55619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學生自由回答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26915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63495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教師點選左側</a:t>
            </a:r>
            <a:r>
              <a:rPr lang="en-US" altLang="zh-TW" dirty="0"/>
              <a:t>(</a:t>
            </a:r>
            <a:r>
              <a:rPr lang="zh-TW" altLang="en-US" dirty="0"/>
              <a:t>紅框白色箭頭</a:t>
            </a:r>
            <a:r>
              <a:rPr lang="en-US" altLang="zh-TW" dirty="0"/>
              <a:t>)</a:t>
            </a:r>
            <a:r>
              <a:rPr lang="zh-TW" altLang="en-US" dirty="0"/>
              <a:t>至</a:t>
            </a:r>
            <a:r>
              <a:rPr lang="en-US" altLang="zh-TW" dirty="0" err="1"/>
              <a:t>youtube</a:t>
            </a:r>
            <a:r>
              <a:rPr lang="zh-TW" altLang="en-US" dirty="0"/>
              <a:t>播放影片。</a:t>
            </a:r>
            <a:endParaRPr lang="en-US" altLang="zh-TW" dirty="0"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若超連結失效，可複製以下連結</a:t>
            </a:r>
            <a:r>
              <a:rPr lang="en-US" altLang="zh-TW" dirty="0"/>
              <a:t>https://www.youtube.com/watch?v=XF1PHOHIjNQ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4496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025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8799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2498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78619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0414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6180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8854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9302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8054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6972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099539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095495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908371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96944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99189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662941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87091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697464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464069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58243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909776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23412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62143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1827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tinyurl.com/mr2yr8nt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ab.25sprout.com/nrprnd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13.emf"/><Relationship Id="rId7" Type="http://schemas.openxmlformats.org/officeDocument/2006/relationships/image" Target="../media/image17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youtube.com/watch?v=sJOcqHBRNdA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youtube.com/watch?v=XF1PHOHIjNQ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8914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>
            <a:extLst>
              <a:ext uri="{FF2B5EF4-FFF2-40B4-BE49-F238E27FC236}">
                <a16:creationId xmlns:a16="http://schemas.microsoft.com/office/drawing/2014/main" id="{2B854707-2BEB-1255-2C3E-9373F737C4B7}"/>
              </a:ext>
            </a:extLst>
          </p:cNvPr>
          <p:cNvGrpSpPr/>
          <p:nvPr/>
        </p:nvGrpSpPr>
        <p:grpSpPr>
          <a:xfrm>
            <a:off x="4055950" y="448849"/>
            <a:ext cx="4075532" cy="1022895"/>
            <a:chOff x="4055950" y="448849"/>
            <a:chExt cx="4075532" cy="1022895"/>
          </a:xfrm>
        </p:grpSpPr>
        <p:grpSp>
          <p:nvGrpSpPr>
            <p:cNvPr id="12" name="群組 11">
              <a:extLst>
                <a:ext uri="{FF2B5EF4-FFF2-40B4-BE49-F238E27FC236}">
                  <a16:creationId xmlns:a16="http://schemas.microsoft.com/office/drawing/2014/main" id="{0B772178-3619-7EB7-8840-10A5D1F0E586}"/>
                </a:ext>
              </a:extLst>
            </p:cNvPr>
            <p:cNvGrpSpPr/>
            <p:nvPr/>
          </p:nvGrpSpPr>
          <p:grpSpPr>
            <a:xfrm>
              <a:off x="4055950" y="448849"/>
              <a:ext cx="4075532" cy="1022895"/>
              <a:chOff x="4005846" y="248433"/>
              <a:chExt cx="4075532" cy="1022895"/>
            </a:xfrm>
          </p:grpSpPr>
          <p:grpSp>
            <p:nvGrpSpPr>
              <p:cNvPr id="13" name="Group 10">
                <a:extLst>
                  <a:ext uri="{FF2B5EF4-FFF2-40B4-BE49-F238E27FC236}">
                    <a16:creationId xmlns:a16="http://schemas.microsoft.com/office/drawing/2014/main" id="{CD1319EF-0A9C-F419-526F-FB444EF4C844}"/>
                  </a:ext>
                </a:extLst>
              </p:cNvPr>
              <p:cNvGrpSpPr/>
              <p:nvPr/>
            </p:nvGrpSpPr>
            <p:grpSpPr>
              <a:xfrm>
                <a:off x="4110621" y="461703"/>
                <a:ext cx="3970757" cy="809625"/>
                <a:chOff x="0" y="0"/>
                <a:chExt cx="1045796" cy="213235"/>
              </a:xfrm>
            </p:grpSpPr>
            <p:sp>
              <p:nvSpPr>
                <p:cNvPr id="21" name="Freeform 11">
                  <a:extLst>
                    <a:ext uri="{FF2B5EF4-FFF2-40B4-BE49-F238E27FC236}">
                      <a16:creationId xmlns:a16="http://schemas.microsoft.com/office/drawing/2014/main" id="{7B5A1C96-3484-A8A3-5343-6961C8B08B1C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45796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FEE05C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22" name="TextBox 12">
                  <a:extLst>
                    <a:ext uri="{FF2B5EF4-FFF2-40B4-BE49-F238E27FC236}">
                      <a16:creationId xmlns:a16="http://schemas.microsoft.com/office/drawing/2014/main" id="{B3726DED-DDC3-6763-0745-D6A2D2A0E608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3120"/>
                    </a:lnSpc>
                  </a:pPr>
                  <a:endParaRPr/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A9D7B68B-74B4-405E-1934-D25AD0847300}"/>
                  </a:ext>
                </a:extLst>
              </p:cNvPr>
              <p:cNvGrpSpPr/>
              <p:nvPr/>
            </p:nvGrpSpPr>
            <p:grpSpPr>
              <a:xfrm>
                <a:off x="4005846" y="248433"/>
                <a:ext cx="3970757" cy="918120"/>
                <a:chOff x="0" y="-28575"/>
                <a:chExt cx="1045796" cy="241810"/>
              </a:xfrm>
            </p:grpSpPr>
            <p:sp>
              <p:nvSpPr>
                <p:cNvPr id="18" name="Freeform 14">
                  <a:extLst>
                    <a:ext uri="{FF2B5EF4-FFF2-40B4-BE49-F238E27FC236}">
                      <a16:creationId xmlns:a16="http://schemas.microsoft.com/office/drawing/2014/main" id="{1ADD4A4F-88DB-13F8-7C25-921904F75ACF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45796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19" name="TextBox 15">
                  <a:extLst>
                    <a:ext uri="{FF2B5EF4-FFF2-40B4-BE49-F238E27FC236}">
                      <a16:creationId xmlns:a16="http://schemas.microsoft.com/office/drawing/2014/main" id="{50EC7B6D-F31D-6E11-9067-89F3647F3361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3120"/>
                    </a:lnSpc>
                  </a:pPr>
                  <a:endParaRPr/>
                </a:p>
              </p:txBody>
            </p:sp>
          </p:grpSp>
        </p:grpSp>
        <p:sp>
          <p:nvSpPr>
            <p:cNvPr id="24" name="文字方塊 23">
              <a:extLst>
                <a:ext uri="{FF2B5EF4-FFF2-40B4-BE49-F238E27FC236}">
                  <a16:creationId xmlns:a16="http://schemas.microsoft.com/office/drawing/2014/main" id="{587EF50F-FBEE-AF1C-78F3-8790E9E8DC64}"/>
                </a:ext>
              </a:extLst>
            </p:cNvPr>
            <p:cNvSpPr txBox="1"/>
            <p:nvPr/>
          </p:nvSpPr>
          <p:spPr>
            <a:xfrm>
              <a:off x="5080336" y="662447"/>
              <a:ext cx="20313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教學提醒</a:t>
              </a:r>
            </a:p>
          </p:txBody>
        </p:sp>
      </p:grpSp>
      <p:sp>
        <p:nvSpPr>
          <p:cNvPr id="26" name="矩形 25">
            <a:extLst>
              <a:ext uri="{FF2B5EF4-FFF2-40B4-BE49-F238E27FC236}">
                <a16:creationId xmlns:a16="http://schemas.microsoft.com/office/drawing/2014/main" id="{4F752FF0-BEBC-B518-7302-83D80B3F3986}"/>
              </a:ext>
            </a:extLst>
          </p:cNvPr>
          <p:cNvSpPr/>
          <p:nvPr/>
        </p:nvSpPr>
        <p:spPr>
          <a:xfrm>
            <a:off x="1407076" y="2470645"/>
            <a:ext cx="9415253" cy="7254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本模組「自行車上路趣」為國中自行車騎士主題課程，共規畫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5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節課，包含：做足準備再上路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(1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節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)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、安全「感」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(1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節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)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、「交」道好運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(1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節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)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、交通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LOHAS(1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節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)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，以及交通事故處理與四大簡易急救的應用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(1 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節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)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6FDAD000-2A95-F574-F370-7D70FC90C614}"/>
              </a:ext>
            </a:extLst>
          </p:cNvPr>
          <p:cNvSpPr/>
          <p:nvPr/>
        </p:nvSpPr>
        <p:spPr>
          <a:xfrm>
            <a:off x="1407074" y="3279250"/>
            <a:ext cx="9415253" cy="18370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模組主要以騎乘自行車的相關面向與概念作為學習目標，學習內容包含：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625475" marR="0" lvl="0" indent="-26035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從青春期身心特質與用路行為間的關聯，理解自行車違規行為可能引發交通事故，並同理其他用路人的感受。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625475" marR="0" lvl="0" indent="-26035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騎乘自行車可能的風險意識與危險情境感知能力，擁有自我保護的方式。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625475" marR="0" lvl="0" indent="-26035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覺察路口危險狀況之問題意識、理解常見的危險情境樣態，並具備執行安全騎乘於路口的知能。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  <a:p>
            <a:pPr marL="625475" marR="0" lvl="0" indent="-26035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綠色運輸與樂活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LOHAS 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的相關知能與概念，規劃自行車的休閒型態。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  <a:p>
            <a:pPr marL="625475" marR="0" lvl="0" indent="-26035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交通事故之處理程序與不同傷害的處理方法。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</p:txBody>
      </p:sp>
      <p:sp>
        <p:nvSpPr>
          <p:cNvPr id="32" name="文字方塊 31">
            <a:extLst>
              <a:ext uri="{FF2B5EF4-FFF2-40B4-BE49-F238E27FC236}">
                <a16:creationId xmlns:a16="http://schemas.microsoft.com/office/drawing/2014/main" id="{A67638D8-B317-5B13-67E2-1FF7B1BF7D53}"/>
              </a:ext>
            </a:extLst>
          </p:cNvPr>
          <p:cNvSpPr txBox="1"/>
          <p:nvPr/>
        </p:nvSpPr>
        <p:spPr>
          <a:xfrm>
            <a:off x="1407074" y="1599365"/>
            <a:ext cx="9079589" cy="8447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891" marR="0" lvl="0" indent="-342891" algn="l" defTabSz="914377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本教學簡報依據交通部、教育部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112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年出版之「交通安全教案手冊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(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修訂版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)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」所編製。教師使用本簡報前請先至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  <a:hlinkClick r:id="rId4"/>
              </a:rPr>
              <a:t>https://tinyurl.com/mr2yr8nt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下載教案手冊電子檔，了解學習活動流程，另可從連結中下載學習單電子檔，供教學運用。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CF162485-7A25-4EA8-9769-AEE2F119AB5E}"/>
              </a:ext>
            </a:extLst>
          </p:cNvPr>
          <p:cNvSpPr/>
          <p:nvPr/>
        </p:nvSpPr>
        <p:spPr>
          <a:xfrm>
            <a:off x="1407075" y="5609805"/>
            <a:ext cx="6869498" cy="36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354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zh-TW" altLang="en-US" sz="1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本簡報使用「微軟正黑體」，若教師無字體，請安裝後再開啟簡報。</a:t>
            </a:r>
          </a:p>
          <a:p>
            <a:pPr marL="342900" marR="0" lvl="0" indent="-342900" algn="l" defTabSz="914354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zh-TW" altLang="en-US" sz="1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建議於大空間實施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本課程，例如：表藝教室</a:t>
            </a:r>
            <a:r>
              <a:rPr lang="zh-TW" altLang="en-US" sz="1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3D1E3AD1-A1CB-6D2B-A796-CC3248460147}"/>
              </a:ext>
            </a:extLst>
          </p:cNvPr>
          <p:cNvSpPr/>
          <p:nvPr/>
        </p:nvSpPr>
        <p:spPr>
          <a:xfrm>
            <a:off x="1407075" y="5135173"/>
            <a:ext cx="8425856" cy="3619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354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本簡報為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8E87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「第一節：做足準備再上路」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，使用簡報前，請查看簡報備忘稿的提醒內容。</a:t>
            </a:r>
          </a:p>
        </p:txBody>
      </p:sp>
    </p:spTree>
    <p:extLst>
      <p:ext uri="{BB962C8B-B14F-4D97-AF65-F5344CB8AC3E}">
        <p14:creationId xmlns:p14="http://schemas.microsoft.com/office/powerpoint/2010/main" val="2026181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CEF6F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076666DD-FD02-ACFF-BCE7-5C7EC11205E8}"/>
              </a:ext>
            </a:extLst>
          </p:cNvPr>
          <p:cNvSpPr/>
          <p:nvPr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rgbClr val="63CB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28FA90B1-4537-F964-E431-0781FC9325CA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B4E6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AC3FB77D-E04F-BD22-5EDE-2FB0AE7E1AE6}"/>
              </a:ext>
            </a:extLst>
          </p:cNvPr>
          <p:cNvSpPr txBox="1"/>
          <p:nvPr/>
        </p:nvSpPr>
        <p:spPr>
          <a:xfrm>
            <a:off x="2186226" y="1828782"/>
            <a:ext cx="172354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0" b="1" dirty="0">
                <a:effectLst>
                  <a:glow rad="1270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會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7BAEB7E9-07B5-B21D-848D-87DAB728B183}"/>
              </a:ext>
            </a:extLst>
          </p:cNvPr>
          <p:cNvSpPr txBox="1"/>
          <p:nvPr/>
        </p:nvSpPr>
        <p:spPr>
          <a:xfrm>
            <a:off x="7512784" y="1828782"/>
            <a:ext cx="326243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0" b="1" dirty="0">
                <a:effectLst>
                  <a:glow rad="1270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不會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DFC87F9B-08D5-2336-0E02-E1396D3A1128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引起動機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│活動一：變速紅綠燈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B6262C45-4C0C-E4FE-8919-ABBCFFC9A7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217" y="4363460"/>
            <a:ext cx="2542252" cy="2603218"/>
          </a:xfrm>
          <a:prstGeom prst="rect">
            <a:avLst/>
          </a:prstGeom>
        </p:spPr>
      </p:pic>
      <p:grpSp>
        <p:nvGrpSpPr>
          <p:cNvPr id="10" name="群組 9">
            <a:extLst>
              <a:ext uri="{FF2B5EF4-FFF2-40B4-BE49-F238E27FC236}">
                <a16:creationId xmlns:a16="http://schemas.microsoft.com/office/drawing/2014/main" id="{55020C47-2417-DC57-00CA-D9CEA1991545}"/>
              </a:ext>
            </a:extLst>
          </p:cNvPr>
          <p:cNvGrpSpPr/>
          <p:nvPr/>
        </p:nvGrpSpPr>
        <p:grpSpPr>
          <a:xfrm>
            <a:off x="88900" y="2540000"/>
            <a:ext cx="12014200" cy="2832100"/>
            <a:chOff x="88900" y="2540000"/>
            <a:chExt cx="12014200" cy="2832100"/>
          </a:xfrm>
        </p:grpSpPr>
        <p:sp>
          <p:nvSpPr>
            <p:cNvPr id="11" name="手繪多邊形: 圖案 10">
              <a:extLst>
                <a:ext uri="{FF2B5EF4-FFF2-40B4-BE49-F238E27FC236}">
                  <a16:creationId xmlns:a16="http://schemas.microsoft.com/office/drawing/2014/main" id="{4433629D-126B-6141-244F-58F2069DF42B}"/>
                </a:ext>
              </a:extLst>
            </p:cNvPr>
            <p:cNvSpPr/>
            <p:nvPr/>
          </p:nvSpPr>
          <p:spPr>
            <a:xfrm>
              <a:off x="88900" y="2540000"/>
              <a:ext cx="4914900" cy="2832100"/>
            </a:xfrm>
            <a:custGeom>
              <a:avLst/>
              <a:gdLst>
                <a:gd name="connsiteX0" fmla="*/ 0 w 4914900"/>
                <a:gd name="connsiteY0" fmla="*/ 0 h 2832100"/>
                <a:gd name="connsiteX1" fmla="*/ 25400 w 4914900"/>
                <a:gd name="connsiteY1" fmla="*/ 101600 h 2832100"/>
                <a:gd name="connsiteX2" fmla="*/ 38100 w 4914900"/>
                <a:gd name="connsiteY2" fmla="*/ 139700 h 2832100"/>
                <a:gd name="connsiteX3" fmla="*/ 76200 w 4914900"/>
                <a:gd name="connsiteY3" fmla="*/ 177800 h 2832100"/>
                <a:gd name="connsiteX4" fmla="*/ 114300 w 4914900"/>
                <a:gd name="connsiteY4" fmla="*/ 241300 h 2832100"/>
                <a:gd name="connsiteX5" fmla="*/ 152400 w 4914900"/>
                <a:gd name="connsiteY5" fmla="*/ 266700 h 2832100"/>
                <a:gd name="connsiteX6" fmla="*/ 241300 w 4914900"/>
                <a:gd name="connsiteY6" fmla="*/ 330200 h 2832100"/>
                <a:gd name="connsiteX7" fmla="*/ 279400 w 4914900"/>
                <a:gd name="connsiteY7" fmla="*/ 342900 h 2832100"/>
                <a:gd name="connsiteX8" fmla="*/ 304800 w 4914900"/>
                <a:gd name="connsiteY8" fmla="*/ 381000 h 2832100"/>
                <a:gd name="connsiteX9" fmla="*/ 279400 w 4914900"/>
                <a:gd name="connsiteY9" fmla="*/ 419100 h 2832100"/>
                <a:gd name="connsiteX10" fmla="*/ 266700 w 4914900"/>
                <a:gd name="connsiteY10" fmla="*/ 457200 h 2832100"/>
                <a:gd name="connsiteX11" fmla="*/ 241300 w 4914900"/>
                <a:gd name="connsiteY11" fmla="*/ 584200 h 2832100"/>
                <a:gd name="connsiteX12" fmla="*/ 241300 w 4914900"/>
                <a:gd name="connsiteY12" fmla="*/ 965200 h 2832100"/>
                <a:gd name="connsiteX13" fmla="*/ 266700 w 4914900"/>
                <a:gd name="connsiteY13" fmla="*/ 1028700 h 2832100"/>
                <a:gd name="connsiteX14" fmla="*/ 330200 w 4914900"/>
                <a:gd name="connsiteY14" fmla="*/ 1155700 h 2832100"/>
                <a:gd name="connsiteX15" fmla="*/ 419100 w 4914900"/>
                <a:gd name="connsiteY15" fmla="*/ 1219200 h 2832100"/>
                <a:gd name="connsiteX16" fmla="*/ 457200 w 4914900"/>
                <a:gd name="connsiteY16" fmla="*/ 1270000 h 2832100"/>
                <a:gd name="connsiteX17" fmla="*/ 469900 w 4914900"/>
                <a:gd name="connsiteY17" fmla="*/ 1371600 h 2832100"/>
                <a:gd name="connsiteX18" fmla="*/ 635000 w 4914900"/>
                <a:gd name="connsiteY18" fmla="*/ 1676400 h 2832100"/>
                <a:gd name="connsiteX19" fmla="*/ 698500 w 4914900"/>
                <a:gd name="connsiteY19" fmla="*/ 1752600 h 2832100"/>
                <a:gd name="connsiteX20" fmla="*/ 901700 w 4914900"/>
                <a:gd name="connsiteY20" fmla="*/ 1917700 h 2832100"/>
                <a:gd name="connsiteX21" fmla="*/ 1003300 w 4914900"/>
                <a:gd name="connsiteY21" fmla="*/ 1968500 h 2832100"/>
                <a:gd name="connsiteX22" fmla="*/ 1092200 w 4914900"/>
                <a:gd name="connsiteY22" fmla="*/ 2019300 h 2832100"/>
                <a:gd name="connsiteX23" fmla="*/ 1409700 w 4914900"/>
                <a:gd name="connsiteY23" fmla="*/ 2082800 h 2832100"/>
                <a:gd name="connsiteX24" fmla="*/ 1714500 w 4914900"/>
                <a:gd name="connsiteY24" fmla="*/ 2070100 h 2832100"/>
                <a:gd name="connsiteX25" fmla="*/ 1752600 w 4914900"/>
                <a:gd name="connsiteY25" fmla="*/ 2057400 h 2832100"/>
                <a:gd name="connsiteX26" fmla="*/ 1790700 w 4914900"/>
                <a:gd name="connsiteY26" fmla="*/ 2120900 h 2832100"/>
                <a:gd name="connsiteX27" fmla="*/ 1866900 w 4914900"/>
                <a:gd name="connsiteY27" fmla="*/ 2222500 h 2832100"/>
                <a:gd name="connsiteX28" fmla="*/ 2273300 w 4914900"/>
                <a:gd name="connsiteY28" fmla="*/ 2552700 h 2832100"/>
                <a:gd name="connsiteX29" fmla="*/ 2438400 w 4914900"/>
                <a:gd name="connsiteY29" fmla="*/ 2641600 h 2832100"/>
                <a:gd name="connsiteX30" fmla="*/ 2590800 w 4914900"/>
                <a:gd name="connsiteY30" fmla="*/ 2679700 h 2832100"/>
                <a:gd name="connsiteX31" fmla="*/ 3162300 w 4914900"/>
                <a:gd name="connsiteY31" fmla="*/ 2730500 h 2832100"/>
                <a:gd name="connsiteX32" fmla="*/ 3873500 w 4914900"/>
                <a:gd name="connsiteY32" fmla="*/ 2603500 h 2832100"/>
                <a:gd name="connsiteX33" fmla="*/ 3937000 w 4914900"/>
                <a:gd name="connsiteY33" fmla="*/ 2565400 h 2832100"/>
                <a:gd name="connsiteX34" fmla="*/ 4025900 w 4914900"/>
                <a:gd name="connsiteY34" fmla="*/ 2476500 h 2832100"/>
                <a:gd name="connsiteX35" fmla="*/ 4064000 w 4914900"/>
                <a:gd name="connsiteY35" fmla="*/ 2540000 h 2832100"/>
                <a:gd name="connsiteX36" fmla="*/ 4114800 w 4914900"/>
                <a:gd name="connsiteY36" fmla="*/ 2590800 h 2832100"/>
                <a:gd name="connsiteX37" fmla="*/ 4165600 w 4914900"/>
                <a:gd name="connsiteY37" fmla="*/ 2654300 h 2832100"/>
                <a:gd name="connsiteX38" fmla="*/ 4203700 w 4914900"/>
                <a:gd name="connsiteY38" fmla="*/ 2679700 h 2832100"/>
                <a:gd name="connsiteX39" fmla="*/ 4292600 w 4914900"/>
                <a:gd name="connsiteY39" fmla="*/ 2730500 h 2832100"/>
                <a:gd name="connsiteX40" fmla="*/ 4368800 w 4914900"/>
                <a:gd name="connsiteY40" fmla="*/ 2768600 h 2832100"/>
                <a:gd name="connsiteX41" fmla="*/ 4610100 w 4914900"/>
                <a:gd name="connsiteY41" fmla="*/ 2832100 h 2832100"/>
                <a:gd name="connsiteX42" fmla="*/ 4826000 w 4914900"/>
                <a:gd name="connsiteY42" fmla="*/ 2806700 h 2832100"/>
                <a:gd name="connsiteX43" fmla="*/ 4914900 w 4914900"/>
                <a:gd name="connsiteY43" fmla="*/ 2768600 h 283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914900" h="2832100">
                  <a:moveTo>
                    <a:pt x="0" y="0"/>
                  </a:moveTo>
                  <a:cubicBezTo>
                    <a:pt x="8467" y="33867"/>
                    <a:pt x="16215" y="67921"/>
                    <a:pt x="25400" y="101600"/>
                  </a:cubicBezTo>
                  <a:cubicBezTo>
                    <a:pt x="28922" y="114515"/>
                    <a:pt x="30674" y="128561"/>
                    <a:pt x="38100" y="139700"/>
                  </a:cubicBezTo>
                  <a:cubicBezTo>
                    <a:pt x="48063" y="154644"/>
                    <a:pt x="65424" y="163432"/>
                    <a:pt x="76200" y="177800"/>
                  </a:cubicBezTo>
                  <a:cubicBezTo>
                    <a:pt x="91011" y="197547"/>
                    <a:pt x="98236" y="222558"/>
                    <a:pt x="114300" y="241300"/>
                  </a:cubicBezTo>
                  <a:cubicBezTo>
                    <a:pt x="124233" y="252889"/>
                    <a:pt x="139980" y="257828"/>
                    <a:pt x="152400" y="266700"/>
                  </a:cubicBezTo>
                  <a:cubicBezTo>
                    <a:pt x="165823" y="276288"/>
                    <a:pt x="221347" y="320223"/>
                    <a:pt x="241300" y="330200"/>
                  </a:cubicBezTo>
                  <a:cubicBezTo>
                    <a:pt x="253274" y="336187"/>
                    <a:pt x="266700" y="338667"/>
                    <a:pt x="279400" y="342900"/>
                  </a:cubicBezTo>
                  <a:cubicBezTo>
                    <a:pt x="287867" y="355600"/>
                    <a:pt x="304800" y="365736"/>
                    <a:pt x="304800" y="381000"/>
                  </a:cubicBezTo>
                  <a:cubicBezTo>
                    <a:pt x="304800" y="396264"/>
                    <a:pt x="286226" y="405448"/>
                    <a:pt x="279400" y="419100"/>
                  </a:cubicBezTo>
                  <a:cubicBezTo>
                    <a:pt x="273413" y="431074"/>
                    <a:pt x="269710" y="444156"/>
                    <a:pt x="266700" y="457200"/>
                  </a:cubicBezTo>
                  <a:cubicBezTo>
                    <a:pt x="256992" y="499266"/>
                    <a:pt x="249767" y="541867"/>
                    <a:pt x="241300" y="584200"/>
                  </a:cubicBezTo>
                  <a:cubicBezTo>
                    <a:pt x="231769" y="736696"/>
                    <a:pt x="217745" y="816020"/>
                    <a:pt x="241300" y="965200"/>
                  </a:cubicBezTo>
                  <a:cubicBezTo>
                    <a:pt x="244856" y="987718"/>
                    <a:pt x="257059" y="1008042"/>
                    <a:pt x="266700" y="1028700"/>
                  </a:cubicBezTo>
                  <a:cubicBezTo>
                    <a:pt x="286715" y="1071590"/>
                    <a:pt x="290819" y="1129446"/>
                    <a:pt x="330200" y="1155700"/>
                  </a:cubicBezTo>
                  <a:cubicBezTo>
                    <a:pt x="351833" y="1170122"/>
                    <a:pt x="403347" y="1203447"/>
                    <a:pt x="419100" y="1219200"/>
                  </a:cubicBezTo>
                  <a:cubicBezTo>
                    <a:pt x="434067" y="1234167"/>
                    <a:pt x="444500" y="1253067"/>
                    <a:pt x="457200" y="1270000"/>
                  </a:cubicBezTo>
                  <a:cubicBezTo>
                    <a:pt x="461433" y="1303867"/>
                    <a:pt x="460093" y="1338909"/>
                    <a:pt x="469900" y="1371600"/>
                  </a:cubicBezTo>
                  <a:cubicBezTo>
                    <a:pt x="502079" y="1478865"/>
                    <a:pt x="563671" y="1590806"/>
                    <a:pt x="635000" y="1676400"/>
                  </a:cubicBezTo>
                  <a:cubicBezTo>
                    <a:pt x="656167" y="1701800"/>
                    <a:pt x="673982" y="1730417"/>
                    <a:pt x="698500" y="1752600"/>
                  </a:cubicBezTo>
                  <a:cubicBezTo>
                    <a:pt x="763216" y="1811152"/>
                    <a:pt x="823641" y="1878671"/>
                    <a:pt x="901700" y="1917700"/>
                  </a:cubicBezTo>
                  <a:cubicBezTo>
                    <a:pt x="935567" y="1934633"/>
                    <a:pt x="969891" y="1950682"/>
                    <a:pt x="1003300" y="1968500"/>
                  </a:cubicBezTo>
                  <a:cubicBezTo>
                    <a:pt x="1033415" y="1984561"/>
                    <a:pt x="1059986" y="2008025"/>
                    <a:pt x="1092200" y="2019300"/>
                  </a:cubicBezTo>
                  <a:cubicBezTo>
                    <a:pt x="1167473" y="2045646"/>
                    <a:pt x="1329255" y="2069392"/>
                    <a:pt x="1409700" y="2082800"/>
                  </a:cubicBezTo>
                  <a:cubicBezTo>
                    <a:pt x="1511300" y="2078567"/>
                    <a:pt x="1613090" y="2077612"/>
                    <a:pt x="1714500" y="2070100"/>
                  </a:cubicBezTo>
                  <a:cubicBezTo>
                    <a:pt x="1727850" y="2069111"/>
                    <a:pt x="1741461" y="2049974"/>
                    <a:pt x="1752600" y="2057400"/>
                  </a:cubicBezTo>
                  <a:cubicBezTo>
                    <a:pt x="1773139" y="2071092"/>
                    <a:pt x="1777617" y="2099968"/>
                    <a:pt x="1790700" y="2120900"/>
                  </a:cubicBezTo>
                  <a:cubicBezTo>
                    <a:pt x="1812164" y="2155243"/>
                    <a:pt x="1840257" y="2193808"/>
                    <a:pt x="1866900" y="2222500"/>
                  </a:cubicBezTo>
                  <a:cubicBezTo>
                    <a:pt x="1982625" y="2347127"/>
                    <a:pt x="2127050" y="2473950"/>
                    <a:pt x="2273300" y="2552700"/>
                  </a:cubicBezTo>
                  <a:cubicBezTo>
                    <a:pt x="2328333" y="2582333"/>
                    <a:pt x="2380366" y="2618386"/>
                    <a:pt x="2438400" y="2641600"/>
                  </a:cubicBezTo>
                  <a:cubicBezTo>
                    <a:pt x="2487018" y="2661047"/>
                    <a:pt x="2539233" y="2670600"/>
                    <a:pt x="2590800" y="2679700"/>
                  </a:cubicBezTo>
                  <a:cubicBezTo>
                    <a:pt x="2853384" y="2726038"/>
                    <a:pt x="2893852" y="2718828"/>
                    <a:pt x="3162300" y="2730500"/>
                  </a:cubicBezTo>
                  <a:cubicBezTo>
                    <a:pt x="3695376" y="2672557"/>
                    <a:pt x="3595022" y="2752022"/>
                    <a:pt x="3873500" y="2603500"/>
                  </a:cubicBezTo>
                  <a:cubicBezTo>
                    <a:pt x="3895280" y="2591884"/>
                    <a:pt x="3915833" y="2578100"/>
                    <a:pt x="3937000" y="2565400"/>
                  </a:cubicBezTo>
                  <a:cubicBezTo>
                    <a:pt x="3942729" y="2555852"/>
                    <a:pt x="3985320" y="2459109"/>
                    <a:pt x="4025900" y="2476500"/>
                  </a:cubicBezTo>
                  <a:cubicBezTo>
                    <a:pt x="4048589" y="2486224"/>
                    <a:pt x="4048845" y="2520515"/>
                    <a:pt x="4064000" y="2540000"/>
                  </a:cubicBezTo>
                  <a:cubicBezTo>
                    <a:pt x="4078702" y="2558903"/>
                    <a:pt x="4098890" y="2572902"/>
                    <a:pt x="4114800" y="2590800"/>
                  </a:cubicBezTo>
                  <a:cubicBezTo>
                    <a:pt x="4132809" y="2611060"/>
                    <a:pt x="4146433" y="2635133"/>
                    <a:pt x="4165600" y="2654300"/>
                  </a:cubicBezTo>
                  <a:cubicBezTo>
                    <a:pt x="4176393" y="2665093"/>
                    <a:pt x="4190612" y="2671847"/>
                    <a:pt x="4203700" y="2679700"/>
                  </a:cubicBezTo>
                  <a:cubicBezTo>
                    <a:pt x="4232966" y="2697260"/>
                    <a:pt x="4262549" y="2714319"/>
                    <a:pt x="4292600" y="2730500"/>
                  </a:cubicBezTo>
                  <a:cubicBezTo>
                    <a:pt x="4317604" y="2743964"/>
                    <a:pt x="4341753" y="2759945"/>
                    <a:pt x="4368800" y="2768600"/>
                  </a:cubicBezTo>
                  <a:cubicBezTo>
                    <a:pt x="4448015" y="2793949"/>
                    <a:pt x="4610100" y="2832100"/>
                    <a:pt x="4610100" y="2832100"/>
                  </a:cubicBezTo>
                  <a:cubicBezTo>
                    <a:pt x="4682067" y="2823633"/>
                    <a:pt x="4755060" y="2821479"/>
                    <a:pt x="4826000" y="2806700"/>
                  </a:cubicBezTo>
                  <a:cubicBezTo>
                    <a:pt x="4857562" y="2800124"/>
                    <a:pt x="4914900" y="2768600"/>
                    <a:pt x="4914900" y="27686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5" name="手繪多邊形: 圖案 14">
              <a:extLst>
                <a:ext uri="{FF2B5EF4-FFF2-40B4-BE49-F238E27FC236}">
                  <a16:creationId xmlns:a16="http://schemas.microsoft.com/office/drawing/2014/main" id="{43EF00C2-4FEB-184B-5C24-B7543C3D09F5}"/>
                </a:ext>
              </a:extLst>
            </p:cNvPr>
            <p:cNvSpPr/>
            <p:nvPr/>
          </p:nvSpPr>
          <p:spPr>
            <a:xfrm flipH="1">
              <a:off x="6997702" y="2540000"/>
              <a:ext cx="5105398" cy="2832100"/>
            </a:xfrm>
            <a:custGeom>
              <a:avLst/>
              <a:gdLst>
                <a:gd name="connsiteX0" fmla="*/ 0 w 4914900"/>
                <a:gd name="connsiteY0" fmla="*/ 0 h 2832100"/>
                <a:gd name="connsiteX1" fmla="*/ 25400 w 4914900"/>
                <a:gd name="connsiteY1" fmla="*/ 101600 h 2832100"/>
                <a:gd name="connsiteX2" fmla="*/ 38100 w 4914900"/>
                <a:gd name="connsiteY2" fmla="*/ 139700 h 2832100"/>
                <a:gd name="connsiteX3" fmla="*/ 76200 w 4914900"/>
                <a:gd name="connsiteY3" fmla="*/ 177800 h 2832100"/>
                <a:gd name="connsiteX4" fmla="*/ 114300 w 4914900"/>
                <a:gd name="connsiteY4" fmla="*/ 241300 h 2832100"/>
                <a:gd name="connsiteX5" fmla="*/ 152400 w 4914900"/>
                <a:gd name="connsiteY5" fmla="*/ 266700 h 2832100"/>
                <a:gd name="connsiteX6" fmla="*/ 241300 w 4914900"/>
                <a:gd name="connsiteY6" fmla="*/ 330200 h 2832100"/>
                <a:gd name="connsiteX7" fmla="*/ 279400 w 4914900"/>
                <a:gd name="connsiteY7" fmla="*/ 342900 h 2832100"/>
                <a:gd name="connsiteX8" fmla="*/ 304800 w 4914900"/>
                <a:gd name="connsiteY8" fmla="*/ 381000 h 2832100"/>
                <a:gd name="connsiteX9" fmla="*/ 279400 w 4914900"/>
                <a:gd name="connsiteY9" fmla="*/ 419100 h 2832100"/>
                <a:gd name="connsiteX10" fmla="*/ 266700 w 4914900"/>
                <a:gd name="connsiteY10" fmla="*/ 457200 h 2832100"/>
                <a:gd name="connsiteX11" fmla="*/ 241300 w 4914900"/>
                <a:gd name="connsiteY11" fmla="*/ 584200 h 2832100"/>
                <a:gd name="connsiteX12" fmla="*/ 241300 w 4914900"/>
                <a:gd name="connsiteY12" fmla="*/ 965200 h 2832100"/>
                <a:gd name="connsiteX13" fmla="*/ 266700 w 4914900"/>
                <a:gd name="connsiteY13" fmla="*/ 1028700 h 2832100"/>
                <a:gd name="connsiteX14" fmla="*/ 330200 w 4914900"/>
                <a:gd name="connsiteY14" fmla="*/ 1155700 h 2832100"/>
                <a:gd name="connsiteX15" fmla="*/ 419100 w 4914900"/>
                <a:gd name="connsiteY15" fmla="*/ 1219200 h 2832100"/>
                <a:gd name="connsiteX16" fmla="*/ 457200 w 4914900"/>
                <a:gd name="connsiteY16" fmla="*/ 1270000 h 2832100"/>
                <a:gd name="connsiteX17" fmla="*/ 469900 w 4914900"/>
                <a:gd name="connsiteY17" fmla="*/ 1371600 h 2832100"/>
                <a:gd name="connsiteX18" fmla="*/ 635000 w 4914900"/>
                <a:gd name="connsiteY18" fmla="*/ 1676400 h 2832100"/>
                <a:gd name="connsiteX19" fmla="*/ 698500 w 4914900"/>
                <a:gd name="connsiteY19" fmla="*/ 1752600 h 2832100"/>
                <a:gd name="connsiteX20" fmla="*/ 901700 w 4914900"/>
                <a:gd name="connsiteY20" fmla="*/ 1917700 h 2832100"/>
                <a:gd name="connsiteX21" fmla="*/ 1003300 w 4914900"/>
                <a:gd name="connsiteY21" fmla="*/ 1968500 h 2832100"/>
                <a:gd name="connsiteX22" fmla="*/ 1092200 w 4914900"/>
                <a:gd name="connsiteY22" fmla="*/ 2019300 h 2832100"/>
                <a:gd name="connsiteX23" fmla="*/ 1409700 w 4914900"/>
                <a:gd name="connsiteY23" fmla="*/ 2082800 h 2832100"/>
                <a:gd name="connsiteX24" fmla="*/ 1714500 w 4914900"/>
                <a:gd name="connsiteY24" fmla="*/ 2070100 h 2832100"/>
                <a:gd name="connsiteX25" fmla="*/ 1752600 w 4914900"/>
                <a:gd name="connsiteY25" fmla="*/ 2057400 h 2832100"/>
                <a:gd name="connsiteX26" fmla="*/ 1790700 w 4914900"/>
                <a:gd name="connsiteY26" fmla="*/ 2120900 h 2832100"/>
                <a:gd name="connsiteX27" fmla="*/ 1866900 w 4914900"/>
                <a:gd name="connsiteY27" fmla="*/ 2222500 h 2832100"/>
                <a:gd name="connsiteX28" fmla="*/ 2273300 w 4914900"/>
                <a:gd name="connsiteY28" fmla="*/ 2552700 h 2832100"/>
                <a:gd name="connsiteX29" fmla="*/ 2438400 w 4914900"/>
                <a:gd name="connsiteY29" fmla="*/ 2641600 h 2832100"/>
                <a:gd name="connsiteX30" fmla="*/ 2590800 w 4914900"/>
                <a:gd name="connsiteY30" fmla="*/ 2679700 h 2832100"/>
                <a:gd name="connsiteX31" fmla="*/ 3162300 w 4914900"/>
                <a:gd name="connsiteY31" fmla="*/ 2730500 h 2832100"/>
                <a:gd name="connsiteX32" fmla="*/ 3873500 w 4914900"/>
                <a:gd name="connsiteY32" fmla="*/ 2603500 h 2832100"/>
                <a:gd name="connsiteX33" fmla="*/ 3937000 w 4914900"/>
                <a:gd name="connsiteY33" fmla="*/ 2565400 h 2832100"/>
                <a:gd name="connsiteX34" fmla="*/ 4025900 w 4914900"/>
                <a:gd name="connsiteY34" fmla="*/ 2476500 h 2832100"/>
                <a:gd name="connsiteX35" fmla="*/ 4064000 w 4914900"/>
                <a:gd name="connsiteY35" fmla="*/ 2540000 h 2832100"/>
                <a:gd name="connsiteX36" fmla="*/ 4114800 w 4914900"/>
                <a:gd name="connsiteY36" fmla="*/ 2590800 h 2832100"/>
                <a:gd name="connsiteX37" fmla="*/ 4165600 w 4914900"/>
                <a:gd name="connsiteY37" fmla="*/ 2654300 h 2832100"/>
                <a:gd name="connsiteX38" fmla="*/ 4203700 w 4914900"/>
                <a:gd name="connsiteY38" fmla="*/ 2679700 h 2832100"/>
                <a:gd name="connsiteX39" fmla="*/ 4292600 w 4914900"/>
                <a:gd name="connsiteY39" fmla="*/ 2730500 h 2832100"/>
                <a:gd name="connsiteX40" fmla="*/ 4368800 w 4914900"/>
                <a:gd name="connsiteY40" fmla="*/ 2768600 h 2832100"/>
                <a:gd name="connsiteX41" fmla="*/ 4610100 w 4914900"/>
                <a:gd name="connsiteY41" fmla="*/ 2832100 h 2832100"/>
                <a:gd name="connsiteX42" fmla="*/ 4826000 w 4914900"/>
                <a:gd name="connsiteY42" fmla="*/ 2806700 h 2832100"/>
                <a:gd name="connsiteX43" fmla="*/ 4914900 w 4914900"/>
                <a:gd name="connsiteY43" fmla="*/ 2768600 h 283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914900" h="2832100">
                  <a:moveTo>
                    <a:pt x="0" y="0"/>
                  </a:moveTo>
                  <a:cubicBezTo>
                    <a:pt x="8467" y="33867"/>
                    <a:pt x="16215" y="67921"/>
                    <a:pt x="25400" y="101600"/>
                  </a:cubicBezTo>
                  <a:cubicBezTo>
                    <a:pt x="28922" y="114515"/>
                    <a:pt x="30674" y="128561"/>
                    <a:pt x="38100" y="139700"/>
                  </a:cubicBezTo>
                  <a:cubicBezTo>
                    <a:pt x="48063" y="154644"/>
                    <a:pt x="65424" y="163432"/>
                    <a:pt x="76200" y="177800"/>
                  </a:cubicBezTo>
                  <a:cubicBezTo>
                    <a:pt x="91011" y="197547"/>
                    <a:pt x="98236" y="222558"/>
                    <a:pt x="114300" y="241300"/>
                  </a:cubicBezTo>
                  <a:cubicBezTo>
                    <a:pt x="124233" y="252889"/>
                    <a:pt x="139980" y="257828"/>
                    <a:pt x="152400" y="266700"/>
                  </a:cubicBezTo>
                  <a:cubicBezTo>
                    <a:pt x="165823" y="276288"/>
                    <a:pt x="221347" y="320223"/>
                    <a:pt x="241300" y="330200"/>
                  </a:cubicBezTo>
                  <a:cubicBezTo>
                    <a:pt x="253274" y="336187"/>
                    <a:pt x="266700" y="338667"/>
                    <a:pt x="279400" y="342900"/>
                  </a:cubicBezTo>
                  <a:cubicBezTo>
                    <a:pt x="287867" y="355600"/>
                    <a:pt x="304800" y="365736"/>
                    <a:pt x="304800" y="381000"/>
                  </a:cubicBezTo>
                  <a:cubicBezTo>
                    <a:pt x="304800" y="396264"/>
                    <a:pt x="286226" y="405448"/>
                    <a:pt x="279400" y="419100"/>
                  </a:cubicBezTo>
                  <a:cubicBezTo>
                    <a:pt x="273413" y="431074"/>
                    <a:pt x="269710" y="444156"/>
                    <a:pt x="266700" y="457200"/>
                  </a:cubicBezTo>
                  <a:cubicBezTo>
                    <a:pt x="256992" y="499266"/>
                    <a:pt x="249767" y="541867"/>
                    <a:pt x="241300" y="584200"/>
                  </a:cubicBezTo>
                  <a:cubicBezTo>
                    <a:pt x="231769" y="736696"/>
                    <a:pt x="217745" y="816020"/>
                    <a:pt x="241300" y="965200"/>
                  </a:cubicBezTo>
                  <a:cubicBezTo>
                    <a:pt x="244856" y="987718"/>
                    <a:pt x="257059" y="1008042"/>
                    <a:pt x="266700" y="1028700"/>
                  </a:cubicBezTo>
                  <a:cubicBezTo>
                    <a:pt x="286715" y="1071590"/>
                    <a:pt x="290819" y="1129446"/>
                    <a:pt x="330200" y="1155700"/>
                  </a:cubicBezTo>
                  <a:cubicBezTo>
                    <a:pt x="351833" y="1170122"/>
                    <a:pt x="403347" y="1203447"/>
                    <a:pt x="419100" y="1219200"/>
                  </a:cubicBezTo>
                  <a:cubicBezTo>
                    <a:pt x="434067" y="1234167"/>
                    <a:pt x="444500" y="1253067"/>
                    <a:pt x="457200" y="1270000"/>
                  </a:cubicBezTo>
                  <a:cubicBezTo>
                    <a:pt x="461433" y="1303867"/>
                    <a:pt x="460093" y="1338909"/>
                    <a:pt x="469900" y="1371600"/>
                  </a:cubicBezTo>
                  <a:cubicBezTo>
                    <a:pt x="502079" y="1478865"/>
                    <a:pt x="563671" y="1590806"/>
                    <a:pt x="635000" y="1676400"/>
                  </a:cubicBezTo>
                  <a:cubicBezTo>
                    <a:pt x="656167" y="1701800"/>
                    <a:pt x="673982" y="1730417"/>
                    <a:pt x="698500" y="1752600"/>
                  </a:cubicBezTo>
                  <a:cubicBezTo>
                    <a:pt x="763216" y="1811152"/>
                    <a:pt x="823641" y="1878671"/>
                    <a:pt x="901700" y="1917700"/>
                  </a:cubicBezTo>
                  <a:cubicBezTo>
                    <a:pt x="935567" y="1934633"/>
                    <a:pt x="969891" y="1950682"/>
                    <a:pt x="1003300" y="1968500"/>
                  </a:cubicBezTo>
                  <a:cubicBezTo>
                    <a:pt x="1033415" y="1984561"/>
                    <a:pt x="1059986" y="2008025"/>
                    <a:pt x="1092200" y="2019300"/>
                  </a:cubicBezTo>
                  <a:cubicBezTo>
                    <a:pt x="1167473" y="2045646"/>
                    <a:pt x="1329255" y="2069392"/>
                    <a:pt x="1409700" y="2082800"/>
                  </a:cubicBezTo>
                  <a:cubicBezTo>
                    <a:pt x="1511300" y="2078567"/>
                    <a:pt x="1613090" y="2077612"/>
                    <a:pt x="1714500" y="2070100"/>
                  </a:cubicBezTo>
                  <a:cubicBezTo>
                    <a:pt x="1727850" y="2069111"/>
                    <a:pt x="1741461" y="2049974"/>
                    <a:pt x="1752600" y="2057400"/>
                  </a:cubicBezTo>
                  <a:cubicBezTo>
                    <a:pt x="1773139" y="2071092"/>
                    <a:pt x="1777617" y="2099968"/>
                    <a:pt x="1790700" y="2120900"/>
                  </a:cubicBezTo>
                  <a:cubicBezTo>
                    <a:pt x="1812164" y="2155243"/>
                    <a:pt x="1840257" y="2193808"/>
                    <a:pt x="1866900" y="2222500"/>
                  </a:cubicBezTo>
                  <a:cubicBezTo>
                    <a:pt x="1982625" y="2347127"/>
                    <a:pt x="2127050" y="2473950"/>
                    <a:pt x="2273300" y="2552700"/>
                  </a:cubicBezTo>
                  <a:cubicBezTo>
                    <a:pt x="2328333" y="2582333"/>
                    <a:pt x="2380366" y="2618386"/>
                    <a:pt x="2438400" y="2641600"/>
                  </a:cubicBezTo>
                  <a:cubicBezTo>
                    <a:pt x="2487018" y="2661047"/>
                    <a:pt x="2539233" y="2670600"/>
                    <a:pt x="2590800" y="2679700"/>
                  </a:cubicBezTo>
                  <a:cubicBezTo>
                    <a:pt x="2853384" y="2726038"/>
                    <a:pt x="2893852" y="2718828"/>
                    <a:pt x="3162300" y="2730500"/>
                  </a:cubicBezTo>
                  <a:cubicBezTo>
                    <a:pt x="3695376" y="2672557"/>
                    <a:pt x="3595022" y="2752022"/>
                    <a:pt x="3873500" y="2603500"/>
                  </a:cubicBezTo>
                  <a:cubicBezTo>
                    <a:pt x="3895280" y="2591884"/>
                    <a:pt x="3915833" y="2578100"/>
                    <a:pt x="3937000" y="2565400"/>
                  </a:cubicBezTo>
                  <a:cubicBezTo>
                    <a:pt x="3942729" y="2555852"/>
                    <a:pt x="3985320" y="2459109"/>
                    <a:pt x="4025900" y="2476500"/>
                  </a:cubicBezTo>
                  <a:cubicBezTo>
                    <a:pt x="4048589" y="2486224"/>
                    <a:pt x="4048845" y="2520515"/>
                    <a:pt x="4064000" y="2540000"/>
                  </a:cubicBezTo>
                  <a:cubicBezTo>
                    <a:pt x="4078702" y="2558903"/>
                    <a:pt x="4098890" y="2572902"/>
                    <a:pt x="4114800" y="2590800"/>
                  </a:cubicBezTo>
                  <a:cubicBezTo>
                    <a:pt x="4132809" y="2611060"/>
                    <a:pt x="4146433" y="2635133"/>
                    <a:pt x="4165600" y="2654300"/>
                  </a:cubicBezTo>
                  <a:cubicBezTo>
                    <a:pt x="4176393" y="2665093"/>
                    <a:pt x="4190612" y="2671847"/>
                    <a:pt x="4203700" y="2679700"/>
                  </a:cubicBezTo>
                  <a:cubicBezTo>
                    <a:pt x="4232966" y="2697260"/>
                    <a:pt x="4262549" y="2714319"/>
                    <a:pt x="4292600" y="2730500"/>
                  </a:cubicBezTo>
                  <a:cubicBezTo>
                    <a:pt x="4317604" y="2743964"/>
                    <a:pt x="4341753" y="2759945"/>
                    <a:pt x="4368800" y="2768600"/>
                  </a:cubicBezTo>
                  <a:cubicBezTo>
                    <a:pt x="4448015" y="2793949"/>
                    <a:pt x="4610100" y="2832100"/>
                    <a:pt x="4610100" y="2832100"/>
                  </a:cubicBezTo>
                  <a:cubicBezTo>
                    <a:pt x="4682067" y="2823633"/>
                    <a:pt x="4755060" y="2821479"/>
                    <a:pt x="4826000" y="2806700"/>
                  </a:cubicBezTo>
                  <a:cubicBezTo>
                    <a:pt x="4857562" y="2800124"/>
                    <a:pt x="4914900" y="2768600"/>
                    <a:pt x="4914900" y="27686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E895E133-E16D-57BD-544A-E96E3699EF2D}"/>
              </a:ext>
            </a:extLst>
          </p:cNvPr>
          <p:cNvSpPr/>
          <p:nvPr/>
        </p:nvSpPr>
        <p:spPr>
          <a:xfrm>
            <a:off x="3579968" y="726510"/>
            <a:ext cx="6448849" cy="655179"/>
          </a:xfrm>
          <a:prstGeom prst="rect">
            <a:avLst/>
          </a:prstGeom>
          <a:ln w="12700">
            <a:noFill/>
            <a:prstDash val="lgDash"/>
          </a:ln>
        </p:spPr>
        <p:txBody>
          <a:bodyPr wrap="square">
            <a:spAutoFit/>
          </a:bodyPr>
          <a:lstStyle/>
          <a:p>
            <a:pPr lvl="0">
              <a:lnSpc>
                <a:spcPts val="4200"/>
              </a:lnSpc>
            </a:pPr>
            <a:r>
              <a:rPr lang="zh-TW" altLang="en-US" sz="5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你會騎自行車嗎？</a:t>
            </a:r>
            <a:endParaRPr lang="en-US" altLang="zh-TW" sz="54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41162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382B0A16-603E-69E2-CD93-1C95C1525AB2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引起動機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│活動一：變速紅綠燈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98084B2-E79E-2D18-D0DD-B398329C639A}"/>
              </a:ext>
            </a:extLst>
          </p:cNvPr>
          <p:cNvSpPr/>
          <p:nvPr/>
        </p:nvSpPr>
        <p:spPr>
          <a:xfrm>
            <a:off x="1568716" y="616304"/>
            <a:ext cx="9373513" cy="630942"/>
          </a:xfrm>
          <a:prstGeom prst="rect">
            <a:avLst/>
          </a:prstGeom>
          <a:ln w="12700">
            <a:noFill/>
            <a:prstDash val="lgDash"/>
          </a:ln>
        </p:spPr>
        <p:txBody>
          <a:bodyPr wrap="square">
            <a:spAutoFit/>
          </a:bodyPr>
          <a:lstStyle/>
          <a:p>
            <a:pPr lvl="0">
              <a:lnSpc>
                <a:spcPts val="4200"/>
              </a:lnSpc>
            </a:pPr>
            <a:r>
              <a:rPr lang="zh-TW" altLang="en-US" sz="4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騎乘自行車時，非常仰賴騎士的能力：</a:t>
            </a:r>
            <a:endParaRPr lang="en-US" altLang="zh-TW" sz="40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60384523-B62D-9CF5-3302-1BD95CEE0A8E}"/>
              </a:ext>
            </a:extLst>
          </p:cNvPr>
          <p:cNvGrpSpPr/>
          <p:nvPr/>
        </p:nvGrpSpPr>
        <p:grpSpPr>
          <a:xfrm>
            <a:off x="88900" y="2540000"/>
            <a:ext cx="12014200" cy="2832100"/>
            <a:chOff x="88900" y="2540000"/>
            <a:chExt cx="12014200" cy="2832100"/>
          </a:xfrm>
        </p:grpSpPr>
        <p:sp>
          <p:nvSpPr>
            <p:cNvPr id="11" name="手繪多邊形: 圖案 10">
              <a:extLst>
                <a:ext uri="{FF2B5EF4-FFF2-40B4-BE49-F238E27FC236}">
                  <a16:creationId xmlns:a16="http://schemas.microsoft.com/office/drawing/2014/main" id="{6B69BCBE-9146-83A6-EAF0-476ABD53F921}"/>
                </a:ext>
              </a:extLst>
            </p:cNvPr>
            <p:cNvSpPr/>
            <p:nvPr/>
          </p:nvSpPr>
          <p:spPr>
            <a:xfrm>
              <a:off x="88900" y="2540000"/>
              <a:ext cx="4914900" cy="2832100"/>
            </a:xfrm>
            <a:custGeom>
              <a:avLst/>
              <a:gdLst>
                <a:gd name="connsiteX0" fmla="*/ 0 w 4914900"/>
                <a:gd name="connsiteY0" fmla="*/ 0 h 2832100"/>
                <a:gd name="connsiteX1" fmla="*/ 25400 w 4914900"/>
                <a:gd name="connsiteY1" fmla="*/ 101600 h 2832100"/>
                <a:gd name="connsiteX2" fmla="*/ 38100 w 4914900"/>
                <a:gd name="connsiteY2" fmla="*/ 139700 h 2832100"/>
                <a:gd name="connsiteX3" fmla="*/ 76200 w 4914900"/>
                <a:gd name="connsiteY3" fmla="*/ 177800 h 2832100"/>
                <a:gd name="connsiteX4" fmla="*/ 114300 w 4914900"/>
                <a:gd name="connsiteY4" fmla="*/ 241300 h 2832100"/>
                <a:gd name="connsiteX5" fmla="*/ 152400 w 4914900"/>
                <a:gd name="connsiteY5" fmla="*/ 266700 h 2832100"/>
                <a:gd name="connsiteX6" fmla="*/ 241300 w 4914900"/>
                <a:gd name="connsiteY6" fmla="*/ 330200 h 2832100"/>
                <a:gd name="connsiteX7" fmla="*/ 279400 w 4914900"/>
                <a:gd name="connsiteY7" fmla="*/ 342900 h 2832100"/>
                <a:gd name="connsiteX8" fmla="*/ 304800 w 4914900"/>
                <a:gd name="connsiteY8" fmla="*/ 381000 h 2832100"/>
                <a:gd name="connsiteX9" fmla="*/ 279400 w 4914900"/>
                <a:gd name="connsiteY9" fmla="*/ 419100 h 2832100"/>
                <a:gd name="connsiteX10" fmla="*/ 266700 w 4914900"/>
                <a:gd name="connsiteY10" fmla="*/ 457200 h 2832100"/>
                <a:gd name="connsiteX11" fmla="*/ 241300 w 4914900"/>
                <a:gd name="connsiteY11" fmla="*/ 584200 h 2832100"/>
                <a:gd name="connsiteX12" fmla="*/ 241300 w 4914900"/>
                <a:gd name="connsiteY12" fmla="*/ 965200 h 2832100"/>
                <a:gd name="connsiteX13" fmla="*/ 266700 w 4914900"/>
                <a:gd name="connsiteY13" fmla="*/ 1028700 h 2832100"/>
                <a:gd name="connsiteX14" fmla="*/ 330200 w 4914900"/>
                <a:gd name="connsiteY14" fmla="*/ 1155700 h 2832100"/>
                <a:gd name="connsiteX15" fmla="*/ 419100 w 4914900"/>
                <a:gd name="connsiteY15" fmla="*/ 1219200 h 2832100"/>
                <a:gd name="connsiteX16" fmla="*/ 457200 w 4914900"/>
                <a:gd name="connsiteY16" fmla="*/ 1270000 h 2832100"/>
                <a:gd name="connsiteX17" fmla="*/ 469900 w 4914900"/>
                <a:gd name="connsiteY17" fmla="*/ 1371600 h 2832100"/>
                <a:gd name="connsiteX18" fmla="*/ 635000 w 4914900"/>
                <a:gd name="connsiteY18" fmla="*/ 1676400 h 2832100"/>
                <a:gd name="connsiteX19" fmla="*/ 698500 w 4914900"/>
                <a:gd name="connsiteY19" fmla="*/ 1752600 h 2832100"/>
                <a:gd name="connsiteX20" fmla="*/ 901700 w 4914900"/>
                <a:gd name="connsiteY20" fmla="*/ 1917700 h 2832100"/>
                <a:gd name="connsiteX21" fmla="*/ 1003300 w 4914900"/>
                <a:gd name="connsiteY21" fmla="*/ 1968500 h 2832100"/>
                <a:gd name="connsiteX22" fmla="*/ 1092200 w 4914900"/>
                <a:gd name="connsiteY22" fmla="*/ 2019300 h 2832100"/>
                <a:gd name="connsiteX23" fmla="*/ 1409700 w 4914900"/>
                <a:gd name="connsiteY23" fmla="*/ 2082800 h 2832100"/>
                <a:gd name="connsiteX24" fmla="*/ 1714500 w 4914900"/>
                <a:gd name="connsiteY24" fmla="*/ 2070100 h 2832100"/>
                <a:gd name="connsiteX25" fmla="*/ 1752600 w 4914900"/>
                <a:gd name="connsiteY25" fmla="*/ 2057400 h 2832100"/>
                <a:gd name="connsiteX26" fmla="*/ 1790700 w 4914900"/>
                <a:gd name="connsiteY26" fmla="*/ 2120900 h 2832100"/>
                <a:gd name="connsiteX27" fmla="*/ 1866900 w 4914900"/>
                <a:gd name="connsiteY27" fmla="*/ 2222500 h 2832100"/>
                <a:gd name="connsiteX28" fmla="*/ 2273300 w 4914900"/>
                <a:gd name="connsiteY28" fmla="*/ 2552700 h 2832100"/>
                <a:gd name="connsiteX29" fmla="*/ 2438400 w 4914900"/>
                <a:gd name="connsiteY29" fmla="*/ 2641600 h 2832100"/>
                <a:gd name="connsiteX30" fmla="*/ 2590800 w 4914900"/>
                <a:gd name="connsiteY30" fmla="*/ 2679700 h 2832100"/>
                <a:gd name="connsiteX31" fmla="*/ 3162300 w 4914900"/>
                <a:gd name="connsiteY31" fmla="*/ 2730500 h 2832100"/>
                <a:gd name="connsiteX32" fmla="*/ 3873500 w 4914900"/>
                <a:gd name="connsiteY32" fmla="*/ 2603500 h 2832100"/>
                <a:gd name="connsiteX33" fmla="*/ 3937000 w 4914900"/>
                <a:gd name="connsiteY33" fmla="*/ 2565400 h 2832100"/>
                <a:gd name="connsiteX34" fmla="*/ 4025900 w 4914900"/>
                <a:gd name="connsiteY34" fmla="*/ 2476500 h 2832100"/>
                <a:gd name="connsiteX35" fmla="*/ 4064000 w 4914900"/>
                <a:gd name="connsiteY35" fmla="*/ 2540000 h 2832100"/>
                <a:gd name="connsiteX36" fmla="*/ 4114800 w 4914900"/>
                <a:gd name="connsiteY36" fmla="*/ 2590800 h 2832100"/>
                <a:gd name="connsiteX37" fmla="*/ 4165600 w 4914900"/>
                <a:gd name="connsiteY37" fmla="*/ 2654300 h 2832100"/>
                <a:gd name="connsiteX38" fmla="*/ 4203700 w 4914900"/>
                <a:gd name="connsiteY38" fmla="*/ 2679700 h 2832100"/>
                <a:gd name="connsiteX39" fmla="*/ 4292600 w 4914900"/>
                <a:gd name="connsiteY39" fmla="*/ 2730500 h 2832100"/>
                <a:gd name="connsiteX40" fmla="*/ 4368800 w 4914900"/>
                <a:gd name="connsiteY40" fmla="*/ 2768600 h 2832100"/>
                <a:gd name="connsiteX41" fmla="*/ 4610100 w 4914900"/>
                <a:gd name="connsiteY41" fmla="*/ 2832100 h 2832100"/>
                <a:gd name="connsiteX42" fmla="*/ 4826000 w 4914900"/>
                <a:gd name="connsiteY42" fmla="*/ 2806700 h 2832100"/>
                <a:gd name="connsiteX43" fmla="*/ 4914900 w 4914900"/>
                <a:gd name="connsiteY43" fmla="*/ 2768600 h 283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914900" h="2832100">
                  <a:moveTo>
                    <a:pt x="0" y="0"/>
                  </a:moveTo>
                  <a:cubicBezTo>
                    <a:pt x="8467" y="33867"/>
                    <a:pt x="16215" y="67921"/>
                    <a:pt x="25400" y="101600"/>
                  </a:cubicBezTo>
                  <a:cubicBezTo>
                    <a:pt x="28922" y="114515"/>
                    <a:pt x="30674" y="128561"/>
                    <a:pt x="38100" y="139700"/>
                  </a:cubicBezTo>
                  <a:cubicBezTo>
                    <a:pt x="48063" y="154644"/>
                    <a:pt x="65424" y="163432"/>
                    <a:pt x="76200" y="177800"/>
                  </a:cubicBezTo>
                  <a:cubicBezTo>
                    <a:pt x="91011" y="197547"/>
                    <a:pt x="98236" y="222558"/>
                    <a:pt x="114300" y="241300"/>
                  </a:cubicBezTo>
                  <a:cubicBezTo>
                    <a:pt x="124233" y="252889"/>
                    <a:pt x="139980" y="257828"/>
                    <a:pt x="152400" y="266700"/>
                  </a:cubicBezTo>
                  <a:cubicBezTo>
                    <a:pt x="165823" y="276288"/>
                    <a:pt x="221347" y="320223"/>
                    <a:pt x="241300" y="330200"/>
                  </a:cubicBezTo>
                  <a:cubicBezTo>
                    <a:pt x="253274" y="336187"/>
                    <a:pt x="266700" y="338667"/>
                    <a:pt x="279400" y="342900"/>
                  </a:cubicBezTo>
                  <a:cubicBezTo>
                    <a:pt x="287867" y="355600"/>
                    <a:pt x="304800" y="365736"/>
                    <a:pt x="304800" y="381000"/>
                  </a:cubicBezTo>
                  <a:cubicBezTo>
                    <a:pt x="304800" y="396264"/>
                    <a:pt x="286226" y="405448"/>
                    <a:pt x="279400" y="419100"/>
                  </a:cubicBezTo>
                  <a:cubicBezTo>
                    <a:pt x="273413" y="431074"/>
                    <a:pt x="269710" y="444156"/>
                    <a:pt x="266700" y="457200"/>
                  </a:cubicBezTo>
                  <a:cubicBezTo>
                    <a:pt x="256992" y="499266"/>
                    <a:pt x="249767" y="541867"/>
                    <a:pt x="241300" y="584200"/>
                  </a:cubicBezTo>
                  <a:cubicBezTo>
                    <a:pt x="231769" y="736696"/>
                    <a:pt x="217745" y="816020"/>
                    <a:pt x="241300" y="965200"/>
                  </a:cubicBezTo>
                  <a:cubicBezTo>
                    <a:pt x="244856" y="987718"/>
                    <a:pt x="257059" y="1008042"/>
                    <a:pt x="266700" y="1028700"/>
                  </a:cubicBezTo>
                  <a:cubicBezTo>
                    <a:pt x="286715" y="1071590"/>
                    <a:pt x="290819" y="1129446"/>
                    <a:pt x="330200" y="1155700"/>
                  </a:cubicBezTo>
                  <a:cubicBezTo>
                    <a:pt x="351833" y="1170122"/>
                    <a:pt x="403347" y="1203447"/>
                    <a:pt x="419100" y="1219200"/>
                  </a:cubicBezTo>
                  <a:cubicBezTo>
                    <a:pt x="434067" y="1234167"/>
                    <a:pt x="444500" y="1253067"/>
                    <a:pt x="457200" y="1270000"/>
                  </a:cubicBezTo>
                  <a:cubicBezTo>
                    <a:pt x="461433" y="1303867"/>
                    <a:pt x="460093" y="1338909"/>
                    <a:pt x="469900" y="1371600"/>
                  </a:cubicBezTo>
                  <a:cubicBezTo>
                    <a:pt x="502079" y="1478865"/>
                    <a:pt x="563671" y="1590806"/>
                    <a:pt x="635000" y="1676400"/>
                  </a:cubicBezTo>
                  <a:cubicBezTo>
                    <a:pt x="656167" y="1701800"/>
                    <a:pt x="673982" y="1730417"/>
                    <a:pt x="698500" y="1752600"/>
                  </a:cubicBezTo>
                  <a:cubicBezTo>
                    <a:pt x="763216" y="1811152"/>
                    <a:pt x="823641" y="1878671"/>
                    <a:pt x="901700" y="1917700"/>
                  </a:cubicBezTo>
                  <a:cubicBezTo>
                    <a:pt x="935567" y="1934633"/>
                    <a:pt x="969891" y="1950682"/>
                    <a:pt x="1003300" y="1968500"/>
                  </a:cubicBezTo>
                  <a:cubicBezTo>
                    <a:pt x="1033415" y="1984561"/>
                    <a:pt x="1059986" y="2008025"/>
                    <a:pt x="1092200" y="2019300"/>
                  </a:cubicBezTo>
                  <a:cubicBezTo>
                    <a:pt x="1167473" y="2045646"/>
                    <a:pt x="1329255" y="2069392"/>
                    <a:pt x="1409700" y="2082800"/>
                  </a:cubicBezTo>
                  <a:cubicBezTo>
                    <a:pt x="1511300" y="2078567"/>
                    <a:pt x="1613090" y="2077612"/>
                    <a:pt x="1714500" y="2070100"/>
                  </a:cubicBezTo>
                  <a:cubicBezTo>
                    <a:pt x="1727850" y="2069111"/>
                    <a:pt x="1741461" y="2049974"/>
                    <a:pt x="1752600" y="2057400"/>
                  </a:cubicBezTo>
                  <a:cubicBezTo>
                    <a:pt x="1773139" y="2071092"/>
                    <a:pt x="1777617" y="2099968"/>
                    <a:pt x="1790700" y="2120900"/>
                  </a:cubicBezTo>
                  <a:cubicBezTo>
                    <a:pt x="1812164" y="2155243"/>
                    <a:pt x="1840257" y="2193808"/>
                    <a:pt x="1866900" y="2222500"/>
                  </a:cubicBezTo>
                  <a:cubicBezTo>
                    <a:pt x="1982625" y="2347127"/>
                    <a:pt x="2127050" y="2473950"/>
                    <a:pt x="2273300" y="2552700"/>
                  </a:cubicBezTo>
                  <a:cubicBezTo>
                    <a:pt x="2328333" y="2582333"/>
                    <a:pt x="2380366" y="2618386"/>
                    <a:pt x="2438400" y="2641600"/>
                  </a:cubicBezTo>
                  <a:cubicBezTo>
                    <a:pt x="2487018" y="2661047"/>
                    <a:pt x="2539233" y="2670600"/>
                    <a:pt x="2590800" y="2679700"/>
                  </a:cubicBezTo>
                  <a:cubicBezTo>
                    <a:pt x="2853384" y="2726038"/>
                    <a:pt x="2893852" y="2718828"/>
                    <a:pt x="3162300" y="2730500"/>
                  </a:cubicBezTo>
                  <a:cubicBezTo>
                    <a:pt x="3695376" y="2672557"/>
                    <a:pt x="3595022" y="2752022"/>
                    <a:pt x="3873500" y="2603500"/>
                  </a:cubicBezTo>
                  <a:cubicBezTo>
                    <a:pt x="3895280" y="2591884"/>
                    <a:pt x="3915833" y="2578100"/>
                    <a:pt x="3937000" y="2565400"/>
                  </a:cubicBezTo>
                  <a:cubicBezTo>
                    <a:pt x="3942729" y="2555852"/>
                    <a:pt x="3985320" y="2459109"/>
                    <a:pt x="4025900" y="2476500"/>
                  </a:cubicBezTo>
                  <a:cubicBezTo>
                    <a:pt x="4048589" y="2486224"/>
                    <a:pt x="4048845" y="2520515"/>
                    <a:pt x="4064000" y="2540000"/>
                  </a:cubicBezTo>
                  <a:cubicBezTo>
                    <a:pt x="4078702" y="2558903"/>
                    <a:pt x="4098890" y="2572902"/>
                    <a:pt x="4114800" y="2590800"/>
                  </a:cubicBezTo>
                  <a:cubicBezTo>
                    <a:pt x="4132809" y="2611060"/>
                    <a:pt x="4146433" y="2635133"/>
                    <a:pt x="4165600" y="2654300"/>
                  </a:cubicBezTo>
                  <a:cubicBezTo>
                    <a:pt x="4176393" y="2665093"/>
                    <a:pt x="4190612" y="2671847"/>
                    <a:pt x="4203700" y="2679700"/>
                  </a:cubicBezTo>
                  <a:cubicBezTo>
                    <a:pt x="4232966" y="2697260"/>
                    <a:pt x="4262549" y="2714319"/>
                    <a:pt x="4292600" y="2730500"/>
                  </a:cubicBezTo>
                  <a:cubicBezTo>
                    <a:pt x="4317604" y="2743964"/>
                    <a:pt x="4341753" y="2759945"/>
                    <a:pt x="4368800" y="2768600"/>
                  </a:cubicBezTo>
                  <a:cubicBezTo>
                    <a:pt x="4448015" y="2793949"/>
                    <a:pt x="4610100" y="2832100"/>
                    <a:pt x="4610100" y="2832100"/>
                  </a:cubicBezTo>
                  <a:cubicBezTo>
                    <a:pt x="4682067" y="2823633"/>
                    <a:pt x="4755060" y="2821479"/>
                    <a:pt x="4826000" y="2806700"/>
                  </a:cubicBezTo>
                  <a:cubicBezTo>
                    <a:pt x="4857562" y="2800124"/>
                    <a:pt x="4914900" y="2768600"/>
                    <a:pt x="4914900" y="27686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手繪多邊形: 圖案 12">
              <a:extLst>
                <a:ext uri="{FF2B5EF4-FFF2-40B4-BE49-F238E27FC236}">
                  <a16:creationId xmlns:a16="http://schemas.microsoft.com/office/drawing/2014/main" id="{DAE35FA5-8A3C-CA81-624B-4CEF019AEB2E}"/>
                </a:ext>
              </a:extLst>
            </p:cNvPr>
            <p:cNvSpPr/>
            <p:nvPr/>
          </p:nvSpPr>
          <p:spPr>
            <a:xfrm flipH="1">
              <a:off x="6997702" y="2540000"/>
              <a:ext cx="5105398" cy="2832100"/>
            </a:xfrm>
            <a:custGeom>
              <a:avLst/>
              <a:gdLst>
                <a:gd name="connsiteX0" fmla="*/ 0 w 4914900"/>
                <a:gd name="connsiteY0" fmla="*/ 0 h 2832100"/>
                <a:gd name="connsiteX1" fmla="*/ 25400 w 4914900"/>
                <a:gd name="connsiteY1" fmla="*/ 101600 h 2832100"/>
                <a:gd name="connsiteX2" fmla="*/ 38100 w 4914900"/>
                <a:gd name="connsiteY2" fmla="*/ 139700 h 2832100"/>
                <a:gd name="connsiteX3" fmla="*/ 76200 w 4914900"/>
                <a:gd name="connsiteY3" fmla="*/ 177800 h 2832100"/>
                <a:gd name="connsiteX4" fmla="*/ 114300 w 4914900"/>
                <a:gd name="connsiteY4" fmla="*/ 241300 h 2832100"/>
                <a:gd name="connsiteX5" fmla="*/ 152400 w 4914900"/>
                <a:gd name="connsiteY5" fmla="*/ 266700 h 2832100"/>
                <a:gd name="connsiteX6" fmla="*/ 241300 w 4914900"/>
                <a:gd name="connsiteY6" fmla="*/ 330200 h 2832100"/>
                <a:gd name="connsiteX7" fmla="*/ 279400 w 4914900"/>
                <a:gd name="connsiteY7" fmla="*/ 342900 h 2832100"/>
                <a:gd name="connsiteX8" fmla="*/ 304800 w 4914900"/>
                <a:gd name="connsiteY8" fmla="*/ 381000 h 2832100"/>
                <a:gd name="connsiteX9" fmla="*/ 279400 w 4914900"/>
                <a:gd name="connsiteY9" fmla="*/ 419100 h 2832100"/>
                <a:gd name="connsiteX10" fmla="*/ 266700 w 4914900"/>
                <a:gd name="connsiteY10" fmla="*/ 457200 h 2832100"/>
                <a:gd name="connsiteX11" fmla="*/ 241300 w 4914900"/>
                <a:gd name="connsiteY11" fmla="*/ 584200 h 2832100"/>
                <a:gd name="connsiteX12" fmla="*/ 241300 w 4914900"/>
                <a:gd name="connsiteY12" fmla="*/ 965200 h 2832100"/>
                <a:gd name="connsiteX13" fmla="*/ 266700 w 4914900"/>
                <a:gd name="connsiteY13" fmla="*/ 1028700 h 2832100"/>
                <a:gd name="connsiteX14" fmla="*/ 330200 w 4914900"/>
                <a:gd name="connsiteY14" fmla="*/ 1155700 h 2832100"/>
                <a:gd name="connsiteX15" fmla="*/ 419100 w 4914900"/>
                <a:gd name="connsiteY15" fmla="*/ 1219200 h 2832100"/>
                <a:gd name="connsiteX16" fmla="*/ 457200 w 4914900"/>
                <a:gd name="connsiteY16" fmla="*/ 1270000 h 2832100"/>
                <a:gd name="connsiteX17" fmla="*/ 469900 w 4914900"/>
                <a:gd name="connsiteY17" fmla="*/ 1371600 h 2832100"/>
                <a:gd name="connsiteX18" fmla="*/ 635000 w 4914900"/>
                <a:gd name="connsiteY18" fmla="*/ 1676400 h 2832100"/>
                <a:gd name="connsiteX19" fmla="*/ 698500 w 4914900"/>
                <a:gd name="connsiteY19" fmla="*/ 1752600 h 2832100"/>
                <a:gd name="connsiteX20" fmla="*/ 901700 w 4914900"/>
                <a:gd name="connsiteY20" fmla="*/ 1917700 h 2832100"/>
                <a:gd name="connsiteX21" fmla="*/ 1003300 w 4914900"/>
                <a:gd name="connsiteY21" fmla="*/ 1968500 h 2832100"/>
                <a:gd name="connsiteX22" fmla="*/ 1092200 w 4914900"/>
                <a:gd name="connsiteY22" fmla="*/ 2019300 h 2832100"/>
                <a:gd name="connsiteX23" fmla="*/ 1409700 w 4914900"/>
                <a:gd name="connsiteY23" fmla="*/ 2082800 h 2832100"/>
                <a:gd name="connsiteX24" fmla="*/ 1714500 w 4914900"/>
                <a:gd name="connsiteY24" fmla="*/ 2070100 h 2832100"/>
                <a:gd name="connsiteX25" fmla="*/ 1752600 w 4914900"/>
                <a:gd name="connsiteY25" fmla="*/ 2057400 h 2832100"/>
                <a:gd name="connsiteX26" fmla="*/ 1790700 w 4914900"/>
                <a:gd name="connsiteY26" fmla="*/ 2120900 h 2832100"/>
                <a:gd name="connsiteX27" fmla="*/ 1866900 w 4914900"/>
                <a:gd name="connsiteY27" fmla="*/ 2222500 h 2832100"/>
                <a:gd name="connsiteX28" fmla="*/ 2273300 w 4914900"/>
                <a:gd name="connsiteY28" fmla="*/ 2552700 h 2832100"/>
                <a:gd name="connsiteX29" fmla="*/ 2438400 w 4914900"/>
                <a:gd name="connsiteY29" fmla="*/ 2641600 h 2832100"/>
                <a:gd name="connsiteX30" fmla="*/ 2590800 w 4914900"/>
                <a:gd name="connsiteY30" fmla="*/ 2679700 h 2832100"/>
                <a:gd name="connsiteX31" fmla="*/ 3162300 w 4914900"/>
                <a:gd name="connsiteY31" fmla="*/ 2730500 h 2832100"/>
                <a:gd name="connsiteX32" fmla="*/ 3873500 w 4914900"/>
                <a:gd name="connsiteY32" fmla="*/ 2603500 h 2832100"/>
                <a:gd name="connsiteX33" fmla="*/ 3937000 w 4914900"/>
                <a:gd name="connsiteY33" fmla="*/ 2565400 h 2832100"/>
                <a:gd name="connsiteX34" fmla="*/ 4025900 w 4914900"/>
                <a:gd name="connsiteY34" fmla="*/ 2476500 h 2832100"/>
                <a:gd name="connsiteX35" fmla="*/ 4064000 w 4914900"/>
                <a:gd name="connsiteY35" fmla="*/ 2540000 h 2832100"/>
                <a:gd name="connsiteX36" fmla="*/ 4114800 w 4914900"/>
                <a:gd name="connsiteY36" fmla="*/ 2590800 h 2832100"/>
                <a:gd name="connsiteX37" fmla="*/ 4165600 w 4914900"/>
                <a:gd name="connsiteY37" fmla="*/ 2654300 h 2832100"/>
                <a:gd name="connsiteX38" fmla="*/ 4203700 w 4914900"/>
                <a:gd name="connsiteY38" fmla="*/ 2679700 h 2832100"/>
                <a:gd name="connsiteX39" fmla="*/ 4292600 w 4914900"/>
                <a:gd name="connsiteY39" fmla="*/ 2730500 h 2832100"/>
                <a:gd name="connsiteX40" fmla="*/ 4368800 w 4914900"/>
                <a:gd name="connsiteY40" fmla="*/ 2768600 h 2832100"/>
                <a:gd name="connsiteX41" fmla="*/ 4610100 w 4914900"/>
                <a:gd name="connsiteY41" fmla="*/ 2832100 h 2832100"/>
                <a:gd name="connsiteX42" fmla="*/ 4826000 w 4914900"/>
                <a:gd name="connsiteY42" fmla="*/ 2806700 h 2832100"/>
                <a:gd name="connsiteX43" fmla="*/ 4914900 w 4914900"/>
                <a:gd name="connsiteY43" fmla="*/ 2768600 h 283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914900" h="2832100">
                  <a:moveTo>
                    <a:pt x="0" y="0"/>
                  </a:moveTo>
                  <a:cubicBezTo>
                    <a:pt x="8467" y="33867"/>
                    <a:pt x="16215" y="67921"/>
                    <a:pt x="25400" y="101600"/>
                  </a:cubicBezTo>
                  <a:cubicBezTo>
                    <a:pt x="28922" y="114515"/>
                    <a:pt x="30674" y="128561"/>
                    <a:pt x="38100" y="139700"/>
                  </a:cubicBezTo>
                  <a:cubicBezTo>
                    <a:pt x="48063" y="154644"/>
                    <a:pt x="65424" y="163432"/>
                    <a:pt x="76200" y="177800"/>
                  </a:cubicBezTo>
                  <a:cubicBezTo>
                    <a:pt x="91011" y="197547"/>
                    <a:pt x="98236" y="222558"/>
                    <a:pt x="114300" y="241300"/>
                  </a:cubicBezTo>
                  <a:cubicBezTo>
                    <a:pt x="124233" y="252889"/>
                    <a:pt x="139980" y="257828"/>
                    <a:pt x="152400" y="266700"/>
                  </a:cubicBezTo>
                  <a:cubicBezTo>
                    <a:pt x="165823" y="276288"/>
                    <a:pt x="221347" y="320223"/>
                    <a:pt x="241300" y="330200"/>
                  </a:cubicBezTo>
                  <a:cubicBezTo>
                    <a:pt x="253274" y="336187"/>
                    <a:pt x="266700" y="338667"/>
                    <a:pt x="279400" y="342900"/>
                  </a:cubicBezTo>
                  <a:cubicBezTo>
                    <a:pt x="287867" y="355600"/>
                    <a:pt x="304800" y="365736"/>
                    <a:pt x="304800" y="381000"/>
                  </a:cubicBezTo>
                  <a:cubicBezTo>
                    <a:pt x="304800" y="396264"/>
                    <a:pt x="286226" y="405448"/>
                    <a:pt x="279400" y="419100"/>
                  </a:cubicBezTo>
                  <a:cubicBezTo>
                    <a:pt x="273413" y="431074"/>
                    <a:pt x="269710" y="444156"/>
                    <a:pt x="266700" y="457200"/>
                  </a:cubicBezTo>
                  <a:cubicBezTo>
                    <a:pt x="256992" y="499266"/>
                    <a:pt x="249767" y="541867"/>
                    <a:pt x="241300" y="584200"/>
                  </a:cubicBezTo>
                  <a:cubicBezTo>
                    <a:pt x="231769" y="736696"/>
                    <a:pt x="217745" y="816020"/>
                    <a:pt x="241300" y="965200"/>
                  </a:cubicBezTo>
                  <a:cubicBezTo>
                    <a:pt x="244856" y="987718"/>
                    <a:pt x="257059" y="1008042"/>
                    <a:pt x="266700" y="1028700"/>
                  </a:cubicBezTo>
                  <a:cubicBezTo>
                    <a:pt x="286715" y="1071590"/>
                    <a:pt x="290819" y="1129446"/>
                    <a:pt x="330200" y="1155700"/>
                  </a:cubicBezTo>
                  <a:cubicBezTo>
                    <a:pt x="351833" y="1170122"/>
                    <a:pt x="403347" y="1203447"/>
                    <a:pt x="419100" y="1219200"/>
                  </a:cubicBezTo>
                  <a:cubicBezTo>
                    <a:pt x="434067" y="1234167"/>
                    <a:pt x="444500" y="1253067"/>
                    <a:pt x="457200" y="1270000"/>
                  </a:cubicBezTo>
                  <a:cubicBezTo>
                    <a:pt x="461433" y="1303867"/>
                    <a:pt x="460093" y="1338909"/>
                    <a:pt x="469900" y="1371600"/>
                  </a:cubicBezTo>
                  <a:cubicBezTo>
                    <a:pt x="502079" y="1478865"/>
                    <a:pt x="563671" y="1590806"/>
                    <a:pt x="635000" y="1676400"/>
                  </a:cubicBezTo>
                  <a:cubicBezTo>
                    <a:pt x="656167" y="1701800"/>
                    <a:pt x="673982" y="1730417"/>
                    <a:pt x="698500" y="1752600"/>
                  </a:cubicBezTo>
                  <a:cubicBezTo>
                    <a:pt x="763216" y="1811152"/>
                    <a:pt x="823641" y="1878671"/>
                    <a:pt x="901700" y="1917700"/>
                  </a:cubicBezTo>
                  <a:cubicBezTo>
                    <a:pt x="935567" y="1934633"/>
                    <a:pt x="969891" y="1950682"/>
                    <a:pt x="1003300" y="1968500"/>
                  </a:cubicBezTo>
                  <a:cubicBezTo>
                    <a:pt x="1033415" y="1984561"/>
                    <a:pt x="1059986" y="2008025"/>
                    <a:pt x="1092200" y="2019300"/>
                  </a:cubicBezTo>
                  <a:cubicBezTo>
                    <a:pt x="1167473" y="2045646"/>
                    <a:pt x="1329255" y="2069392"/>
                    <a:pt x="1409700" y="2082800"/>
                  </a:cubicBezTo>
                  <a:cubicBezTo>
                    <a:pt x="1511300" y="2078567"/>
                    <a:pt x="1613090" y="2077612"/>
                    <a:pt x="1714500" y="2070100"/>
                  </a:cubicBezTo>
                  <a:cubicBezTo>
                    <a:pt x="1727850" y="2069111"/>
                    <a:pt x="1741461" y="2049974"/>
                    <a:pt x="1752600" y="2057400"/>
                  </a:cubicBezTo>
                  <a:cubicBezTo>
                    <a:pt x="1773139" y="2071092"/>
                    <a:pt x="1777617" y="2099968"/>
                    <a:pt x="1790700" y="2120900"/>
                  </a:cubicBezTo>
                  <a:cubicBezTo>
                    <a:pt x="1812164" y="2155243"/>
                    <a:pt x="1840257" y="2193808"/>
                    <a:pt x="1866900" y="2222500"/>
                  </a:cubicBezTo>
                  <a:cubicBezTo>
                    <a:pt x="1982625" y="2347127"/>
                    <a:pt x="2127050" y="2473950"/>
                    <a:pt x="2273300" y="2552700"/>
                  </a:cubicBezTo>
                  <a:cubicBezTo>
                    <a:pt x="2328333" y="2582333"/>
                    <a:pt x="2380366" y="2618386"/>
                    <a:pt x="2438400" y="2641600"/>
                  </a:cubicBezTo>
                  <a:cubicBezTo>
                    <a:pt x="2487018" y="2661047"/>
                    <a:pt x="2539233" y="2670600"/>
                    <a:pt x="2590800" y="2679700"/>
                  </a:cubicBezTo>
                  <a:cubicBezTo>
                    <a:pt x="2853384" y="2726038"/>
                    <a:pt x="2893852" y="2718828"/>
                    <a:pt x="3162300" y="2730500"/>
                  </a:cubicBezTo>
                  <a:cubicBezTo>
                    <a:pt x="3695376" y="2672557"/>
                    <a:pt x="3595022" y="2752022"/>
                    <a:pt x="3873500" y="2603500"/>
                  </a:cubicBezTo>
                  <a:cubicBezTo>
                    <a:pt x="3895280" y="2591884"/>
                    <a:pt x="3915833" y="2578100"/>
                    <a:pt x="3937000" y="2565400"/>
                  </a:cubicBezTo>
                  <a:cubicBezTo>
                    <a:pt x="3942729" y="2555852"/>
                    <a:pt x="3985320" y="2459109"/>
                    <a:pt x="4025900" y="2476500"/>
                  </a:cubicBezTo>
                  <a:cubicBezTo>
                    <a:pt x="4048589" y="2486224"/>
                    <a:pt x="4048845" y="2520515"/>
                    <a:pt x="4064000" y="2540000"/>
                  </a:cubicBezTo>
                  <a:cubicBezTo>
                    <a:pt x="4078702" y="2558903"/>
                    <a:pt x="4098890" y="2572902"/>
                    <a:pt x="4114800" y="2590800"/>
                  </a:cubicBezTo>
                  <a:cubicBezTo>
                    <a:pt x="4132809" y="2611060"/>
                    <a:pt x="4146433" y="2635133"/>
                    <a:pt x="4165600" y="2654300"/>
                  </a:cubicBezTo>
                  <a:cubicBezTo>
                    <a:pt x="4176393" y="2665093"/>
                    <a:pt x="4190612" y="2671847"/>
                    <a:pt x="4203700" y="2679700"/>
                  </a:cubicBezTo>
                  <a:cubicBezTo>
                    <a:pt x="4232966" y="2697260"/>
                    <a:pt x="4262549" y="2714319"/>
                    <a:pt x="4292600" y="2730500"/>
                  </a:cubicBezTo>
                  <a:cubicBezTo>
                    <a:pt x="4317604" y="2743964"/>
                    <a:pt x="4341753" y="2759945"/>
                    <a:pt x="4368800" y="2768600"/>
                  </a:cubicBezTo>
                  <a:cubicBezTo>
                    <a:pt x="4448015" y="2793949"/>
                    <a:pt x="4610100" y="2832100"/>
                    <a:pt x="4610100" y="2832100"/>
                  </a:cubicBezTo>
                  <a:cubicBezTo>
                    <a:pt x="4682067" y="2823633"/>
                    <a:pt x="4755060" y="2821479"/>
                    <a:pt x="4826000" y="2806700"/>
                  </a:cubicBezTo>
                  <a:cubicBezTo>
                    <a:pt x="4857562" y="2800124"/>
                    <a:pt x="4914900" y="2768600"/>
                    <a:pt x="4914900" y="27686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</p:grpSp>
      <p:pic>
        <p:nvPicPr>
          <p:cNvPr id="5" name="圖片 4">
            <a:extLst>
              <a:ext uri="{FF2B5EF4-FFF2-40B4-BE49-F238E27FC236}">
                <a16:creationId xmlns:a16="http://schemas.microsoft.com/office/drawing/2014/main" id="{E0AD1364-495F-C3D0-6929-CB5475AB0A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102" y="4368943"/>
            <a:ext cx="2542252" cy="2603218"/>
          </a:xfrm>
          <a:prstGeom prst="rect">
            <a:avLst/>
          </a:prstGeom>
        </p:spPr>
      </p:pic>
      <p:sp>
        <p:nvSpPr>
          <p:cNvPr id="9" name="矩形: 圓角 8">
            <a:extLst>
              <a:ext uri="{FF2B5EF4-FFF2-40B4-BE49-F238E27FC236}">
                <a16:creationId xmlns:a16="http://schemas.microsoft.com/office/drawing/2014/main" id="{F92C3061-F218-B5C3-02B8-B5531CDED7B9}"/>
              </a:ext>
            </a:extLst>
          </p:cNvPr>
          <p:cNvSpPr/>
          <p:nvPr/>
        </p:nvSpPr>
        <p:spPr>
          <a:xfrm>
            <a:off x="846807" y="1424985"/>
            <a:ext cx="3226004" cy="788844"/>
          </a:xfrm>
          <a:prstGeom prst="roundRect">
            <a:avLst/>
          </a:prstGeom>
          <a:solidFill>
            <a:srgbClr val="FEE05C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操作車輛的能力</a:t>
            </a:r>
            <a:endParaRPr lang="zh-TW" altLang="en-US" sz="3200" dirty="0"/>
          </a:p>
        </p:txBody>
      </p:sp>
      <p:sp>
        <p:nvSpPr>
          <p:cNvPr id="12" name="矩形: 圓角 11">
            <a:extLst>
              <a:ext uri="{FF2B5EF4-FFF2-40B4-BE49-F238E27FC236}">
                <a16:creationId xmlns:a16="http://schemas.microsoft.com/office/drawing/2014/main" id="{6263AE33-3433-620E-3AA9-DA4FD93F5E95}"/>
              </a:ext>
            </a:extLst>
          </p:cNvPr>
          <p:cNvSpPr/>
          <p:nvPr/>
        </p:nvSpPr>
        <p:spPr>
          <a:xfrm>
            <a:off x="846807" y="2362480"/>
            <a:ext cx="3226004" cy="788844"/>
          </a:xfrm>
          <a:prstGeom prst="roundRect">
            <a:avLst/>
          </a:prstGeom>
          <a:solidFill>
            <a:srgbClr val="FEE05C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覺察風險的能力</a:t>
            </a:r>
            <a:endParaRPr lang="zh-TW" altLang="en-US" sz="3200" dirty="0"/>
          </a:p>
        </p:txBody>
      </p:sp>
      <p:sp>
        <p:nvSpPr>
          <p:cNvPr id="14" name="矩形: 圓角 13">
            <a:extLst>
              <a:ext uri="{FF2B5EF4-FFF2-40B4-BE49-F238E27FC236}">
                <a16:creationId xmlns:a16="http://schemas.microsoft.com/office/drawing/2014/main" id="{54B80387-0076-8829-4E39-4701CD3BD6CE}"/>
              </a:ext>
            </a:extLst>
          </p:cNvPr>
          <p:cNvSpPr/>
          <p:nvPr/>
        </p:nvSpPr>
        <p:spPr>
          <a:xfrm>
            <a:off x="846807" y="3322443"/>
            <a:ext cx="4780167" cy="788844"/>
          </a:xfrm>
          <a:prstGeom prst="roundRect">
            <a:avLst/>
          </a:prstGeom>
          <a:solidFill>
            <a:srgbClr val="FEE05C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判斷危險並能因應的能力</a:t>
            </a:r>
            <a:endParaRPr lang="zh-TW" altLang="en-US" sz="3200" dirty="0"/>
          </a:p>
        </p:txBody>
      </p: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1F7758BF-D401-25A0-1C0A-38ABF5BAD84D}"/>
              </a:ext>
            </a:extLst>
          </p:cNvPr>
          <p:cNvGrpSpPr/>
          <p:nvPr/>
        </p:nvGrpSpPr>
        <p:grpSpPr>
          <a:xfrm>
            <a:off x="4348611" y="1705423"/>
            <a:ext cx="3426470" cy="1567268"/>
            <a:chOff x="5383028" y="1440664"/>
            <a:chExt cx="3426470" cy="1567268"/>
          </a:xfrm>
        </p:grpSpPr>
        <p:sp>
          <p:nvSpPr>
            <p:cNvPr id="15" name="箭號: 向右 14">
              <a:extLst>
                <a:ext uri="{FF2B5EF4-FFF2-40B4-BE49-F238E27FC236}">
                  <a16:creationId xmlns:a16="http://schemas.microsoft.com/office/drawing/2014/main" id="{C748EB34-D2F6-49FC-AC94-235420D370A9}"/>
                </a:ext>
              </a:extLst>
            </p:cNvPr>
            <p:cNvSpPr/>
            <p:nvPr/>
          </p:nvSpPr>
          <p:spPr>
            <a:xfrm>
              <a:off x="5385155" y="1440664"/>
              <a:ext cx="3424343" cy="1567268"/>
            </a:xfrm>
            <a:prstGeom prst="rightArrow">
              <a:avLst>
                <a:gd name="adj1" fmla="val 50000"/>
                <a:gd name="adj2" fmla="val 66296"/>
              </a:avLst>
            </a:prstGeom>
            <a:solidFill>
              <a:srgbClr val="00A199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71EC13A-E75A-A77F-43B6-82C26D2CE8FB}"/>
                </a:ext>
              </a:extLst>
            </p:cNvPr>
            <p:cNvSpPr/>
            <p:nvPr/>
          </p:nvSpPr>
          <p:spPr>
            <a:xfrm>
              <a:off x="5383028" y="1733882"/>
              <a:ext cx="3170346" cy="763607"/>
            </a:xfrm>
            <a:prstGeom prst="rect">
              <a:avLst/>
            </a:prstGeom>
            <a:ln w="12700">
              <a:noFill/>
              <a:prstDash val="lgDash"/>
            </a:ln>
          </p:spPr>
          <p:txBody>
            <a:bodyPr wrap="square">
              <a:spAutoFit/>
            </a:bodyPr>
            <a:lstStyle/>
            <a:p>
              <a:pPr lvl="0">
                <a:lnSpc>
                  <a:spcPts val="6000"/>
                </a:lnSpc>
              </a:pPr>
              <a:r>
                <a:rPr lang="zh-TW" altLang="en-US" sz="32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身心狀況不穩定</a:t>
              </a:r>
              <a:endParaRPr lang="en-US" altLang="zh-TW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503A9A0D-76BD-7A22-F9D1-C219B369C73D}"/>
              </a:ext>
            </a:extLst>
          </p:cNvPr>
          <p:cNvSpPr/>
          <p:nvPr/>
        </p:nvSpPr>
        <p:spPr>
          <a:xfrm>
            <a:off x="7840795" y="1998641"/>
            <a:ext cx="3921805" cy="1169551"/>
          </a:xfrm>
          <a:prstGeom prst="rect">
            <a:avLst/>
          </a:prstGeom>
          <a:ln w="12700">
            <a:noFill/>
            <a:prstDash val="lgDash"/>
          </a:ln>
        </p:spPr>
        <p:txBody>
          <a:bodyPr wrap="square">
            <a:spAutoFit/>
          </a:bodyPr>
          <a:lstStyle/>
          <a:p>
            <a:pPr lvl="0">
              <a:lnSpc>
                <a:spcPts val="4200"/>
              </a:lnSpc>
            </a:pPr>
            <a:r>
              <a:rPr lang="zh-TW" altLang="en-US" sz="3600" b="1" dirty="0">
                <a:solidFill>
                  <a:prstClr val="black"/>
                </a:solidFill>
                <a:effectLst>
                  <a:glow rad="63500">
                    <a:srgbClr val="FEE05C">
                      <a:alpha val="60000"/>
                    </a:srgb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能力弱化引起事故，</a:t>
            </a:r>
            <a:endParaRPr lang="en-US" altLang="zh-TW" sz="3600" b="1" dirty="0">
              <a:solidFill>
                <a:prstClr val="black"/>
              </a:solidFill>
              <a:effectLst>
                <a:glow rad="63500">
                  <a:srgbClr val="FEE05C">
                    <a:alpha val="60000"/>
                  </a:srgbClr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lnSpc>
                <a:spcPts val="4200"/>
              </a:lnSpc>
            </a:pPr>
            <a:r>
              <a:rPr lang="zh-TW" altLang="en-US" sz="3600" b="1" dirty="0">
                <a:solidFill>
                  <a:prstClr val="black"/>
                </a:solidFill>
                <a:effectLst>
                  <a:glow rad="63500">
                    <a:srgbClr val="FEE05C">
                      <a:alpha val="60000"/>
                    </a:srgb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或無法避開事故。</a:t>
            </a:r>
            <a:endParaRPr lang="en-US" altLang="zh-TW" sz="3600" b="1" dirty="0">
              <a:solidFill>
                <a:prstClr val="black"/>
              </a:solidFill>
              <a:effectLst>
                <a:glow rad="63500">
                  <a:srgbClr val="FEE05C">
                    <a:alpha val="60000"/>
                  </a:srgbClr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37961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382B0A16-603E-69E2-CD93-1C95C1525AB2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引起動機│活動一：變速紅綠燈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98084B2-E79E-2D18-D0DD-B398329C639A}"/>
              </a:ext>
            </a:extLst>
          </p:cNvPr>
          <p:cNvSpPr/>
          <p:nvPr/>
        </p:nvSpPr>
        <p:spPr>
          <a:xfrm>
            <a:off x="1568717" y="1616057"/>
            <a:ext cx="9604108" cy="1502976"/>
          </a:xfrm>
          <a:prstGeom prst="rect">
            <a:avLst/>
          </a:prstGeom>
          <a:ln w="12700">
            <a:noFill/>
            <a:prstDash val="lgDash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接下來</a:t>
            </a:r>
            <a:r>
              <a:rPr lang="zh-TW" altLang="en-US" sz="4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，一起來探究</a:t>
            </a:r>
            <a:r>
              <a:rPr lang="zh-TW" altLang="en-US" sz="4800" b="1" dirty="0">
                <a:solidFill>
                  <a:srgbClr val="00A1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身心狀況變化</a:t>
            </a:r>
            <a:r>
              <a:rPr lang="zh-TW" altLang="en-US" sz="4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TW" sz="48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對交通行為</a:t>
            </a:r>
            <a:r>
              <a:rPr lang="zh-TW" altLang="en-US" sz="4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造成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的影響吧！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60384523-B62D-9CF5-3302-1BD95CEE0A8E}"/>
              </a:ext>
            </a:extLst>
          </p:cNvPr>
          <p:cNvGrpSpPr/>
          <p:nvPr/>
        </p:nvGrpSpPr>
        <p:grpSpPr>
          <a:xfrm>
            <a:off x="88900" y="2540000"/>
            <a:ext cx="12014200" cy="2832100"/>
            <a:chOff x="88900" y="2540000"/>
            <a:chExt cx="12014200" cy="2832100"/>
          </a:xfrm>
        </p:grpSpPr>
        <p:sp>
          <p:nvSpPr>
            <p:cNvPr id="11" name="手繪多邊形: 圖案 10">
              <a:extLst>
                <a:ext uri="{FF2B5EF4-FFF2-40B4-BE49-F238E27FC236}">
                  <a16:creationId xmlns:a16="http://schemas.microsoft.com/office/drawing/2014/main" id="{6B69BCBE-9146-83A6-EAF0-476ABD53F921}"/>
                </a:ext>
              </a:extLst>
            </p:cNvPr>
            <p:cNvSpPr/>
            <p:nvPr/>
          </p:nvSpPr>
          <p:spPr>
            <a:xfrm>
              <a:off x="88900" y="2540000"/>
              <a:ext cx="4914900" cy="2832100"/>
            </a:xfrm>
            <a:custGeom>
              <a:avLst/>
              <a:gdLst>
                <a:gd name="connsiteX0" fmla="*/ 0 w 4914900"/>
                <a:gd name="connsiteY0" fmla="*/ 0 h 2832100"/>
                <a:gd name="connsiteX1" fmla="*/ 25400 w 4914900"/>
                <a:gd name="connsiteY1" fmla="*/ 101600 h 2832100"/>
                <a:gd name="connsiteX2" fmla="*/ 38100 w 4914900"/>
                <a:gd name="connsiteY2" fmla="*/ 139700 h 2832100"/>
                <a:gd name="connsiteX3" fmla="*/ 76200 w 4914900"/>
                <a:gd name="connsiteY3" fmla="*/ 177800 h 2832100"/>
                <a:gd name="connsiteX4" fmla="*/ 114300 w 4914900"/>
                <a:gd name="connsiteY4" fmla="*/ 241300 h 2832100"/>
                <a:gd name="connsiteX5" fmla="*/ 152400 w 4914900"/>
                <a:gd name="connsiteY5" fmla="*/ 266700 h 2832100"/>
                <a:gd name="connsiteX6" fmla="*/ 241300 w 4914900"/>
                <a:gd name="connsiteY6" fmla="*/ 330200 h 2832100"/>
                <a:gd name="connsiteX7" fmla="*/ 279400 w 4914900"/>
                <a:gd name="connsiteY7" fmla="*/ 342900 h 2832100"/>
                <a:gd name="connsiteX8" fmla="*/ 304800 w 4914900"/>
                <a:gd name="connsiteY8" fmla="*/ 381000 h 2832100"/>
                <a:gd name="connsiteX9" fmla="*/ 279400 w 4914900"/>
                <a:gd name="connsiteY9" fmla="*/ 419100 h 2832100"/>
                <a:gd name="connsiteX10" fmla="*/ 266700 w 4914900"/>
                <a:gd name="connsiteY10" fmla="*/ 457200 h 2832100"/>
                <a:gd name="connsiteX11" fmla="*/ 241300 w 4914900"/>
                <a:gd name="connsiteY11" fmla="*/ 584200 h 2832100"/>
                <a:gd name="connsiteX12" fmla="*/ 241300 w 4914900"/>
                <a:gd name="connsiteY12" fmla="*/ 965200 h 2832100"/>
                <a:gd name="connsiteX13" fmla="*/ 266700 w 4914900"/>
                <a:gd name="connsiteY13" fmla="*/ 1028700 h 2832100"/>
                <a:gd name="connsiteX14" fmla="*/ 330200 w 4914900"/>
                <a:gd name="connsiteY14" fmla="*/ 1155700 h 2832100"/>
                <a:gd name="connsiteX15" fmla="*/ 419100 w 4914900"/>
                <a:gd name="connsiteY15" fmla="*/ 1219200 h 2832100"/>
                <a:gd name="connsiteX16" fmla="*/ 457200 w 4914900"/>
                <a:gd name="connsiteY16" fmla="*/ 1270000 h 2832100"/>
                <a:gd name="connsiteX17" fmla="*/ 469900 w 4914900"/>
                <a:gd name="connsiteY17" fmla="*/ 1371600 h 2832100"/>
                <a:gd name="connsiteX18" fmla="*/ 635000 w 4914900"/>
                <a:gd name="connsiteY18" fmla="*/ 1676400 h 2832100"/>
                <a:gd name="connsiteX19" fmla="*/ 698500 w 4914900"/>
                <a:gd name="connsiteY19" fmla="*/ 1752600 h 2832100"/>
                <a:gd name="connsiteX20" fmla="*/ 901700 w 4914900"/>
                <a:gd name="connsiteY20" fmla="*/ 1917700 h 2832100"/>
                <a:gd name="connsiteX21" fmla="*/ 1003300 w 4914900"/>
                <a:gd name="connsiteY21" fmla="*/ 1968500 h 2832100"/>
                <a:gd name="connsiteX22" fmla="*/ 1092200 w 4914900"/>
                <a:gd name="connsiteY22" fmla="*/ 2019300 h 2832100"/>
                <a:gd name="connsiteX23" fmla="*/ 1409700 w 4914900"/>
                <a:gd name="connsiteY23" fmla="*/ 2082800 h 2832100"/>
                <a:gd name="connsiteX24" fmla="*/ 1714500 w 4914900"/>
                <a:gd name="connsiteY24" fmla="*/ 2070100 h 2832100"/>
                <a:gd name="connsiteX25" fmla="*/ 1752600 w 4914900"/>
                <a:gd name="connsiteY25" fmla="*/ 2057400 h 2832100"/>
                <a:gd name="connsiteX26" fmla="*/ 1790700 w 4914900"/>
                <a:gd name="connsiteY26" fmla="*/ 2120900 h 2832100"/>
                <a:gd name="connsiteX27" fmla="*/ 1866900 w 4914900"/>
                <a:gd name="connsiteY27" fmla="*/ 2222500 h 2832100"/>
                <a:gd name="connsiteX28" fmla="*/ 2273300 w 4914900"/>
                <a:gd name="connsiteY28" fmla="*/ 2552700 h 2832100"/>
                <a:gd name="connsiteX29" fmla="*/ 2438400 w 4914900"/>
                <a:gd name="connsiteY29" fmla="*/ 2641600 h 2832100"/>
                <a:gd name="connsiteX30" fmla="*/ 2590800 w 4914900"/>
                <a:gd name="connsiteY30" fmla="*/ 2679700 h 2832100"/>
                <a:gd name="connsiteX31" fmla="*/ 3162300 w 4914900"/>
                <a:gd name="connsiteY31" fmla="*/ 2730500 h 2832100"/>
                <a:gd name="connsiteX32" fmla="*/ 3873500 w 4914900"/>
                <a:gd name="connsiteY32" fmla="*/ 2603500 h 2832100"/>
                <a:gd name="connsiteX33" fmla="*/ 3937000 w 4914900"/>
                <a:gd name="connsiteY33" fmla="*/ 2565400 h 2832100"/>
                <a:gd name="connsiteX34" fmla="*/ 4025900 w 4914900"/>
                <a:gd name="connsiteY34" fmla="*/ 2476500 h 2832100"/>
                <a:gd name="connsiteX35" fmla="*/ 4064000 w 4914900"/>
                <a:gd name="connsiteY35" fmla="*/ 2540000 h 2832100"/>
                <a:gd name="connsiteX36" fmla="*/ 4114800 w 4914900"/>
                <a:gd name="connsiteY36" fmla="*/ 2590800 h 2832100"/>
                <a:gd name="connsiteX37" fmla="*/ 4165600 w 4914900"/>
                <a:gd name="connsiteY37" fmla="*/ 2654300 h 2832100"/>
                <a:gd name="connsiteX38" fmla="*/ 4203700 w 4914900"/>
                <a:gd name="connsiteY38" fmla="*/ 2679700 h 2832100"/>
                <a:gd name="connsiteX39" fmla="*/ 4292600 w 4914900"/>
                <a:gd name="connsiteY39" fmla="*/ 2730500 h 2832100"/>
                <a:gd name="connsiteX40" fmla="*/ 4368800 w 4914900"/>
                <a:gd name="connsiteY40" fmla="*/ 2768600 h 2832100"/>
                <a:gd name="connsiteX41" fmla="*/ 4610100 w 4914900"/>
                <a:gd name="connsiteY41" fmla="*/ 2832100 h 2832100"/>
                <a:gd name="connsiteX42" fmla="*/ 4826000 w 4914900"/>
                <a:gd name="connsiteY42" fmla="*/ 2806700 h 2832100"/>
                <a:gd name="connsiteX43" fmla="*/ 4914900 w 4914900"/>
                <a:gd name="connsiteY43" fmla="*/ 2768600 h 283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914900" h="2832100">
                  <a:moveTo>
                    <a:pt x="0" y="0"/>
                  </a:moveTo>
                  <a:cubicBezTo>
                    <a:pt x="8467" y="33867"/>
                    <a:pt x="16215" y="67921"/>
                    <a:pt x="25400" y="101600"/>
                  </a:cubicBezTo>
                  <a:cubicBezTo>
                    <a:pt x="28922" y="114515"/>
                    <a:pt x="30674" y="128561"/>
                    <a:pt x="38100" y="139700"/>
                  </a:cubicBezTo>
                  <a:cubicBezTo>
                    <a:pt x="48063" y="154644"/>
                    <a:pt x="65424" y="163432"/>
                    <a:pt x="76200" y="177800"/>
                  </a:cubicBezTo>
                  <a:cubicBezTo>
                    <a:pt x="91011" y="197547"/>
                    <a:pt x="98236" y="222558"/>
                    <a:pt x="114300" y="241300"/>
                  </a:cubicBezTo>
                  <a:cubicBezTo>
                    <a:pt x="124233" y="252889"/>
                    <a:pt x="139980" y="257828"/>
                    <a:pt x="152400" y="266700"/>
                  </a:cubicBezTo>
                  <a:cubicBezTo>
                    <a:pt x="165823" y="276288"/>
                    <a:pt x="221347" y="320223"/>
                    <a:pt x="241300" y="330200"/>
                  </a:cubicBezTo>
                  <a:cubicBezTo>
                    <a:pt x="253274" y="336187"/>
                    <a:pt x="266700" y="338667"/>
                    <a:pt x="279400" y="342900"/>
                  </a:cubicBezTo>
                  <a:cubicBezTo>
                    <a:pt x="287867" y="355600"/>
                    <a:pt x="304800" y="365736"/>
                    <a:pt x="304800" y="381000"/>
                  </a:cubicBezTo>
                  <a:cubicBezTo>
                    <a:pt x="304800" y="396264"/>
                    <a:pt x="286226" y="405448"/>
                    <a:pt x="279400" y="419100"/>
                  </a:cubicBezTo>
                  <a:cubicBezTo>
                    <a:pt x="273413" y="431074"/>
                    <a:pt x="269710" y="444156"/>
                    <a:pt x="266700" y="457200"/>
                  </a:cubicBezTo>
                  <a:cubicBezTo>
                    <a:pt x="256992" y="499266"/>
                    <a:pt x="249767" y="541867"/>
                    <a:pt x="241300" y="584200"/>
                  </a:cubicBezTo>
                  <a:cubicBezTo>
                    <a:pt x="231769" y="736696"/>
                    <a:pt x="217745" y="816020"/>
                    <a:pt x="241300" y="965200"/>
                  </a:cubicBezTo>
                  <a:cubicBezTo>
                    <a:pt x="244856" y="987718"/>
                    <a:pt x="257059" y="1008042"/>
                    <a:pt x="266700" y="1028700"/>
                  </a:cubicBezTo>
                  <a:cubicBezTo>
                    <a:pt x="286715" y="1071590"/>
                    <a:pt x="290819" y="1129446"/>
                    <a:pt x="330200" y="1155700"/>
                  </a:cubicBezTo>
                  <a:cubicBezTo>
                    <a:pt x="351833" y="1170122"/>
                    <a:pt x="403347" y="1203447"/>
                    <a:pt x="419100" y="1219200"/>
                  </a:cubicBezTo>
                  <a:cubicBezTo>
                    <a:pt x="434067" y="1234167"/>
                    <a:pt x="444500" y="1253067"/>
                    <a:pt x="457200" y="1270000"/>
                  </a:cubicBezTo>
                  <a:cubicBezTo>
                    <a:pt x="461433" y="1303867"/>
                    <a:pt x="460093" y="1338909"/>
                    <a:pt x="469900" y="1371600"/>
                  </a:cubicBezTo>
                  <a:cubicBezTo>
                    <a:pt x="502079" y="1478865"/>
                    <a:pt x="563671" y="1590806"/>
                    <a:pt x="635000" y="1676400"/>
                  </a:cubicBezTo>
                  <a:cubicBezTo>
                    <a:pt x="656167" y="1701800"/>
                    <a:pt x="673982" y="1730417"/>
                    <a:pt x="698500" y="1752600"/>
                  </a:cubicBezTo>
                  <a:cubicBezTo>
                    <a:pt x="763216" y="1811152"/>
                    <a:pt x="823641" y="1878671"/>
                    <a:pt x="901700" y="1917700"/>
                  </a:cubicBezTo>
                  <a:cubicBezTo>
                    <a:pt x="935567" y="1934633"/>
                    <a:pt x="969891" y="1950682"/>
                    <a:pt x="1003300" y="1968500"/>
                  </a:cubicBezTo>
                  <a:cubicBezTo>
                    <a:pt x="1033415" y="1984561"/>
                    <a:pt x="1059986" y="2008025"/>
                    <a:pt x="1092200" y="2019300"/>
                  </a:cubicBezTo>
                  <a:cubicBezTo>
                    <a:pt x="1167473" y="2045646"/>
                    <a:pt x="1329255" y="2069392"/>
                    <a:pt x="1409700" y="2082800"/>
                  </a:cubicBezTo>
                  <a:cubicBezTo>
                    <a:pt x="1511300" y="2078567"/>
                    <a:pt x="1613090" y="2077612"/>
                    <a:pt x="1714500" y="2070100"/>
                  </a:cubicBezTo>
                  <a:cubicBezTo>
                    <a:pt x="1727850" y="2069111"/>
                    <a:pt x="1741461" y="2049974"/>
                    <a:pt x="1752600" y="2057400"/>
                  </a:cubicBezTo>
                  <a:cubicBezTo>
                    <a:pt x="1773139" y="2071092"/>
                    <a:pt x="1777617" y="2099968"/>
                    <a:pt x="1790700" y="2120900"/>
                  </a:cubicBezTo>
                  <a:cubicBezTo>
                    <a:pt x="1812164" y="2155243"/>
                    <a:pt x="1840257" y="2193808"/>
                    <a:pt x="1866900" y="2222500"/>
                  </a:cubicBezTo>
                  <a:cubicBezTo>
                    <a:pt x="1982625" y="2347127"/>
                    <a:pt x="2127050" y="2473950"/>
                    <a:pt x="2273300" y="2552700"/>
                  </a:cubicBezTo>
                  <a:cubicBezTo>
                    <a:pt x="2328333" y="2582333"/>
                    <a:pt x="2380366" y="2618386"/>
                    <a:pt x="2438400" y="2641600"/>
                  </a:cubicBezTo>
                  <a:cubicBezTo>
                    <a:pt x="2487018" y="2661047"/>
                    <a:pt x="2539233" y="2670600"/>
                    <a:pt x="2590800" y="2679700"/>
                  </a:cubicBezTo>
                  <a:cubicBezTo>
                    <a:pt x="2853384" y="2726038"/>
                    <a:pt x="2893852" y="2718828"/>
                    <a:pt x="3162300" y="2730500"/>
                  </a:cubicBezTo>
                  <a:cubicBezTo>
                    <a:pt x="3695376" y="2672557"/>
                    <a:pt x="3595022" y="2752022"/>
                    <a:pt x="3873500" y="2603500"/>
                  </a:cubicBezTo>
                  <a:cubicBezTo>
                    <a:pt x="3895280" y="2591884"/>
                    <a:pt x="3915833" y="2578100"/>
                    <a:pt x="3937000" y="2565400"/>
                  </a:cubicBezTo>
                  <a:cubicBezTo>
                    <a:pt x="3942729" y="2555852"/>
                    <a:pt x="3985320" y="2459109"/>
                    <a:pt x="4025900" y="2476500"/>
                  </a:cubicBezTo>
                  <a:cubicBezTo>
                    <a:pt x="4048589" y="2486224"/>
                    <a:pt x="4048845" y="2520515"/>
                    <a:pt x="4064000" y="2540000"/>
                  </a:cubicBezTo>
                  <a:cubicBezTo>
                    <a:pt x="4078702" y="2558903"/>
                    <a:pt x="4098890" y="2572902"/>
                    <a:pt x="4114800" y="2590800"/>
                  </a:cubicBezTo>
                  <a:cubicBezTo>
                    <a:pt x="4132809" y="2611060"/>
                    <a:pt x="4146433" y="2635133"/>
                    <a:pt x="4165600" y="2654300"/>
                  </a:cubicBezTo>
                  <a:cubicBezTo>
                    <a:pt x="4176393" y="2665093"/>
                    <a:pt x="4190612" y="2671847"/>
                    <a:pt x="4203700" y="2679700"/>
                  </a:cubicBezTo>
                  <a:cubicBezTo>
                    <a:pt x="4232966" y="2697260"/>
                    <a:pt x="4262549" y="2714319"/>
                    <a:pt x="4292600" y="2730500"/>
                  </a:cubicBezTo>
                  <a:cubicBezTo>
                    <a:pt x="4317604" y="2743964"/>
                    <a:pt x="4341753" y="2759945"/>
                    <a:pt x="4368800" y="2768600"/>
                  </a:cubicBezTo>
                  <a:cubicBezTo>
                    <a:pt x="4448015" y="2793949"/>
                    <a:pt x="4610100" y="2832100"/>
                    <a:pt x="4610100" y="2832100"/>
                  </a:cubicBezTo>
                  <a:cubicBezTo>
                    <a:pt x="4682067" y="2823633"/>
                    <a:pt x="4755060" y="2821479"/>
                    <a:pt x="4826000" y="2806700"/>
                  </a:cubicBezTo>
                  <a:cubicBezTo>
                    <a:pt x="4857562" y="2800124"/>
                    <a:pt x="4914900" y="2768600"/>
                    <a:pt x="4914900" y="27686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手繪多邊形: 圖案 12">
              <a:extLst>
                <a:ext uri="{FF2B5EF4-FFF2-40B4-BE49-F238E27FC236}">
                  <a16:creationId xmlns:a16="http://schemas.microsoft.com/office/drawing/2014/main" id="{DAE35FA5-8A3C-CA81-624B-4CEF019AEB2E}"/>
                </a:ext>
              </a:extLst>
            </p:cNvPr>
            <p:cNvSpPr/>
            <p:nvPr/>
          </p:nvSpPr>
          <p:spPr>
            <a:xfrm flipH="1">
              <a:off x="6997702" y="2540000"/>
              <a:ext cx="5105398" cy="2832100"/>
            </a:xfrm>
            <a:custGeom>
              <a:avLst/>
              <a:gdLst>
                <a:gd name="connsiteX0" fmla="*/ 0 w 4914900"/>
                <a:gd name="connsiteY0" fmla="*/ 0 h 2832100"/>
                <a:gd name="connsiteX1" fmla="*/ 25400 w 4914900"/>
                <a:gd name="connsiteY1" fmla="*/ 101600 h 2832100"/>
                <a:gd name="connsiteX2" fmla="*/ 38100 w 4914900"/>
                <a:gd name="connsiteY2" fmla="*/ 139700 h 2832100"/>
                <a:gd name="connsiteX3" fmla="*/ 76200 w 4914900"/>
                <a:gd name="connsiteY3" fmla="*/ 177800 h 2832100"/>
                <a:gd name="connsiteX4" fmla="*/ 114300 w 4914900"/>
                <a:gd name="connsiteY4" fmla="*/ 241300 h 2832100"/>
                <a:gd name="connsiteX5" fmla="*/ 152400 w 4914900"/>
                <a:gd name="connsiteY5" fmla="*/ 266700 h 2832100"/>
                <a:gd name="connsiteX6" fmla="*/ 241300 w 4914900"/>
                <a:gd name="connsiteY6" fmla="*/ 330200 h 2832100"/>
                <a:gd name="connsiteX7" fmla="*/ 279400 w 4914900"/>
                <a:gd name="connsiteY7" fmla="*/ 342900 h 2832100"/>
                <a:gd name="connsiteX8" fmla="*/ 304800 w 4914900"/>
                <a:gd name="connsiteY8" fmla="*/ 381000 h 2832100"/>
                <a:gd name="connsiteX9" fmla="*/ 279400 w 4914900"/>
                <a:gd name="connsiteY9" fmla="*/ 419100 h 2832100"/>
                <a:gd name="connsiteX10" fmla="*/ 266700 w 4914900"/>
                <a:gd name="connsiteY10" fmla="*/ 457200 h 2832100"/>
                <a:gd name="connsiteX11" fmla="*/ 241300 w 4914900"/>
                <a:gd name="connsiteY11" fmla="*/ 584200 h 2832100"/>
                <a:gd name="connsiteX12" fmla="*/ 241300 w 4914900"/>
                <a:gd name="connsiteY12" fmla="*/ 965200 h 2832100"/>
                <a:gd name="connsiteX13" fmla="*/ 266700 w 4914900"/>
                <a:gd name="connsiteY13" fmla="*/ 1028700 h 2832100"/>
                <a:gd name="connsiteX14" fmla="*/ 330200 w 4914900"/>
                <a:gd name="connsiteY14" fmla="*/ 1155700 h 2832100"/>
                <a:gd name="connsiteX15" fmla="*/ 419100 w 4914900"/>
                <a:gd name="connsiteY15" fmla="*/ 1219200 h 2832100"/>
                <a:gd name="connsiteX16" fmla="*/ 457200 w 4914900"/>
                <a:gd name="connsiteY16" fmla="*/ 1270000 h 2832100"/>
                <a:gd name="connsiteX17" fmla="*/ 469900 w 4914900"/>
                <a:gd name="connsiteY17" fmla="*/ 1371600 h 2832100"/>
                <a:gd name="connsiteX18" fmla="*/ 635000 w 4914900"/>
                <a:gd name="connsiteY18" fmla="*/ 1676400 h 2832100"/>
                <a:gd name="connsiteX19" fmla="*/ 698500 w 4914900"/>
                <a:gd name="connsiteY19" fmla="*/ 1752600 h 2832100"/>
                <a:gd name="connsiteX20" fmla="*/ 901700 w 4914900"/>
                <a:gd name="connsiteY20" fmla="*/ 1917700 h 2832100"/>
                <a:gd name="connsiteX21" fmla="*/ 1003300 w 4914900"/>
                <a:gd name="connsiteY21" fmla="*/ 1968500 h 2832100"/>
                <a:gd name="connsiteX22" fmla="*/ 1092200 w 4914900"/>
                <a:gd name="connsiteY22" fmla="*/ 2019300 h 2832100"/>
                <a:gd name="connsiteX23" fmla="*/ 1409700 w 4914900"/>
                <a:gd name="connsiteY23" fmla="*/ 2082800 h 2832100"/>
                <a:gd name="connsiteX24" fmla="*/ 1714500 w 4914900"/>
                <a:gd name="connsiteY24" fmla="*/ 2070100 h 2832100"/>
                <a:gd name="connsiteX25" fmla="*/ 1752600 w 4914900"/>
                <a:gd name="connsiteY25" fmla="*/ 2057400 h 2832100"/>
                <a:gd name="connsiteX26" fmla="*/ 1790700 w 4914900"/>
                <a:gd name="connsiteY26" fmla="*/ 2120900 h 2832100"/>
                <a:gd name="connsiteX27" fmla="*/ 1866900 w 4914900"/>
                <a:gd name="connsiteY27" fmla="*/ 2222500 h 2832100"/>
                <a:gd name="connsiteX28" fmla="*/ 2273300 w 4914900"/>
                <a:gd name="connsiteY28" fmla="*/ 2552700 h 2832100"/>
                <a:gd name="connsiteX29" fmla="*/ 2438400 w 4914900"/>
                <a:gd name="connsiteY29" fmla="*/ 2641600 h 2832100"/>
                <a:gd name="connsiteX30" fmla="*/ 2590800 w 4914900"/>
                <a:gd name="connsiteY30" fmla="*/ 2679700 h 2832100"/>
                <a:gd name="connsiteX31" fmla="*/ 3162300 w 4914900"/>
                <a:gd name="connsiteY31" fmla="*/ 2730500 h 2832100"/>
                <a:gd name="connsiteX32" fmla="*/ 3873500 w 4914900"/>
                <a:gd name="connsiteY32" fmla="*/ 2603500 h 2832100"/>
                <a:gd name="connsiteX33" fmla="*/ 3937000 w 4914900"/>
                <a:gd name="connsiteY33" fmla="*/ 2565400 h 2832100"/>
                <a:gd name="connsiteX34" fmla="*/ 4025900 w 4914900"/>
                <a:gd name="connsiteY34" fmla="*/ 2476500 h 2832100"/>
                <a:gd name="connsiteX35" fmla="*/ 4064000 w 4914900"/>
                <a:gd name="connsiteY35" fmla="*/ 2540000 h 2832100"/>
                <a:gd name="connsiteX36" fmla="*/ 4114800 w 4914900"/>
                <a:gd name="connsiteY36" fmla="*/ 2590800 h 2832100"/>
                <a:gd name="connsiteX37" fmla="*/ 4165600 w 4914900"/>
                <a:gd name="connsiteY37" fmla="*/ 2654300 h 2832100"/>
                <a:gd name="connsiteX38" fmla="*/ 4203700 w 4914900"/>
                <a:gd name="connsiteY38" fmla="*/ 2679700 h 2832100"/>
                <a:gd name="connsiteX39" fmla="*/ 4292600 w 4914900"/>
                <a:gd name="connsiteY39" fmla="*/ 2730500 h 2832100"/>
                <a:gd name="connsiteX40" fmla="*/ 4368800 w 4914900"/>
                <a:gd name="connsiteY40" fmla="*/ 2768600 h 2832100"/>
                <a:gd name="connsiteX41" fmla="*/ 4610100 w 4914900"/>
                <a:gd name="connsiteY41" fmla="*/ 2832100 h 2832100"/>
                <a:gd name="connsiteX42" fmla="*/ 4826000 w 4914900"/>
                <a:gd name="connsiteY42" fmla="*/ 2806700 h 2832100"/>
                <a:gd name="connsiteX43" fmla="*/ 4914900 w 4914900"/>
                <a:gd name="connsiteY43" fmla="*/ 2768600 h 283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914900" h="2832100">
                  <a:moveTo>
                    <a:pt x="0" y="0"/>
                  </a:moveTo>
                  <a:cubicBezTo>
                    <a:pt x="8467" y="33867"/>
                    <a:pt x="16215" y="67921"/>
                    <a:pt x="25400" y="101600"/>
                  </a:cubicBezTo>
                  <a:cubicBezTo>
                    <a:pt x="28922" y="114515"/>
                    <a:pt x="30674" y="128561"/>
                    <a:pt x="38100" y="139700"/>
                  </a:cubicBezTo>
                  <a:cubicBezTo>
                    <a:pt x="48063" y="154644"/>
                    <a:pt x="65424" y="163432"/>
                    <a:pt x="76200" y="177800"/>
                  </a:cubicBezTo>
                  <a:cubicBezTo>
                    <a:pt x="91011" y="197547"/>
                    <a:pt x="98236" y="222558"/>
                    <a:pt x="114300" y="241300"/>
                  </a:cubicBezTo>
                  <a:cubicBezTo>
                    <a:pt x="124233" y="252889"/>
                    <a:pt x="139980" y="257828"/>
                    <a:pt x="152400" y="266700"/>
                  </a:cubicBezTo>
                  <a:cubicBezTo>
                    <a:pt x="165823" y="276288"/>
                    <a:pt x="221347" y="320223"/>
                    <a:pt x="241300" y="330200"/>
                  </a:cubicBezTo>
                  <a:cubicBezTo>
                    <a:pt x="253274" y="336187"/>
                    <a:pt x="266700" y="338667"/>
                    <a:pt x="279400" y="342900"/>
                  </a:cubicBezTo>
                  <a:cubicBezTo>
                    <a:pt x="287867" y="355600"/>
                    <a:pt x="304800" y="365736"/>
                    <a:pt x="304800" y="381000"/>
                  </a:cubicBezTo>
                  <a:cubicBezTo>
                    <a:pt x="304800" y="396264"/>
                    <a:pt x="286226" y="405448"/>
                    <a:pt x="279400" y="419100"/>
                  </a:cubicBezTo>
                  <a:cubicBezTo>
                    <a:pt x="273413" y="431074"/>
                    <a:pt x="269710" y="444156"/>
                    <a:pt x="266700" y="457200"/>
                  </a:cubicBezTo>
                  <a:cubicBezTo>
                    <a:pt x="256992" y="499266"/>
                    <a:pt x="249767" y="541867"/>
                    <a:pt x="241300" y="584200"/>
                  </a:cubicBezTo>
                  <a:cubicBezTo>
                    <a:pt x="231769" y="736696"/>
                    <a:pt x="217745" y="816020"/>
                    <a:pt x="241300" y="965200"/>
                  </a:cubicBezTo>
                  <a:cubicBezTo>
                    <a:pt x="244856" y="987718"/>
                    <a:pt x="257059" y="1008042"/>
                    <a:pt x="266700" y="1028700"/>
                  </a:cubicBezTo>
                  <a:cubicBezTo>
                    <a:pt x="286715" y="1071590"/>
                    <a:pt x="290819" y="1129446"/>
                    <a:pt x="330200" y="1155700"/>
                  </a:cubicBezTo>
                  <a:cubicBezTo>
                    <a:pt x="351833" y="1170122"/>
                    <a:pt x="403347" y="1203447"/>
                    <a:pt x="419100" y="1219200"/>
                  </a:cubicBezTo>
                  <a:cubicBezTo>
                    <a:pt x="434067" y="1234167"/>
                    <a:pt x="444500" y="1253067"/>
                    <a:pt x="457200" y="1270000"/>
                  </a:cubicBezTo>
                  <a:cubicBezTo>
                    <a:pt x="461433" y="1303867"/>
                    <a:pt x="460093" y="1338909"/>
                    <a:pt x="469900" y="1371600"/>
                  </a:cubicBezTo>
                  <a:cubicBezTo>
                    <a:pt x="502079" y="1478865"/>
                    <a:pt x="563671" y="1590806"/>
                    <a:pt x="635000" y="1676400"/>
                  </a:cubicBezTo>
                  <a:cubicBezTo>
                    <a:pt x="656167" y="1701800"/>
                    <a:pt x="673982" y="1730417"/>
                    <a:pt x="698500" y="1752600"/>
                  </a:cubicBezTo>
                  <a:cubicBezTo>
                    <a:pt x="763216" y="1811152"/>
                    <a:pt x="823641" y="1878671"/>
                    <a:pt x="901700" y="1917700"/>
                  </a:cubicBezTo>
                  <a:cubicBezTo>
                    <a:pt x="935567" y="1934633"/>
                    <a:pt x="969891" y="1950682"/>
                    <a:pt x="1003300" y="1968500"/>
                  </a:cubicBezTo>
                  <a:cubicBezTo>
                    <a:pt x="1033415" y="1984561"/>
                    <a:pt x="1059986" y="2008025"/>
                    <a:pt x="1092200" y="2019300"/>
                  </a:cubicBezTo>
                  <a:cubicBezTo>
                    <a:pt x="1167473" y="2045646"/>
                    <a:pt x="1329255" y="2069392"/>
                    <a:pt x="1409700" y="2082800"/>
                  </a:cubicBezTo>
                  <a:cubicBezTo>
                    <a:pt x="1511300" y="2078567"/>
                    <a:pt x="1613090" y="2077612"/>
                    <a:pt x="1714500" y="2070100"/>
                  </a:cubicBezTo>
                  <a:cubicBezTo>
                    <a:pt x="1727850" y="2069111"/>
                    <a:pt x="1741461" y="2049974"/>
                    <a:pt x="1752600" y="2057400"/>
                  </a:cubicBezTo>
                  <a:cubicBezTo>
                    <a:pt x="1773139" y="2071092"/>
                    <a:pt x="1777617" y="2099968"/>
                    <a:pt x="1790700" y="2120900"/>
                  </a:cubicBezTo>
                  <a:cubicBezTo>
                    <a:pt x="1812164" y="2155243"/>
                    <a:pt x="1840257" y="2193808"/>
                    <a:pt x="1866900" y="2222500"/>
                  </a:cubicBezTo>
                  <a:cubicBezTo>
                    <a:pt x="1982625" y="2347127"/>
                    <a:pt x="2127050" y="2473950"/>
                    <a:pt x="2273300" y="2552700"/>
                  </a:cubicBezTo>
                  <a:cubicBezTo>
                    <a:pt x="2328333" y="2582333"/>
                    <a:pt x="2380366" y="2618386"/>
                    <a:pt x="2438400" y="2641600"/>
                  </a:cubicBezTo>
                  <a:cubicBezTo>
                    <a:pt x="2487018" y="2661047"/>
                    <a:pt x="2539233" y="2670600"/>
                    <a:pt x="2590800" y="2679700"/>
                  </a:cubicBezTo>
                  <a:cubicBezTo>
                    <a:pt x="2853384" y="2726038"/>
                    <a:pt x="2893852" y="2718828"/>
                    <a:pt x="3162300" y="2730500"/>
                  </a:cubicBezTo>
                  <a:cubicBezTo>
                    <a:pt x="3695376" y="2672557"/>
                    <a:pt x="3595022" y="2752022"/>
                    <a:pt x="3873500" y="2603500"/>
                  </a:cubicBezTo>
                  <a:cubicBezTo>
                    <a:pt x="3895280" y="2591884"/>
                    <a:pt x="3915833" y="2578100"/>
                    <a:pt x="3937000" y="2565400"/>
                  </a:cubicBezTo>
                  <a:cubicBezTo>
                    <a:pt x="3942729" y="2555852"/>
                    <a:pt x="3985320" y="2459109"/>
                    <a:pt x="4025900" y="2476500"/>
                  </a:cubicBezTo>
                  <a:cubicBezTo>
                    <a:pt x="4048589" y="2486224"/>
                    <a:pt x="4048845" y="2520515"/>
                    <a:pt x="4064000" y="2540000"/>
                  </a:cubicBezTo>
                  <a:cubicBezTo>
                    <a:pt x="4078702" y="2558903"/>
                    <a:pt x="4098890" y="2572902"/>
                    <a:pt x="4114800" y="2590800"/>
                  </a:cubicBezTo>
                  <a:cubicBezTo>
                    <a:pt x="4132809" y="2611060"/>
                    <a:pt x="4146433" y="2635133"/>
                    <a:pt x="4165600" y="2654300"/>
                  </a:cubicBezTo>
                  <a:cubicBezTo>
                    <a:pt x="4176393" y="2665093"/>
                    <a:pt x="4190612" y="2671847"/>
                    <a:pt x="4203700" y="2679700"/>
                  </a:cubicBezTo>
                  <a:cubicBezTo>
                    <a:pt x="4232966" y="2697260"/>
                    <a:pt x="4262549" y="2714319"/>
                    <a:pt x="4292600" y="2730500"/>
                  </a:cubicBezTo>
                  <a:cubicBezTo>
                    <a:pt x="4317604" y="2743964"/>
                    <a:pt x="4341753" y="2759945"/>
                    <a:pt x="4368800" y="2768600"/>
                  </a:cubicBezTo>
                  <a:cubicBezTo>
                    <a:pt x="4448015" y="2793949"/>
                    <a:pt x="4610100" y="2832100"/>
                    <a:pt x="4610100" y="2832100"/>
                  </a:cubicBezTo>
                  <a:cubicBezTo>
                    <a:pt x="4682067" y="2823633"/>
                    <a:pt x="4755060" y="2821479"/>
                    <a:pt x="4826000" y="2806700"/>
                  </a:cubicBezTo>
                  <a:cubicBezTo>
                    <a:pt x="4857562" y="2800124"/>
                    <a:pt x="4914900" y="2768600"/>
                    <a:pt x="4914900" y="27686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</p:grpSp>
      <p:pic>
        <p:nvPicPr>
          <p:cNvPr id="5" name="圖片 4">
            <a:extLst>
              <a:ext uri="{FF2B5EF4-FFF2-40B4-BE49-F238E27FC236}">
                <a16:creationId xmlns:a16="http://schemas.microsoft.com/office/drawing/2014/main" id="{E0AD1364-495F-C3D0-6929-CB5475AB0A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102" y="4368943"/>
            <a:ext cx="2542252" cy="260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670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000536" y="3430015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9" name="群組 28">
            <a:extLst>
              <a:ext uri="{FF2B5EF4-FFF2-40B4-BE49-F238E27FC236}">
                <a16:creationId xmlns:a16="http://schemas.microsoft.com/office/drawing/2014/main" id="{8E3362AE-8B85-3FB6-4305-CC7E95FABD3E}"/>
              </a:ext>
            </a:extLst>
          </p:cNvPr>
          <p:cNvGrpSpPr/>
          <p:nvPr/>
        </p:nvGrpSpPr>
        <p:grpSpPr>
          <a:xfrm>
            <a:off x="2252289" y="384931"/>
            <a:ext cx="7777532" cy="1212311"/>
            <a:chOff x="4005846" y="248433"/>
            <a:chExt cx="4075532" cy="1022895"/>
          </a:xfrm>
        </p:grpSpPr>
        <p:grpSp>
          <p:nvGrpSpPr>
            <p:cNvPr id="30" name="Group 10">
              <a:extLst>
                <a:ext uri="{FF2B5EF4-FFF2-40B4-BE49-F238E27FC236}">
                  <a16:creationId xmlns:a16="http://schemas.microsoft.com/office/drawing/2014/main" id="{D21AEC2A-4B55-A780-942E-1696D1AF9390}"/>
                </a:ext>
              </a:extLst>
            </p:cNvPr>
            <p:cNvGrpSpPr/>
            <p:nvPr/>
          </p:nvGrpSpPr>
          <p:grpSpPr>
            <a:xfrm>
              <a:off x="4110621" y="353208"/>
              <a:ext cx="3970757" cy="918120"/>
              <a:chOff x="0" y="-28575"/>
              <a:chExt cx="1045796" cy="241810"/>
            </a:xfrm>
          </p:grpSpPr>
          <p:sp>
            <p:nvSpPr>
              <p:cNvPr id="34" name="Freeform 11">
                <a:extLst>
                  <a:ext uri="{FF2B5EF4-FFF2-40B4-BE49-F238E27FC236}">
                    <a16:creationId xmlns:a16="http://schemas.microsoft.com/office/drawing/2014/main" id="{DB64D22E-AAA0-2753-D2C1-D327D9A0F9EB}"/>
                  </a:ext>
                </a:extLst>
              </p:cNvPr>
              <p:cNvSpPr/>
              <p:nvPr/>
            </p:nvSpPr>
            <p:spPr>
              <a:xfrm>
                <a:off x="0" y="0"/>
                <a:ext cx="1032481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EE05C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35" name="TextBox 12">
                <a:extLst>
                  <a:ext uri="{FF2B5EF4-FFF2-40B4-BE49-F238E27FC236}">
                    <a16:creationId xmlns:a16="http://schemas.microsoft.com/office/drawing/2014/main" id="{C14399AC-E209-B0E2-FB6B-50A593D31AA5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31" name="Group 13">
              <a:extLst>
                <a:ext uri="{FF2B5EF4-FFF2-40B4-BE49-F238E27FC236}">
                  <a16:creationId xmlns:a16="http://schemas.microsoft.com/office/drawing/2014/main" id="{B36B4F2C-D2F9-5FC2-4A92-2D1D4C0FB7BC}"/>
                </a:ext>
              </a:extLst>
            </p:cNvPr>
            <p:cNvGrpSpPr/>
            <p:nvPr/>
          </p:nvGrpSpPr>
          <p:grpSpPr>
            <a:xfrm>
              <a:off x="4005846" y="248433"/>
              <a:ext cx="3970757" cy="918120"/>
              <a:chOff x="0" y="-28575"/>
              <a:chExt cx="1045796" cy="241810"/>
            </a:xfrm>
          </p:grpSpPr>
          <p:sp>
            <p:nvSpPr>
              <p:cNvPr id="32" name="Freeform 14">
                <a:extLst>
                  <a:ext uri="{FF2B5EF4-FFF2-40B4-BE49-F238E27FC236}">
                    <a16:creationId xmlns:a16="http://schemas.microsoft.com/office/drawing/2014/main" id="{52D4B7CC-3B31-5AF7-68D5-CD63E515BD50}"/>
                  </a:ext>
                </a:extLst>
              </p:cNvPr>
              <p:cNvSpPr/>
              <p:nvPr/>
            </p:nvSpPr>
            <p:spPr>
              <a:xfrm>
                <a:off x="0" y="0"/>
                <a:ext cx="10457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33" name="TextBox 15">
                <a:extLst>
                  <a:ext uri="{FF2B5EF4-FFF2-40B4-BE49-F238E27FC236}">
                    <a16:creationId xmlns:a16="http://schemas.microsoft.com/office/drawing/2014/main" id="{C2EAFD04-1256-D607-2AC1-DEF32E454FDA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4A82AED4-A073-E6B5-AB56-6FBB056ED716}"/>
              </a:ext>
            </a:extLst>
          </p:cNvPr>
          <p:cNvSpPr txBox="1"/>
          <p:nvPr/>
        </p:nvSpPr>
        <p:spPr>
          <a:xfrm>
            <a:off x="2252290" y="637694"/>
            <a:ext cx="74203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「變速紅綠燈」體驗活動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(1/2)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4" name="矩形: 圓角 3">
            <a:extLst>
              <a:ext uri="{FF2B5EF4-FFF2-40B4-BE49-F238E27FC236}">
                <a16:creationId xmlns:a16="http://schemas.microsoft.com/office/drawing/2014/main" id="{010B96ED-DC23-63D1-D948-43982CD11BEF}"/>
              </a:ext>
            </a:extLst>
          </p:cNvPr>
          <p:cNvSpPr/>
          <p:nvPr/>
        </p:nvSpPr>
        <p:spPr>
          <a:xfrm>
            <a:off x="521411" y="2184808"/>
            <a:ext cx="3636252" cy="632660"/>
          </a:xfrm>
          <a:prstGeom prst="roundRect">
            <a:avLst/>
          </a:prstGeom>
          <a:solidFill>
            <a:srgbClr val="FEE05C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Step1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：速度練習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42115CE-B9D5-7AFC-DA48-8F17673D5FC8}"/>
              </a:ext>
            </a:extLst>
          </p:cNvPr>
          <p:cNvSpPr/>
          <p:nvPr/>
        </p:nvSpPr>
        <p:spPr>
          <a:xfrm>
            <a:off x="521411" y="2866260"/>
            <a:ext cx="107032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跟著教師的鈴鼓聲踏步，打一下踩一步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左、右腳皆可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)</a:t>
            </a:r>
          </a:p>
        </p:txBody>
      </p:sp>
      <p:sp>
        <p:nvSpPr>
          <p:cNvPr id="3" name="矩形: 圓角 2">
            <a:extLst>
              <a:ext uri="{FF2B5EF4-FFF2-40B4-BE49-F238E27FC236}">
                <a16:creationId xmlns:a16="http://schemas.microsoft.com/office/drawing/2014/main" id="{BDE0FC76-214D-D5CD-AAAA-71CF3AA3E2D5}"/>
              </a:ext>
            </a:extLst>
          </p:cNvPr>
          <p:cNvSpPr/>
          <p:nvPr/>
        </p:nvSpPr>
        <p:spPr>
          <a:xfrm>
            <a:off x="521411" y="3696472"/>
            <a:ext cx="3636252" cy="632660"/>
          </a:xfrm>
          <a:prstGeom prst="roundRect">
            <a:avLst/>
          </a:prstGeom>
          <a:solidFill>
            <a:srgbClr val="FEE05C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Step2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：速度共識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188C95B-6808-CEA7-5313-D5EBBF8212D4}"/>
              </a:ext>
            </a:extLst>
          </p:cNvPr>
          <p:cNvSpPr/>
          <p:nvPr/>
        </p:nvSpPr>
        <p:spPr>
          <a:xfrm>
            <a:off x="521410" y="4390464"/>
            <a:ext cx="110800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速度為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1-10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，「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」是慢速，「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5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」是中速，「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10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」是快速。</a:t>
            </a:r>
          </a:p>
        </p:txBody>
      </p:sp>
      <p:sp>
        <p:nvSpPr>
          <p:cNvPr id="13" name="矩形: 圓角 12">
            <a:extLst>
              <a:ext uri="{FF2B5EF4-FFF2-40B4-BE49-F238E27FC236}">
                <a16:creationId xmlns:a16="http://schemas.microsoft.com/office/drawing/2014/main" id="{45178B95-18E8-7317-4223-1BE07EFA5994}"/>
              </a:ext>
            </a:extLst>
          </p:cNvPr>
          <p:cNvSpPr/>
          <p:nvPr/>
        </p:nvSpPr>
        <p:spPr>
          <a:xfrm>
            <a:off x="521410" y="5175026"/>
            <a:ext cx="5574590" cy="632660"/>
          </a:xfrm>
          <a:prstGeom prst="roundRect">
            <a:avLst/>
          </a:prstGeom>
          <a:solidFill>
            <a:srgbClr val="FEE05C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Step3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lang="zh-TW" altLang="en-US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選出</a:t>
            </a:r>
            <a:r>
              <a:rPr lang="en-US" altLang="zh-TW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1-4</a:t>
            </a:r>
            <a:r>
              <a:rPr lang="zh-TW" altLang="en-US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位學生當鬼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A63417D-AD99-7ABD-9DFF-57633156BB0A}"/>
              </a:ext>
            </a:extLst>
          </p:cNvPr>
          <p:cNvSpPr/>
          <p:nvPr/>
        </p:nvSpPr>
        <p:spPr>
          <a:xfrm>
            <a:off x="521411" y="5856479"/>
            <a:ext cx="107032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徵求志願者，或可用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A19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線上抽籤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決定。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E2F839D4-702D-CDC3-CAB0-60B4FCEACB94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引起動機│活動一：變速紅綠燈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31480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300574" y="3458590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9" name="群組 28">
            <a:extLst>
              <a:ext uri="{FF2B5EF4-FFF2-40B4-BE49-F238E27FC236}">
                <a16:creationId xmlns:a16="http://schemas.microsoft.com/office/drawing/2014/main" id="{8E3362AE-8B85-3FB6-4305-CC7E95FABD3E}"/>
              </a:ext>
            </a:extLst>
          </p:cNvPr>
          <p:cNvGrpSpPr/>
          <p:nvPr/>
        </p:nvGrpSpPr>
        <p:grpSpPr>
          <a:xfrm>
            <a:off x="2252289" y="384931"/>
            <a:ext cx="7777532" cy="1212311"/>
            <a:chOff x="4005846" y="248433"/>
            <a:chExt cx="4075532" cy="1022895"/>
          </a:xfrm>
        </p:grpSpPr>
        <p:grpSp>
          <p:nvGrpSpPr>
            <p:cNvPr id="30" name="Group 10">
              <a:extLst>
                <a:ext uri="{FF2B5EF4-FFF2-40B4-BE49-F238E27FC236}">
                  <a16:creationId xmlns:a16="http://schemas.microsoft.com/office/drawing/2014/main" id="{D21AEC2A-4B55-A780-942E-1696D1AF9390}"/>
                </a:ext>
              </a:extLst>
            </p:cNvPr>
            <p:cNvGrpSpPr/>
            <p:nvPr/>
          </p:nvGrpSpPr>
          <p:grpSpPr>
            <a:xfrm>
              <a:off x="4110621" y="353208"/>
              <a:ext cx="3970757" cy="918120"/>
              <a:chOff x="0" y="-28575"/>
              <a:chExt cx="1045796" cy="241810"/>
            </a:xfrm>
          </p:grpSpPr>
          <p:sp>
            <p:nvSpPr>
              <p:cNvPr id="34" name="Freeform 11">
                <a:extLst>
                  <a:ext uri="{FF2B5EF4-FFF2-40B4-BE49-F238E27FC236}">
                    <a16:creationId xmlns:a16="http://schemas.microsoft.com/office/drawing/2014/main" id="{DB64D22E-AAA0-2753-D2C1-D327D9A0F9EB}"/>
                  </a:ext>
                </a:extLst>
              </p:cNvPr>
              <p:cNvSpPr/>
              <p:nvPr/>
            </p:nvSpPr>
            <p:spPr>
              <a:xfrm>
                <a:off x="0" y="0"/>
                <a:ext cx="1032481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EE05C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35" name="TextBox 12">
                <a:extLst>
                  <a:ext uri="{FF2B5EF4-FFF2-40B4-BE49-F238E27FC236}">
                    <a16:creationId xmlns:a16="http://schemas.microsoft.com/office/drawing/2014/main" id="{C14399AC-E209-B0E2-FB6B-50A593D31AA5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31" name="Group 13">
              <a:extLst>
                <a:ext uri="{FF2B5EF4-FFF2-40B4-BE49-F238E27FC236}">
                  <a16:creationId xmlns:a16="http://schemas.microsoft.com/office/drawing/2014/main" id="{B36B4F2C-D2F9-5FC2-4A92-2D1D4C0FB7BC}"/>
                </a:ext>
              </a:extLst>
            </p:cNvPr>
            <p:cNvGrpSpPr/>
            <p:nvPr/>
          </p:nvGrpSpPr>
          <p:grpSpPr>
            <a:xfrm>
              <a:off x="4005846" y="248433"/>
              <a:ext cx="3970757" cy="918120"/>
              <a:chOff x="0" y="-28575"/>
              <a:chExt cx="1045796" cy="241810"/>
            </a:xfrm>
          </p:grpSpPr>
          <p:sp>
            <p:nvSpPr>
              <p:cNvPr id="32" name="Freeform 14">
                <a:extLst>
                  <a:ext uri="{FF2B5EF4-FFF2-40B4-BE49-F238E27FC236}">
                    <a16:creationId xmlns:a16="http://schemas.microsoft.com/office/drawing/2014/main" id="{52D4B7CC-3B31-5AF7-68D5-CD63E515BD50}"/>
                  </a:ext>
                </a:extLst>
              </p:cNvPr>
              <p:cNvSpPr/>
              <p:nvPr/>
            </p:nvSpPr>
            <p:spPr>
              <a:xfrm>
                <a:off x="0" y="0"/>
                <a:ext cx="10457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33" name="TextBox 15">
                <a:extLst>
                  <a:ext uri="{FF2B5EF4-FFF2-40B4-BE49-F238E27FC236}">
                    <a16:creationId xmlns:a16="http://schemas.microsoft.com/office/drawing/2014/main" id="{C2EAFD04-1256-D607-2AC1-DEF32E454FDA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4A82AED4-A073-E6B5-AB56-6FBB056ED716}"/>
              </a:ext>
            </a:extLst>
          </p:cNvPr>
          <p:cNvSpPr txBox="1"/>
          <p:nvPr/>
        </p:nvSpPr>
        <p:spPr>
          <a:xfrm>
            <a:off x="2252290" y="637694"/>
            <a:ext cx="74203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「變速紅綠燈」體驗活動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(1/2)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" name="矩形: 圓角 2">
            <a:extLst>
              <a:ext uri="{FF2B5EF4-FFF2-40B4-BE49-F238E27FC236}">
                <a16:creationId xmlns:a16="http://schemas.microsoft.com/office/drawing/2014/main" id="{BDE0FC76-214D-D5CD-AAAA-71CF3AA3E2D5}"/>
              </a:ext>
            </a:extLst>
          </p:cNvPr>
          <p:cNvSpPr/>
          <p:nvPr/>
        </p:nvSpPr>
        <p:spPr>
          <a:xfrm>
            <a:off x="1213848" y="2518107"/>
            <a:ext cx="2521828" cy="3331016"/>
          </a:xfrm>
          <a:prstGeom prst="roundRect">
            <a:avLst/>
          </a:prstGeom>
          <a:solidFill>
            <a:srgbClr val="FEE05C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遊戲規則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188C95B-6808-CEA7-5313-D5EBBF8212D4}"/>
              </a:ext>
            </a:extLst>
          </p:cNvPr>
          <p:cNvSpPr/>
          <p:nvPr/>
        </p:nvSpPr>
        <p:spPr>
          <a:xfrm>
            <a:off x="4129887" y="2518107"/>
            <a:ext cx="7064208" cy="2206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全班進行紅綠燈遊戲，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當老師喊出數字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例如：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、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5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、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9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），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學生依據第二步驟的速度共識，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做出個人認為相對應的動作速度。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40975F05-DAEA-0489-0BC1-FC347BA18C1F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引起動機│活動一：變速紅綠燈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7" name="圓角矩形圖說文字 17">
            <a:extLst>
              <a:ext uri="{FF2B5EF4-FFF2-40B4-BE49-F238E27FC236}">
                <a16:creationId xmlns:a16="http://schemas.microsoft.com/office/drawing/2014/main" id="{0BEA392F-0BE8-EA8F-A50F-A3B10CF5EC8A}"/>
              </a:ext>
            </a:extLst>
          </p:cNvPr>
          <p:cNvSpPr/>
          <p:nvPr/>
        </p:nvSpPr>
        <p:spPr>
          <a:xfrm>
            <a:off x="4204920" y="5027393"/>
            <a:ext cx="1836161" cy="821729"/>
          </a:xfrm>
          <a:prstGeom prst="wedgeRoundRectCallout">
            <a:avLst>
              <a:gd name="adj1" fmla="val 40682"/>
              <a:gd name="adj2" fmla="val 14412"/>
              <a:gd name="adj3" fmla="val 16667"/>
            </a:avLst>
          </a:prstGeom>
          <a:solidFill>
            <a:srgbClr val="00A199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1=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慢速</a:t>
            </a:r>
          </a:p>
        </p:txBody>
      </p:sp>
      <p:sp>
        <p:nvSpPr>
          <p:cNvPr id="8" name="圓角矩形圖說文字 18">
            <a:extLst>
              <a:ext uri="{FF2B5EF4-FFF2-40B4-BE49-F238E27FC236}">
                <a16:creationId xmlns:a16="http://schemas.microsoft.com/office/drawing/2014/main" id="{B9978B5A-8868-2F79-7B13-BDB1BFDF5E84}"/>
              </a:ext>
            </a:extLst>
          </p:cNvPr>
          <p:cNvSpPr/>
          <p:nvPr/>
        </p:nvSpPr>
        <p:spPr>
          <a:xfrm>
            <a:off x="6360031" y="5027394"/>
            <a:ext cx="1836161" cy="821729"/>
          </a:xfrm>
          <a:prstGeom prst="wedgeRoundRectCallout">
            <a:avLst>
              <a:gd name="adj1" fmla="val 15427"/>
              <a:gd name="adj2" fmla="val 25181"/>
              <a:gd name="adj3" fmla="val 16667"/>
            </a:avLst>
          </a:prstGeom>
          <a:solidFill>
            <a:srgbClr val="00A199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5=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中速</a:t>
            </a:r>
          </a:p>
        </p:txBody>
      </p:sp>
      <p:sp>
        <p:nvSpPr>
          <p:cNvPr id="9" name="圓角矩形圖說文字 19">
            <a:extLst>
              <a:ext uri="{FF2B5EF4-FFF2-40B4-BE49-F238E27FC236}">
                <a16:creationId xmlns:a16="http://schemas.microsoft.com/office/drawing/2014/main" id="{5AB181F9-6DF1-33F2-5C8B-AC028B39C3A8}"/>
              </a:ext>
            </a:extLst>
          </p:cNvPr>
          <p:cNvSpPr/>
          <p:nvPr/>
        </p:nvSpPr>
        <p:spPr>
          <a:xfrm>
            <a:off x="8515142" y="5027393"/>
            <a:ext cx="1836161" cy="821729"/>
          </a:xfrm>
          <a:prstGeom prst="wedgeRoundRectCallout">
            <a:avLst>
              <a:gd name="adj1" fmla="val 27734"/>
              <a:gd name="adj2" fmla="val 30103"/>
              <a:gd name="adj3" fmla="val 16667"/>
            </a:avLst>
          </a:prstGeom>
          <a:solidFill>
            <a:srgbClr val="00A199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9=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快速</a:t>
            </a:r>
          </a:p>
        </p:txBody>
      </p:sp>
    </p:spTree>
    <p:extLst>
      <p:ext uri="{BB962C8B-B14F-4D97-AF65-F5344CB8AC3E}">
        <p14:creationId xmlns:p14="http://schemas.microsoft.com/office/powerpoint/2010/main" val="4287180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CEF6F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5" name="矩形: 圓角 14">
            <a:extLst>
              <a:ext uri="{FF2B5EF4-FFF2-40B4-BE49-F238E27FC236}">
                <a16:creationId xmlns:a16="http://schemas.microsoft.com/office/drawing/2014/main" id="{E7A44054-E6C1-05BB-9FAF-E3E6A900329E}"/>
              </a:ext>
            </a:extLst>
          </p:cNvPr>
          <p:cNvSpPr/>
          <p:nvPr/>
        </p:nvSpPr>
        <p:spPr>
          <a:xfrm>
            <a:off x="754380" y="731520"/>
            <a:ext cx="10683240" cy="539496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D31180DD-6850-154D-949C-AD9557BF2514}"/>
              </a:ext>
            </a:extLst>
          </p:cNvPr>
          <p:cNvSpPr txBox="1"/>
          <p:nvPr/>
        </p:nvSpPr>
        <p:spPr>
          <a:xfrm>
            <a:off x="1500042" y="1208862"/>
            <a:ext cx="9191916" cy="1973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剛剛的活動中，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你有觀察到同學們的反應嗎？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為什麼同學出現這個反應呢？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7EC19FA5-B497-5EC1-C213-3DB7FACC8758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引起動機│活動一：變速紅綠燈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C35315C8-24A3-DB60-FAF3-B8B6C0EC60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58099" y="4288093"/>
            <a:ext cx="4715639" cy="28018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0A2F4A39-B2D1-8211-DC3D-B968651ADBDD}"/>
              </a:ext>
            </a:extLst>
          </p:cNvPr>
          <p:cNvSpPr txBox="1"/>
          <p:nvPr/>
        </p:nvSpPr>
        <p:spPr>
          <a:xfrm>
            <a:off x="1500042" y="3706916"/>
            <a:ext cx="9191916" cy="1332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101600">
                    <a:srgbClr val="FEE05C">
                      <a:alpha val="60000"/>
                    </a:srgbClr>
                  </a:glo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針對這個反應，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glow rad="101600">
                  <a:srgbClr val="FEE05C">
                    <a:alpha val="60000"/>
                  </a:srgbClr>
                </a:glo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101600">
                    <a:srgbClr val="FEE05C">
                      <a:alpha val="60000"/>
                    </a:srgbClr>
                  </a:glo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當時心理感受的速度是多少？</a:t>
            </a:r>
          </a:p>
        </p:txBody>
      </p:sp>
    </p:spTree>
    <p:extLst>
      <p:ext uri="{BB962C8B-B14F-4D97-AF65-F5344CB8AC3E}">
        <p14:creationId xmlns:p14="http://schemas.microsoft.com/office/powerpoint/2010/main" val="617791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CEF6F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5FD6EE29-EA50-2E94-DF16-EB9E29511F1B}"/>
              </a:ext>
            </a:extLst>
          </p:cNvPr>
          <p:cNvGrpSpPr/>
          <p:nvPr/>
        </p:nvGrpSpPr>
        <p:grpSpPr>
          <a:xfrm>
            <a:off x="716280" y="254244"/>
            <a:ext cx="10713720" cy="6085595"/>
            <a:chOff x="716280" y="254244"/>
            <a:chExt cx="10713720" cy="6085595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58F444E6-6DC8-BFD3-CC89-CB9910A407D1}"/>
                </a:ext>
              </a:extLst>
            </p:cNvPr>
            <p:cNvSpPr/>
            <p:nvPr/>
          </p:nvSpPr>
          <p:spPr>
            <a:xfrm>
              <a:off x="716280" y="1775636"/>
              <a:ext cx="10713720" cy="456420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grpSp>
          <p:nvGrpSpPr>
            <p:cNvPr id="21" name="群組 20">
              <a:extLst>
                <a:ext uri="{FF2B5EF4-FFF2-40B4-BE49-F238E27FC236}">
                  <a16:creationId xmlns:a16="http://schemas.microsoft.com/office/drawing/2014/main" id="{FD4C9485-CBD0-B993-2E14-36B767DEDAD9}"/>
                </a:ext>
              </a:extLst>
            </p:cNvPr>
            <p:cNvGrpSpPr/>
            <p:nvPr/>
          </p:nvGrpSpPr>
          <p:grpSpPr>
            <a:xfrm>
              <a:off x="4407141" y="254244"/>
              <a:ext cx="3350341" cy="1676435"/>
              <a:chOff x="4108968" y="254244"/>
              <a:chExt cx="3350341" cy="1676435"/>
            </a:xfrm>
          </p:grpSpPr>
          <p:pic>
            <p:nvPicPr>
              <p:cNvPr id="16" name="圖片 15">
                <a:extLst>
                  <a:ext uri="{FF2B5EF4-FFF2-40B4-BE49-F238E27FC236}">
                    <a16:creationId xmlns:a16="http://schemas.microsoft.com/office/drawing/2014/main" id="{F99B7399-03DE-6E77-6D53-C277B0F487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108968" y="254244"/>
                <a:ext cx="1741329" cy="1676435"/>
              </a:xfrm>
              <a:prstGeom prst="rect">
                <a:avLst/>
              </a:prstGeom>
            </p:spPr>
          </p:pic>
          <p:pic>
            <p:nvPicPr>
              <p:cNvPr id="19" name="圖片 18">
                <a:extLst>
                  <a:ext uri="{FF2B5EF4-FFF2-40B4-BE49-F238E27FC236}">
                    <a16:creationId xmlns:a16="http://schemas.microsoft.com/office/drawing/2014/main" id="{831C0921-5737-29CC-8217-5F87F757D7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854979" y="308322"/>
                <a:ext cx="1604330" cy="1622357"/>
              </a:xfrm>
              <a:prstGeom prst="rect">
                <a:avLst/>
              </a:prstGeom>
            </p:spPr>
          </p:pic>
        </p:grpSp>
      </p:grp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D31180DD-6850-154D-949C-AD9557BF2514}"/>
              </a:ext>
            </a:extLst>
          </p:cNvPr>
          <p:cNvSpPr txBox="1"/>
          <p:nvPr/>
        </p:nvSpPr>
        <p:spPr>
          <a:xfrm>
            <a:off x="1380466" y="2032203"/>
            <a:ext cx="770352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4200"/>
              </a:lnSpc>
              <a:defRPr/>
            </a:pP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不同的速度及事件，</a:t>
            </a:r>
            <a:endParaRPr lang="en-US" altLang="zh-TW" sz="36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lnSpc>
                <a:spcPts val="4200"/>
              </a:lnSpc>
              <a:defRPr/>
            </a:pP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會讓每個人產生不同的身心狀態，</a:t>
            </a:r>
            <a:endParaRPr lang="en-US" altLang="zh-TW" sz="36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lnSpc>
                <a:spcPts val="4200"/>
              </a:lnSpc>
              <a:defRPr/>
            </a:pP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例如：速度慢的時候無趣、</a:t>
            </a:r>
            <a:endParaRPr lang="en-US" altLang="zh-TW" sz="36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lnSpc>
                <a:spcPts val="4200"/>
              </a:lnSpc>
              <a:defRPr/>
            </a:pP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快被鬼抓到的時候最刺激。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73BAE067-806D-D0CD-C00E-088B63E479B7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引起動機│活動一：變速紅綠燈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557B26E3-7119-3084-C4F0-67D76F158F70}"/>
              </a:ext>
            </a:extLst>
          </p:cNvPr>
          <p:cNvSpPr txBox="1"/>
          <p:nvPr/>
        </p:nvSpPr>
        <p:spPr>
          <a:xfrm>
            <a:off x="1380466" y="4455325"/>
            <a:ext cx="977680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4200"/>
              </a:lnSpc>
              <a:defRPr/>
            </a:pP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但有時候</a:t>
            </a:r>
            <a:r>
              <a:rPr lang="zh-TW" altLang="en-US" sz="3600" b="1" dirty="0">
                <a:solidFill>
                  <a:srgbClr val="00A1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身心狀態也會影響自己的行為表現</a:t>
            </a: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</a:p>
          <a:p>
            <a:pPr lvl="0">
              <a:lnSpc>
                <a:spcPts val="4200"/>
              </a:lnSpc>
              <a:defRPr/>
            </a:pP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接下來要討論青少年騎乘自行車的違規行為</a:t>
            </a:r>
            <a:endParaRPr lang="en-US" altLang="zh-TW" sz="36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lnSpc>
                <a:spcPts val="4200"/>
              </a:lnSpc>
              <a:defRPr/>
            </a:pP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與身心狀態之間的關聯。</a:t>
            </a:r>
          </a:p>
        </p:txBody>
      </p:sp>
    </p:spTree>
    <p:extLst>
      <p:ext uri="{BB962C8B-B14F-4D97-AF65-F5344CB8AC3E}">
        <p14:creationId xmlns:p14="http://schemas.microsoft.com/office/powerpoint/2010/main" val="3924561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029108" y="3458590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9" name="群組 28">
            <a:extLst>
              <a:ext uri="{FF2B5EF4-FFF2-40B4-BE49-F238E27FC236}">
                <a16:creationId xmlns:a16="http://schemas.microsoft.com/office/drawing/2014/main" id="{8E3362AE-8B85-3FB6-4305-CC7E95FABD3E}"/>
              </a:ext>
            </a:extLst>
          </p:cNvPr>
          <p:cNvGrpSpPr/>
          <p:nvPr/>
        </p:nvGrpSpPr>
        <p:grpSpPr>
          <a:xfrm>
            <a:off x="1060342" y="429453"/>
            <a:ext cx="10022868" cy="1212311"/>
            <a:chOff x="4005846" y="248433"/>
            <a:chExt cx="4075532" cy="1022895"/>
          </a:xfrm>
        </p:grpSpPr>
        <p:grpSp>
          <p:nvGrpSpPr>
            <p:cNvPr id="30" name="Group 10">
              <a:extLst>
                <a:ext uri="{FF2B5EF4-FFF2-40B4-BE49-F238E27FC236}">
                  <a16:creationId xmlns:a16="http://schemas.microsoft.com/office/drawing/2014/main" id="{D21AEC2A-4B55-A780-942E-1696D1AF9390}"/>
                </a:ext>
              </a:extLst>
            </p:cNvPr>
            <p:cNvGrpSpPr/>
            <p:nvPr/>
          </p:nvGrpSpPr>
          <p:grpSpPr>
            <a:xfrm>
              <a:off x="4110621" y="353208"/>
              <a:ext cx="3970757" cy="918120"/>
              <a:chOff x="0" y="-28575"/>
              <a:chExt cx="1045796" cy="241810"/>
            </a:xfrm>
          </p:grpSpPr>
          <p:sp>
            <p:nvSpPr>
              <p:cNvPr id="34" name="Freeform 11">
                <a:extLst>
                  <a:ext uri="{FF2B5EF4-FFF2-40B4-BE49-F238E27FC236}">
                    <a16:creationId xmlns:a16="http://schemas.microsoft.com/office/drawing/2014/main" id="{DB64D22E-AAA0-2753-D2C1-D327D9A0F9EB}"/>
                  </a:ext>
                </a:extLst>
              </p:cNvPr>
              <p:cNvSpPr/>
              <p:nvPr/>
            </p:nvSpPr>
            <p:spPr>
              <a:xfrm>
                <a:off x="0" y="0"/>
                <a:ext cx="1032481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EE05C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35" name="TextBox 12">
                <a:extLst>
                  <a:ext uri="{FF2B5EF4-FFF2-40B4-BE49-F238E27FC236}">
                    <a16:creationId xmlns:a16="http://schemas.microsoft.com/office/drawing/2014/main" id="{C14399AC-E209-B0E2-FB6B-50A593D31AA5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31" name="Group 13">
              <a:extLst>
                <a:ext uri="{FF2B5EF4-FFF2-40B4-BE49-F238E27FC236}">
                  <a16:creationId xmlns:a16="http://schemas.microsoft.com/office/drawing/2014/main" id="{B36B4F2C-D2F9-5FC2-4A92-2D1D4C0FB7BC}"/>
                </a:ext>
              </a:extLst>
            </p:cNvPr>
            <p:cNvGrpSpPr/>
            <p:nvPr/>
          </p:nvGrpSpPr>
          <p:grpSpPr>
            <a:xfrm>
              <a:off x="4005846" y="248433"/>
              <a:ext cx="3970757" cy="918120"/>
              <a:chOff x="0" y="-28575"/>
              <a:chExt cx="1045796" cy="241810"/>
            </a:xfrm>
          </p:grpSpPr>
          <p:sp>
            <p:nvSpPr>
              <p:cNvPr id="32" name="Freeform 14">
                <a:extLst>
                  <a:ext uri="{FF2B5EF4-FFF2-40B4-BE49-F238E27FC236}">
                    <a16:creationId xmlns:a16="http://schemas.microsoft.com/office/drawing/2014/main" id="{52D4B7CC-3B31-5AF7-68D5-CD63E515BD50}"/>
                  </a:ext>
                </a:extLst>
              </p:cNvPr>
              <p:cNvSpPr/>
              <p:nvPr/>
            </p:nvSpPr>
            <p:spPr>
              <a:xfrm>
                <a:off x="0" y="0"/>
                <a:ext cx="10457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33" name="TextBox 15">
                <a:extLst>
                  <a:ext uri="{FF2B5EF4-FFF2-40B4-BE49-F238E27FC236}">
                    <a16:creationId xmlns:a16="http://schemas.microsoft.com/office/drawing/2014/main" id="{C2EAFD04-1256-D607-2AC1-DEF32E454FDA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4A82AED4-A073-E6B5-AB56-6FBB056ED716}"/>
              </a:ext>
            </a:extLst>
          </p:cNvPr>
          <p:cNvSpPr txBox="1"/>
          <p:nvPr/>
        </p:nvSpPr>
        <p:spPr>
          <a:xfrm>
            <a:off x="1060342" y="682216"/>
            <a:ext cx="97651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青少年騎乘自行車的違規或危險行為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(1/3)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40975F05-DAEA-0489-0BC1-FC347BA18C1F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發展活動│活動二：交通事故情境表演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1" name="群組 10">
            <a:extLst>
              <a:ext uri="{FF2B5EF4-FFF2-40B4-BE49-F238E27FC236}">
                <a16:creationId xmlns:a16="http://schemas.microsoft.com/office/drawing/2014/main" id="{8FA71D4E-F3B3-4B9E-FDCA-A2C0D018EA6D}"/>
              </a:ext>
            </a:extLst>
          </p:cNvPr>
          <p:cNvGrpSpPr/>
          <p:nvPr/>
        </p:nvGrpSpPr>
        <p:grpSpPr>
          <a:xfrm>
            <a:off x="373756" y="2089547"/>
            <a:ext cx="2659597" cy="4115867"/>
            <a:chOff x="373756" y="2089547"/>
            <a:chExt cx="2659597" cy="4115867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8928DE94-134E-04D3-7AE1-90EBE8FC0EFD}"/>
                </a:ext>
              </a:extLst>
            </p:cNvPr>
            <p:cNvSpPr/>
            <p:nvPr/>
          </p:nvSpPr>
          <p:spPr>
            <a:xfrm>
              <a:off x="373756" y="2089547"/>
              <a:ext cx="2659597" cy="411586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89233290-4DE0-1E8A-9A08-CD5683E3D7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6549" t="12476" r="35380" b="15215"/>
            <a:stretch/>
          </p:blipFill>
          <p:spPr>
            <a:xfrm>
              <a:off x="780362" y="2970964"/>
              <a:ext cx="1785020" cy="313528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5" name="群組 24">
            <a:extLst>
              <a:ext uri="{FF2B5EF4-FFF2-40B4-BE49-F238E27FC236}">
                <a16:creationId xmlns:a16="http://schemas.microsoft.com/office/drawing/2014/main" id="{E65E9EB3-EEB6-DA5B-CBA5-EE520D74D400}"/>
              </a:ext>
            </a:extLst>
          </p:cNvPr>
          <p:cNvGrpSpPr/>
          <p:nvPr/>
        </p:nvGrpSpPr>
        <p:grpSpPr>
          <a:xfrm>
            <a:off x="6223141" y="2089547"/>
            <a:ext cx="2659597" cy="4115867"/>
            <a:chOff x="6223141" y="2089547"/>
            <a:chExt cx="2659597" cy="4115867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26C52B1F-A462-7DEF-3297-CB1215CAD3D1}"/>
                </a:ext>
              </a:extLst>
            </p:cNvPr>
            <p:cNvSpPr/>
            <p:nvPr/>
          </p:nvSpPr>
          <p:spPr>
            <a:xfrm>
              <a:off x="6223141" y="2089547"/>
              <a:ext cx="2659597" cy="411586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id="{187BAF09-962D-ED7E-37F1-4CB0550F52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6844" t="10435" r="36086" b="13623"/>
            <a:stretch/>
          </p:blipFill>
          <p:spPr>
            <a:xfrm>
              <a:off x="6705660" y="2861972"/>
              <a:ext cx="1720752" cy="333265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EBD444AB-9CEF-9947-C269-55706BAC77C9}"/>
              </a:ext>
            </a:extLst>
          </p:cNvPr>
          <p:cNvGrpSpPr/>
          <p:nvPr/>
        </p:nvGrpSpPr>
        <p:grpSpPr>
          <a:xfrm>
            <a:off x="3298442" y="2089547"/>
            <a:ext cx="2659597" cy="4115867"/>
            <a:chOff x="3298442" y="2089547"/>
            <a:chExt cx="2659597" cy="4115867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E9D09640-BD39-C61E-03E6-0AAE0B9E3D4B}"/>
                </a:ext>
              </a:extLst>
            </p:cNvPr>
            <p:cNvSpPr/>
            <p:nvPr/>
          </p:nvSpPr>
          <p:spPr>
            <a:xfrm>
              <a:off x="3298442" y="2089547"/>
              <a:ext cx="2659597" cy="411586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9BC034D5-5050-9559-4F90-6C7ED2F5AC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6541" t="11930" r="35943" b="13684"/>
            <a:stretch/>
          </p:blipFill>
          <p:spPr>
            <a:xfrm>
              <a:off x="3758472" y="2944680"/>
              <a:ext cx="1678170" cy="323429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6" name="群組 25">
            <a:extLst>
              <a:ext uri="{FF2B5EF4-FFF2-40B4-BE49-F238E27FC236}">
                <a16:creationId xmlns:a16="http://schemas.microsoft.com/office/drawing/2014/main" id="{2E9970F2-ED93-E7EE-A1C7-7E47BB6F5ADB}"/>
              </a:ext>
            </a:extLst>
          </p:cNvPr>
          <p:cNvGrpSpPr/>
          <p:nvPr/>
        </p:nvGrpSpPr>
        <p:grpSpPr>
          <a:xfrm>
            <a:off x="9166017" y="2078760"/>
            <a:ext cx="2659597" cy="4126654"/>
            <a:chOff x="9166017" y="2078760"/>
            <a:chExt cx="2659597" cy="4126654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9767B6B2-7A30-7D66-1E85-12474F0A21EC}"/>
                </a:ext>
              </a:extLst>
            </p:cNvPr>
            <p:cNvSpPr/>
            <p:nvPr/>
          </p:nvSpPr>
          <p:spPr>
            <a:xfrm>
              <a:off x="9166017" y="2089547"/>
              <a:ext cx="2659597" cy="411586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7ED4F3BC-3B53-E7D8-6468-ADC3DF86F7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35493" t="14656" r="28387" b="7330"/>
            <a:stretch/>
          </p:blipFill>
          <p:spPr>
            <a:xfrm>
              <a:off x="9169701" y="2078760"/>
              <a:ext cx="2652227" cy="4115867"/>
            </a:xfrm>
            <a:prstGeom prst="rect">
              <a:avLst/>
            </a:prstGeom>
          </p:spPr>
        </p:pic>
      </p:grp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B43F0BCA-ED54-E046-E375-831350C38270}"/>
              </a:ext>
            </a:extLst>
          </p:cNvPr>
          <p:cNvSpPr txBox="1"/>
          <p:nvPr/>
        </p:nvSpPr>
        <p:spPr>
          <a:xfrm>
            <a:off x="836177" y="2156108"/>
            <a:ext cx="178502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ts val="3000"/>
              </a:lnSpc>
              <a:defRPr/>
            </a:pPr>
            <a:r>
              <a:rPr lang="zh-TW" altLang="en-US" sz="2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單手騎車</a:t>
            </a:r>
            <a:r>
              <a:rPr lang="en-US" altLang="zh-TW" sz="2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滑手機</a:t>
            </a:r>
            <a:r>
              <a:rPr lang="en-US" altLang="zh-TW" sz="2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F3236FBC-99B2-E221-902F-ADCD8E58C80D}"/>
              </a:ext>
            </a:extLst>
          </p:cNvPr>
          <p:cNvSpPr txBox="1"/>
          <p:nvPr/>
        </p:nvSpPr>
        <p:spPr>
          <a:xfrm>
            <a:off x="3477414" y="2143641"/>
            <a:ext cx="2413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TW" altLang="en-US" sz="2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邊騎邊聽音樂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" name="文字方塊 36">
            <a:extLst>
              <a:ext uri="{FF2B5EF4-FFF2-40B4-BE49-F238E27FC236}">
                <a16:creationId xmlns:a16="http://schemas.microsoft.com/office/drawing/2014/main" id="{47E2C0CA-EEE7-FFCF-3F74-C5F858A68D54}"/>
              </a:ext>
            </a:extLst>
          </p:cNvPr>
          <p:cNvSpPr txBox="1"/>
          <p:nvPr/>
        </p:nvSpPr>
        <p:spPr>
          <a:xfrm>
            <a:off x="6507315" y="2143641"/>
            <a:ext cx="2063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2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放雙手騎車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44CE4714-CAA0-F009-477A-5F69B8F5E6C0}"/>
              </a:ext>
            </a:extLst>
          </p:cNvPr>
          <p:cNvSpPr txBox="1"/>
          <p:nvPr/>
        </p:nvSpPr>
        <p:spPr>
          <a:xfrm>
            <a:off x="8882738" y="2143641"/>
            <a:ext cx="14794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2800" b="1" noProof="0" dirty="0">
                <a:effectLst>
                  <a:glow rad="1016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蛇行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effectLst>
                <a:glow rad="101600">
                  <a:schemeClr val="bg1"/>
                </a:glo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8936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7" grpId="0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300574" y="3458590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40975F05-DAEA-0489-0BC1-FC347BA18C1F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發展活動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│活動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：交通事故情境表演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41" name="群組 40">
            <a:extLst>
              <a:ext uri="{FF2B5EF4-FFF2-40B4-BE49-F238E27FC236}">
                <a16:creationId xmlns:a16="http://schemas.microsoft.com/office/drawing/2014/main" id="{6779E051-2F9E-5E78-82A8-4BAA618015D5}"/>
              </a:ext>
            </a:extLst>
          </p:cNvPr>
          <p:cNvGrpSpPr/>
          <p:nvPr/>
        </p:nvGrpSpPr>
        <p:grpSpPr>
          <a:xfrm>
            <a:off x="6175759" y="2080084"/>
            <a:ext cx="5400981" cy="4179954"/>
            <a:chOff x="6175759" y="2080084"/>
            <a:chExt cx="5400981" cy="4179954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E9D09640-BD39-C61E-03E6-0AAE0B9E3D4B}"/>
                </a:ext>
              </a:extLst>
            </p:cNvPr>
            <p:cNvSpPr/>
            <p:nvPr/>
          </p:nvSpPr>
          <p:spPr>
            <a:xfrm>
              <a:off x="6175759" y="2080084"/>
              <a:ext cx="5400981" cy="411586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id="{DD871E23-23A0-BF0B-1013-46E97AE023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4777" t="10702" r="21192" b="11929"/>
            <a:stretch/>
          </p:blipFill>
          <p:spPr>
            <a:xfrm>
              <a:off x="7305290" y="3032120"/>
              <a:ext cx="3162042" cy="322791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40" name="群組 39">
            <a:extLst>
              <a:ext uri="{FF2B5EF4-FFF2-40B4-BE49-F238E27FC236}">
                <a16:creationId xmlns:a16="http://schemas.microsoft.com/office/drawing/2014/main" id="{F21E7997-F968-D3EA-4323-87B5BCCB20A3}"/>
              </a:ext>
            </a:extLst>
          </p:cNvPr>
          <p:cNvGrpSpPr/>
          <p:nvPr/>
        </p:nvGrpSpPr>
        <p:grpSpPr>
          <a:xfrm>
            <a:off x="519579" y="2084325"/>
            <a:ext cx="5400981" cy="4115867"/>
            <a:chOff x="519579" y="2084325"/>
            <a:chExt cx="5400981" cy="4115867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8928DE94-134E-04D3-7AE1-90EBE8FC0EFD}"/>
                </a:ext>
              </a:extLst>
            </p:cNvPr>
            <p:cNvSpPr/>
            <p:nvPr/>
          </p:nvSpPr>
          <p:spPr>
            <a:xfrm>
              <a:off x="519579" y="2084325"/>
              <a:ext cx="5400981" cy="411586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6CD65D89-6514-2C46-0A3B-C44ED58170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4652" t="18947" r="21317" b="14211"/>
            <a:stretch/>
          </p:blipFill>
          <p:spPr>
            <a:xfrm>
              <a:off x="1533267" y="3210512"/>
              <a:ext cx="3255461" cy="287113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395EF2A3-4AD1-9838-A854-3F9B19F45F8B}"/>
              </a:ext>
            </a:extLst>
          </p:cNvPr>
          <p:cNvGrpSpPr/>
          <p:nvPr/>
        </p:nvGrpSpPr>
        <p:grpSpPr>
          <a:xfrm>
            <a:off x="1060342" y="429453"/>
            <a:ext cx="10022868" cy="1212311"/>
            <a:chOff x="4005846" y="248433"/>
            <a:chExt cx="4075532" cy="1022895"/>
          </a:xfrm>
        </p:grpSpPr>
        <p:grpSp>
          <p:nvGrpSpPr>
            <p:cNvPr id="25" name="Group 10">
              <a:extLst>
                <a:ext uri="{FF2B5EF4-FFF2-40B4-BE49-F238E27FC236}">
                  <a16:creationId xmlns:a16="http://schemas.microsoft.com/office/drawing/2014/main" id="{805E0169-5B52-1F74-6948-319FBCE456ED}"/>
                </a:ext>
              </a:extLst>
            </p:cNvPr>
            <p:cNvGrpSpPr/>
            <p:nvPr/>
          </p:nvGrpSpPr>
          <p:grpSpPr>
            <a:xfrm>
              <a:off x="4110621" y="353208"/>
              <a:ext cx="3970757" cy="918120"/>
              <a:chOff x="0" y="-28575"/>
              <a:chExt cx="1045796" cy="241810"/>
            </a:xfrm>
          </p:grpSpPr>
          <p:sp>
            <p:nvSpPr>
              <p:cNvPr id="37" name="Freeform 11">
                <a:extLst>
                  <a:ext uri="{FF2B5EF4-FFF2-40B4-BE49-F238E27FC236}">
                    <a16:creationId xmlns:a16="http://schemas.microsoft.com/office/drawing/2014/main" id="{FC00CF2C-E9B1-FA29-B4AD-73BC2AA855B4}"/>
                  </a:ext>
                </a:extLst>
              </p:cNvPr>
              <p:cNvSpPr/>
              <p:nvPr/>
            </p:nvSpPr>
            <p:spPr>
              <a:xfrm>
                <a:off x="0" y="0"/>
                <a:ext cx="1032481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EE05C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38" name="TextBox 12">
                <a:extLst>
                  <a:ext uri="{FF2B5EF4-FFF2-40B4-BE49-F238E27FC236}">
                    <a16:creationId xmlns:a16="http://schemas.microsoft.com/office/drawing/2014/main" id="{F4EA4D82-D06C-AC3D-CEE2-A8CAA52CA187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6" name="Group 13">
              <a:extLst>
                <a:ext uri="{FF2B5EF4-FFF2-40B4-BE49-F238E27FC236}">
                  <a16:creationId xmlns:a16="http://schemas.microsoft.com/office/drawing/2014/main" id="{F60302BE-4DB9-794A-1B30-2FE89B69DD1B}"/>
                </a:ext>
              </a:extLst>
            </p:cNvPr>
            <p:cNvGrpSpPr/>
            <p:nvPr/>
          </p:nvGrpSpPr>
          <p:grpSpPr>
            <a:xfrm>
              <a:off x="4005846" y="248433"/>
              <a:ext cx="3970757" cy="918120"/>
              <a:chOff x="0" y="-28575"/>
              <a:chExt cx="1045796" cy="241810"/>
            </a:xfrm>
          </p:grpSpPr>
          <p:sp>
            <p:nvSpPr>
              <p:cNvPr id="27" name="Freeform 14">
                <a:extLst>
                  <a:ext uri="{FF2B5EF4-FFF2-40B4-BE49-F238E27FC236}">
                    <a16:creationId xmlns:a16="http://schemas.microsoft.com/office/drawing/2014/main" id="{5388A4A0-B793-5FB5-8EDC-F6599CA66148}"/>
                  </a:ext>
                </a:extLst>
              </p:cNvPr>
              <p:cNvSpPr/>
              <p:nvPr/>
            </p:nvSpPr>
            <p:spPr>
              <a:xfrm>
                <a:off x="0" y="0"/>
                <a:ext cx="10457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28" name="TextBox 15">
                <a:extLst>
                  <a:ext uri="{FF2B5EF4-FFF2-40B4-BE49-F238E27FC236}">
                    <a16:creationId xmlns:a16="http://schemas.microsoft.com/office/drawing/2014/main" id="{6747B29F-8A45-CB14-E47C-F900E0D580D7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9" name="文字方塊 38">
            <a:extLst>
              <a:ext uri="{FF2B5EF4-FFF2-40B4-BE49-F238E27FC236}">
                <a16:creationId xmlns:a16="http://schemas.microsoft.com/office/drawing/2014/main" id="{41D52BB2-BD87-4758-7F98-1DABBD80D9EE}"/>
              </a:ext>
            </a:extLst>
          </p:cNvPr>
          <p:cNvSpPr txBox="1"/>
          <p:nvPr/>
        </p:nvSpPr>
        <p:spPr>
          <a:xfrm>
            <a:off x="1060342" y="682216"/>
            <a:ext cx="97651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青少年騎乘自行車的違規或危險行為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(2/3)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42" name="文字方塊 41">
            <a:extLst>
              <a:ext uri="{FF2B5EF4-FFF2-40B4-BE49-F238E27FC236}">
                <a16:creationId xmlns:a16="http://schemas.microsoft.com/office/drawing/2014/main" id="{DF90912B-E1FB-048A-7335-4B45C03FDF4C}"/>
              </a:ext>
            </a:extLst>
          </p:cNvPr>
          <p:cNvSpPr txBox="1"/>
          <p:nvPr/>
        </p:nvSpPr>
        <p:spPr>
          <a:xfrm>
            <a:off x="2191055" y="2326649"/>
            <a:ext cx="2413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TW" altLang="en-US" sz="2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未戴安全帽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3" name="文字方塊 42">
            <a:extLst>
              <a:ext uri="{FF2B5EF4-FFF2-40B4-BE49-F238E27FC236}">
                <a16:creationId xmlns:a16="http://schemas.microsoft.com/office/drawing/2014/main" id="{4998E5C0-8A61-201D-CE99-7D8E07EF584D}"/>
              </a:ext>
            </a:extLst>
          </p:cNvPr>
          <p:cNvSpPr txBox="1"/>
          <p:nvPr/>
        </p:nvSpPr>
        <p:spPr>
          <a:xfrm>
            <a:off x="7752363" y="2326649"/>
            <a:ext cx="2413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2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站著騎車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14834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300574" y="3458590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40975F05-DAEA-0489-0BC1-FC347BA18C1F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發展活動│活動二：交通事故情境表演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37F09F2F-FB86-7614-A8BF-5CFC96FFD9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272" t="5439" r="31856" b="11481"/>
          <a:stretch/>
        </p:blipFill>
        <p:spPr>
          <a:xfrm>
            <a:off x="4070380" y="2103803"/>
            <a:ext cx="3994207" cy="226004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53A52D54-F01B-A0E5-0360-3A101D9DF33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177" r="31405" b="18035"/>
          <a:stretch/>
        </p:blipFill>
        <p:spPr>
          <a:xfrm>
            <a:off x="0" y="2103120"/>
            <a:ext cx="3964819" cy="226072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EED56B8F-03A8-1AA6-906A-0B1CB4DD3DC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547" t="3177" r="6726" b="6796"/>
          <a:stretch/>
        </p:blipFill>
        <p:spPr>
          <a:xfrm>
            <a:off x="0" y="4528835"/>
            <a:ext cx="3964819" cy="22302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128D6FC4-85A8-C1EB-1F94-C6208440BF8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809" t="1755" r="6959" b="7544"/>
          <a:stretch/>
        </p:blipFill>
        <p:spPr>
          <a:xfrm>
            <a:off x="8197793" y="2087272"/>
            <a:ext cx="3994207" cy="224674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6A473CF5-3E25-613A-7A24-88814C84ADB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1" t="2105" r="495" b="4549"/>
          <a:stretch/>
        </p:blipFill>
        <p:spPr>
          <a:xfrm>
            <a:off x="4070380" y="4530636"/>
            <a:ext cx="3994207" cy="223021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0D0E31DA-4F3B-6807-BB7D-708A0550C17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2500" t="3901" r="13129" b="9795"/>
          <a:stretch/>
        </p:blipFill>
        <p:spPr>
          <a:xfrm>
            <a:off x="8204322" y="4515644"/>
            <a:ext cx="3997865" cy="2246741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2" name="群組 1">
            <a:extLst>
              <a:ext uri="{FF2B5EF4-FFF2-40B4-BE49-F238E27FC236}">
                <a16:creationId xmlns:a16="http://schemas.microsoft.com/office/drawing/2014/main" id="{063D814B-F9A8-BFA9-F952-95E19FA88455}"/>
              </a:ext>
            </a:extLst>
          </p:cNvPr>
          <p:cNvGrpSpPr/>
          <p:nvPr/>
        </p:nvGrpSpPr>
        <p:grpSpPr>
          <a:xfrm>
            <a:off x="1060342" y="429453"/>
            <a:ext cx="10022868" cy="1212311"/>
            <a:chOff x="4005846" y="248433"/>
            <a:chExt cx="4075532" cy="1022895"/>
          </a:xfrm>
        </p:grpSpPr>
        <p:grpSp>
          <p:nvGrpSpPr>
            <p:cNvPr id="3" name="Group 10">
              <a:extLst>
                <a:ext uri="{FF2B5EF4-FFF2-40B4-BE49-F238E27FC236}">
                  <a16:creationId xmlns:a16="http://schemas.microsoft.com/office/drawing/2014/main" id="{DE332848-B240-B3BA-3ECC-A985D38B8708}"/>
                </a:ext>
              </a:extLst>
            </p:cNvPr>
            <p:cNvGrpSpPr/>
            <p:nvPr/>
          </p:nvGrpSpPr>
          <p:grpSpPr>
            <a:xfrm>
              <a:off x="4110621" y="353208"/>
              <a:ext cx="3970757" cy="918120"/>
              <a:chOff x="0" y="-28575"/>
              <a:chExt cx="1045796" cy="241810"/>
            </a:xfrm>
          </p:grpSpPr>
          <p:sp>
            <p:nvSpPr>
              <p:cNvPr id="9" name="Freeform 11">
                <a:extLst>
                  <a:ext uri="{FF2B5EF4-FFF2-40B4-BE49-F238E27FC236}">
                    <a16:creationId xmlns:a16="http://schemas.microsoft.com/office/drawing/2014/main" id="{B8FFC70F-2F5C-E8BD-3955-A7C6AA7430E9}"/>
                  </a:ext>
                </a:extLst>
              </p:cNvPr>
              <p:cNvSpPr/>
              <p:nvPr/>
            </p:nvSpPr>
            <p:spPr>
              <a:xfrm>
                <a:off x="0" y="0"/>
                <a:ext cx="1032481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EE05C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10" name="TextBox 12">
                <a:extLst>
                  <a:ext uri="{FF2B5EF4-FFF2-40B4-BE49-F238E27FC236}">
                    <a16:creationId xmlns:a16="http://schemas.microsoft.com/office/drawing/2014/main" id="{5F839EA7-6A61-2063-0D5D-7747D638109C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 13">
              <a:extLst>
                <a:ext uri="{FF2B5EF4-FFF2-40B4-BE49-F238E27FC236}">
                  <a16:creationId xmlns:a16="http://schemas.microsoft.com/office/drawing/2014/main" id="{29C3E2AD-3504-20C7-71A6-181876F32203}"/>
                </a:ext>
              </a:extLst>
            </p:cNvPr>
            <p:cNvGrpSpPr/>
            <p:nvPr/>
          </p:nvGrpSpPr>
          <p:grpSpPr>
            <a:xfrm>
              <a:off x="4005846" y="248433"/>
              <a:ext cx="3970757" cy="918120"/>
              <a:chOff x="0" y="-28575"/>
              <a:chExt cx="1045796" cy="241810"/>
            </a:xfrm>
          </p:grpSpPr>
          <p:sp>
            <p:nvSpPr>
              <p:cNvPr id="7" name="Freeform 14">
                <a:extLst>
                  <a:ext uri="{FF2B5EF4-FFF2-40B4-BE49-F238E27FC236}">
                    <a16:creationId xmlns:a16="http://schemas.microsoft.com/office/drawing/2014/main" id="{79BCCADB-D3D8-60F5-DA86-DD07E11004E3}"/>
                  </a:ext>
                </a:extLst>
              </p:cNvPr>
              <p:cNvSpPr/>
              <p:nvPr/>
            </p:nvSpPr>
            <p:spPr>
              <a:xfrm>
                <a:off x="0" y="0"/>
                <a:ext cx="10457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8" name="TextBox 15">
                <a:extLst>
                  <a:ext uri="{FF2B5EF4-FFF2-40B4-BE49-F238E27FC236}">
                    <a16:creationId xmlns:a16="http://schemas.microsoft.com/office/drawing/2014/main" id="{92B91A53-1542-795C-D484-4A322686C1DA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74E8724C-A6E8-CB96-A1AB-C0D36A3AD28C}"/>
              </a:ext>
            </a:extLst>
          </p:cNvPr>
          <p:cNvSpPr txBox="1"/>
          <p:nvPr/>
        </p:nvSpPr>
        <p:spPr>
          <a:xfrm>
            <a:off x="1060342" y="682216"/>
            <a:ext cx="97651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青少年騎乘自行車的違規或危險行為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(3/3)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B250FD25-309B-9A40-8112-A27036664EE6}"/>
              </a:ext>
            </a:extLst>
          </p:cNvPr>
          <p:cNvSpPr txBox="1"/>
          <p:nvPr/>
        </p:nvSpPr>
        <p:spPr>
          <a:xfrm>
            <a:off x="0" y="2144802"/>
            <a:ext cx="1704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2800" b="1" dirty="0">
                <a:effectLst>
                  <a:glow rad="1016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並排騎車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effectLst>
                <a:glow rad="101600">
                  <a:schemeClr val="bg1"/>
                </a:glo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1928F989-1ABD-2D54-1740-9CE7496E2AD9}"/>
              </a:ext>
            </a:extLst>
          </p:cNvPr>
          <p:cNvSpPr txBox="1"/>
          <p:nvPr/>
        </p:nvSpPr>
        <p:spPr>
          <a:xfrm>
            <a:off x="4101376" y="2144802"/>
            <a:ext cx="1704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effectLst>
                  <a:glow rad="101600">
                    <a:schemeClr val="bg1"/>
                  </a:glo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逆向</a:t>
            </a: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E72C6958-DB02-96E2-B086-2200EBAE0D68}"/>
              </a:ext>
            </a:extLst>
          </p:cNvPr>
          <p:cNvSpPr txBox="1"/>
          <p:nvPr/>
        </p:nvSpPr>
        <p:spPr>
          <a:xfrm>
            <a:off x="8243277" y="2144802"/>
            <a:ext cx="1704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TW" altLang="en-US" sz="2800" b="1" dirty="0">
                <a:effectLst>
                  <a:glow rad="1016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闖紅燈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effectLst>
                <a:glow rad="101600">
                  <a:schemeClr val="bg1"/>
                </a:glo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ED58093E-6DB0-D930-E96A-2C2846CFC711}"/>
              </a:ext>
            </a:extLst>
          </p:cNvPr>
          <p:cNvSpPr txBox="1"/>
          <p:nvPr/>
        </p:nvSpPr>
        <p:spPr>
          <a:xfrm>
            <a:off x="8226351" y="4580044"/>
            <a:ext cx="273252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3000"/>
              </a:lnSpc>
              <a:defRPr/>
            </a:pPr>
            <a:r>
              <a:rPr lang="zh-TW" altLang="en-US" sz="2700" b="1" dirty="0">
                <a:effectLst>
                  <a:glow rad="1016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未確認後方來車直接左轉</a:t>
            </a:r>
            <a:endParaRPr kumimoji="0" lang="zh-TW" altLang="en-US" sz="2700" b="1" i="0" u="none" strike="noStrike" kern="1200" cap="none" spc="0" normalizeH="0" baseline="0" noProof="0" dirty="0">
              <a:ln>
                <a:noFill/>
              </a:ln>
              <a:effectLst>
                <a:glow rad="101600">
                  <a:schemeClr val="bg1"/>
                </a:glo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AF420D65-DB67-5BEE-28C1-D55BA9185B41}"/>
              </a:ext>
            </a:extLst>
          </p:cNvPr>
          <p:cNvSpPr txBox="1"/>
          <p:nvPr/>
        </p:nvSpPr>
        <p:spPr>
          <a:xfrm>
            <a:off x="80577" y="4584279"/>
            <a:ext cx="1704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effectLst>
                  <a:glow rad="101600">
                    <a:schemeClr val="bg1"/>
                  </a:glo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紅燈右轉</a:t>
            </a: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B9BD0976-5D1E-95E7-2064-F656DB807DAC}"/>
              </a:ext>
            </a:extLst>
          </p:cNvPr>
          <p:cNvSpPr txBox="1"/>
          <p:nvPr/>
        </p:nvSpPr>
        <p:spPr>
          <a:xfrm>
            <a:off x="4096532" y="4580044"/>
            <a:ext cx="40736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TW" altLang="en-US" sz="2700" b="1" dirty="0">
                <a:effectLst>
                  <a:glow rad="1016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無號誌路口</a:t>
            </a:r>
            <a:endParaRPr lang="en-US" altLang="zh-TW" sz="2700" b="1" dirty="0">
              <a:effectLst>
                <a:glow rad="1016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defRPr/>
            </a:pPr>
            <a:r>
              <a:rPr lang="zh-TW" altLang="en-US" sz="2700" b="1" dirty="0">
                <a:effectLst>
                  <a:glow rad="1016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未依規定停讓</a:t>
            </a:r>
            <a:endParaRPr kumimoji="0" lang="zh-TW" altLang="en-US" sz="2700" b="1" i="0" u="none" strike="noStrike" kern="1200" cap="none" spc="0" normalizeH="0" baseline="0" noProof="0" dirty="0">
              <a:ln>
                <a:noFill/>
              </a:ln>
              <a:effectLst>
                <a:glow rad="101600">
                  <a:schemeClr val="bg1"/>
                </a:glo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88258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3" grpId="0"/>
      <p:bldP spid="24" grpId="0"/>
      <p:bldP spid="25" grpId="0"/>
      <p:bldP spid="26" grpId="0"/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1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群組 28">
            <a:extLst>
              <a:ext uri="{FF2B5EF4-FFF2-40B4-BE49-F238E27FC236}">
                <a16:creationId xmlns:a16="http://schemas.microsoft.com/office/drawing/2014/main" id="{8E3362AE-8B85-3FB6-4305-CC7E95FABD3E}"/>
              </a:ext>
            </a:extLst>
          </p:cNvPr>
          <p:cNvGrpSpPr/>
          <p:nvPr/>
        </p:nvGrpSpPr>
        <p:grpSpPr>
          <a:xfrm>
            <a:off x="1060342" y="429453"/>
            <a:ext cx="10022868" cy="1212311"/>
            <a:chOff x="4005846" y="248433"/>
            <a:chExt cx="4075532" cy="1022895"/>
          </a:xfrm>
        </p:grpSpPr>
        <p:grpSp>
          <p:nvGrpSpPr>
            <p:cNvPr id="30" name="Group 10">
              <a:extLst>
                <a:ext uri="{FF2B5EF4-FFF2-40B4-BE49-F238E27FC236}">
                  <a16:creationId xmlns:a16="http://schemas.microsoft.com/office/drawing/2014/main" id="{D21AEC2A-4B55-A780-942E-1696D1AF9390}"/>
                </a:ext>
              </a:extLst>
            </p:cNvPr>
            <p:cNvGrpSpPr/>
            <p:nvPr/>
          </p:nvGrpSpPr>
          <p:grpSpPr>
            <a:xfrm>
              <a:off x="4110621" y="353208"/>
              <a:ext cx="3970757" cy="918120"/>
              <a:chOff x="0" y="-28575"/>
              <a:chExt cx="1045796" cy="241810"/>
            </a:xfrm>
          </p:grpSpPr>
          <p:sp>
            <p:nvSpPr>
              <p:cNvPr id="34" name="Freeform 11">
                <a:extLst>
                  <a:ext uri="{FF2B5EF4-FFF2-40B4-BE49-F238E27FC236}">
                    <a16:creationId xmlns:a16="http://schemas.microsoft.com/office/drawing/2014/main" id="{DB64D22E-AAA0-2753-D2C1-D327D9A0F9EB}"/>
                  </a:ext>
                </a:extLst>
              </p:cNvPr>
              <p:cNvSpPr/>
              <p:nvPr/>
            </p:nvSpPr>
            <p:spPr>
              <a:xfrm>
                <a:off x="0" y="0"/>
                <a:ext cx="1032481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EE05C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35" name="TextBox 12">
                <a:extLst>
                  <a:ext uri="{FF2B5EF4-FFF2-40B4-BE49-F238E27FC236}">
                    <a16:creationId xmlns:a16="http://schemas.microsoft.com/office/drawing/2014/main" id="{C14399AC-E209-B0E2-FB6B-50A593D31AA5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31" name="Group 13">
              <a:extLst>
                <a:ext uri="{FF2B5EF4-FFF2-40B4-BE49-F238E27FC236}">
                  <a16:creationId xmlns:a16="http://schemas.microsoft.com/office/drawing/2014/main" id="{B36B4F2C-D2F9-5FC2-4A92-2D1D4C0FB7BC}"/>
                </a:ext>
              </a:extLst>
            </p:cNvPr>
            <p:cNvGrpSpPr/>
            <p:nvPr/>
          </p:nvGrpSpPr>
          <p:grpSpPr>
            <a:xfrm>
              <a:off x="4005846" y="248433"/>
              <a:ext cx="3970757" cy="918120"/>
              <a:chOff x="0" y="-28575"/>
              <a:chExt cx="1045796" cy="241810"/>
            </a:xfrm>
          </p:grpSpPr>
          <p:sp>
            <p:nvSpPr>
              <p:cNvPr id="32" name="Freeform 14">
                <a:extLst>
                  <a:ext uri="{FF2B5EF4-FFF2-40B4-BE49-F238E27FC236}">
                    <a16:creationId xmlns:a16="http://schemas.microsoft.com/office/drawing/2014/main" id="{52D4B7CC-3B31-5AF7-68D5-CD63E515BD50}"/>
                  </a:ext>
                </a:extLst>
              </p:cNvPr>
              <p:cNvSpPr/>
              <p:nvPr/>
            </p:nvSpPr>
            <p:spPr>
              <a:xfrm>
                <a:off x="0" y="0"/>
                <a:ext cx="10457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33" name="TextBox 15">
                <a:extLst>
                  <a:ext uri="{FF2B5EF4-FFF2-40B4-BE49-F238E27FC236}">
                    <a16:creationId xmlns:a16="http://schemas.microsoft.com/office/drawing/2014/main" id="{C2EAFD04-1256-D607-2AC1-DEF32E454FDA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4A82AED4-A073-E6B5-AB56-6FBB056ED716}"/>
              </a:ext>
            </a:extLst>
          </p:cNvPr>
          <p:cNvSpPr txBox="1"/>
          <p:nvPr/>
        </p:nvSpPr>
        <p:spPr>
          <a:xfrm>
            <a:off x="1060342" y="682216"/>
            <a:ext cx="97651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「交通故事情境表演」小組活動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(1/3)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40975F05-DAEA-0489-0BC1-FC347BA18C1F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發展活動│活動二：交通事故情境表演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55" name="群組 54">
            <a:extLst>
              <a:ext uri="{FF2B5EF4-FFF2-40B4-BE49-F238E27FC236}">
                <a16:creationId xmlns:a16="http://schemas.microsoft.com/office/drawing/2014/main" id="{E9AE9722-F6E9-9624-9C92-4FD31E778BA4}"/>
              </a:ext>
            </a:extLst>
          </p:cNvPr>
          <p:cNvGrpSpPr/>
          <p:nvPr/>
        </p:nvGrpSpPr>
        <p:grpSpPr>
          <a:xfrm>
            <a:off x="6797686" y="2313733"/>
            <a:ext cx="3850261" cy="792794"/>
            <a:chOff x="588523" y="2162509"/>
            <a:chExt cx="4337370" cy="893093"/>
          </a:xfrm>
        </p:grpSpPr>
        <p:sp>
          <p:nvSpPr>
            <p:cNvPr id="56" name="矩形: 圓角 55">
              <a:extLst>
                <a:ext uri="{FF2B5EF4-FFF2-40B4-BE49-F238E27FC236}">
                  <a16:creationId xmlns:a16="http://schemas.microsoft.com/office/drawing/2014/main" id="{1AD43D70-0469-5952-A0FE-3C8E70BD0640}"/>
                </a:ext>
              </a:extLst>
            </p:cNvPr>
            <p:cNvSpPr/>
            <p:nvPr/>
          </p:nvSpPr>
          <p:spPr>
            <a:xfrm>
              <a:off x="913374" y="2162509"/>
              <a:ext cx="3977268" cy="89309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57" name="橢圓 56">
              <a:extLst>
                <a:ext uri="{FF2B5EF4-FFF2-40B4-BE49-F238E27FC236}">
                  <a16:creationId xmlns:a16="http://schemas.microsoft.com/office/drawing/2014/main" id="{7E4E1E82-AD5F-170B-4F00-AA3B56D4255F}"/>
                </a:ext>
              </a:extLst>
            </p:cNvPr>
            <p:cNvSpPr/>
            <p:nvPr/>
          </p:nvSpPr>
          <p:spPr>
            <a:xfrm>
              <a:off x="588523" y="2162509"/>
              <a:ext cx="893093" cy="893093"/>
            </a:xfrm>
            <a:prstGeom prst="ellipse">
              <a:avLst/>
            </a:prstGeom>
            <a:solidFill>
              <a:srgbClr val="FEE05C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  <a:sym typeface="Wingdings 2" panose="05020102010507070707" pitchFamily="18" charset="2"/>
                </a:rPr>
                <a:t></a:t>
              </a:r>
              <a:endPara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58" name="文字方塊 57">
              <a:extLst>
                <a:ext uri="{FF2B5EF4-FFF2-40B4-BE49-F238E27FC236}">
                  <a16:creationId xmlns:a16="http://schemas.microsoft.com/office/drawing/2014/main" id="{6B2C7A45-BF27-A2E0-D2C8-351DBE4D8A9B}"/>
                </a:ext>
              </a:extLst>
            </p:cNvPr>
            <p:cNvSpPr txBox="1"/>
            <p:nvPr/>
          </p:nvSpPr>
          <p:spPr>
            <a:xfrm>
              <a:off x="1263609" y="2235384"/>
              <a:ext cx="3662284" cy="797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創作範例</a:t>
              </a:r>
            </a:p>
          </p:txBody>
        </p:sp>
      </p:grp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021DE199-B6AA-C47E-0150-A390D57B35EA}"/>
              </a:ext>
            </a:extLst>
          </p:cNvPr>
          <p:cNvSpPr txBox="1"/>
          <p:nvPr/>
        </p:nvSpPr>
        <p:spPr>
          <a:xfrm>
            <a:off x="6797686" y="3295039"/>
            <a:ext cx="4798595" cy="2805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4300"/>
              </a:lnSpc>
              <a:defRPr/>
            </a:pPr>
            <a:r>
              <a:rPr lang="zh-TW" altLang="en-US" sz="3200" b="1" dirty="0">
                <a:solidFill>
                  <a:prstClr val="white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小組觀看影片，</a:t>
            </a:r>
            <a:endParaRPr lang="en-US" altLang="zh-TW" sz="3200" b="1" dirty="0">
              <a:solidFill>
                <a:prstClr val="white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lnSpc>
                <a:spcPts val="4300"/>
              </a:lnSpc>
              <a:defRPr/>
            </a:pPr>
            <a:r>
              <a:rPr lang="zh-TW" altLang="en-US" sz="3200" b="1" dirty="0">
                <a:solidFill>
                  <a:prstClr val="white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並從這三個面向思考分析「事故原因」</a:t>
            </a:r>
          </a:p>
          <a:p>
            <a:pPr lvl="0">
              <a:lnSpc>
                <a:spcPts val="4300"/>
              </a:lnSpc>
              <a:defRPr/>
            </a:pPr>
            <a:r>
              <a:rPr lang="zh-TW" altLang="en-US" sz="3200" b="1" dirty="0">
                <a:solidFill>
                  <a:prstClr val="white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「行為動機」</a:t>
            </a:r>
          </a:p>
          <a:p>
            <a:pPr lvl="0">
              <a:lnSpc>
                <a:spcPts val="4300"/>
              </a:lnSpc>
              <a:defRPr/>
            </a:pPr>
            <a:r>
              <a:rPr lang="zh-TW" altLang="en-US" sz="3200" b="1" dirty="0">
                <a:solidFill>
                  <a:prstClr val="white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「身心狀態」</a:t>
            </a: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7A3A2CFA-BE7F-496C-3255-4961056BED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061" y="2323708"/>
            <a:ext cx="5817939" cy="327259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grpSp>
        <p:nvGrpSpPr>
          <p:cNvPr id="7" name="群組 6">
            <a:extLst>
              <a:ext uri="{FF2B5EF4-FFF2-40B4-BE49-F238E27FC236}">
                <a16:creationId xmlns:a16="http://schemas.microsoft.com/office/drawing/2014/main" id="{5F51A739-B70F-AF4F-91F7-810A4DFBB097}"/>
              </a:ext>
            </a:extLst>
          </p:cNvPr>
          <p:cNvGrpSpPr/>
          <p:nvPr/>
        </p:nvGrpSpPr>
        <p:grpSpPr>
          <a:xfrm>
            <a:off x="2398571" y="3295039"/>
            <a:ext cx="1576919" cy="1062006"/>
            <a:chOff x="3243094" y="5267994"/>
            <a:chExt cx="914400" cy="615820"/>
          </a:xfrm>
        </p:grpSpPr>
        <p:sp>
          <p:nvSpPr>
            <p:cNvPr id="10" name="Google Shape;94;p1">
              <a:hlinkClick r:id="rId4"/>
              <a:extLst>
                <a:ext uri="{FF2B5EF4-FFF2-40B4-BE49-F238E27FC236}">
                  <a16:creationId xmlns:a16="http://schemas.microsoft.com/office/drawing/2014/main" id="{4DD41664-2429-765F-37F9-9BF622DD077D}"/>
                </a:ext>
              </a:extLst>
            </p:cNvPr>
            <p:cNvSpPr/>
            <p:nvPr/>
          </p:nvSpPr>
          <p:spPr>
            <a:xfrm>
              <a:off x="3243094" y="5267994"/>
              <a:ext cx="914400" cy="615820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95;p1">
              <a:hlinkClick r:id="rId4"/>
              <a:extLst>
                <a:ext uri="{FF2B5EF4-FFF2-40B4-BE49-F238E27FC236}">
                  <a16:creationId xmlns:a16="http://schemas.microsoft.com/office/drawing/2014/main" id="{843E7515-D1F8-C290-4EEA-289E15644BB1}"/>
                </a:ext>
              </a:extLst>
            </p:cNvPr>
            <p:cNvSpPr/>
            <p:nvPr/>
          </p:nvSpPr>
          <p:spPr>
            <a:xfrm rot="5400000">
              <a:off x="3561200" y="5342638"/>
              <a:ext cx="410547" cy="466531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00BEFE6C-D135-ACC0-6539-BF57B30CCC67}"/>
              </a:ext>
            </a:extLst>
          </p:cNvPr>
          <p:cNvSpPr txBox="1"/>
          <p:nvPr/>
        </p:nvSpPr>
        <p:spPr>
          <a:xfrm>
            <a:off x="278061" y="5602504"/>
            <a:ext cx="5825821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solidFill>
              <a:schemeClr val="tx1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點選上方播放鈕播放</a:t>
            </a:r>
            <a:r>
              <a:rPr lang="zh-TW" altLang="en-US" sz="2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影片</a:t>
            </a:r>
            <a:endParaRPr kumimoji="0" lang="zh-TW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442425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1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群組 28">
            <a:extLst>
              <a:ext uri="{FF2B5EF4-FFF2-40B4-BE49-F238E27FC236}">
                <a16:creationId xmlns:a16="http://schemas.microsoft.com/office/drawing/2014/main" id="{8E3362AE-8B85-3FB6-4305-CC7E95FABD3E}"/>
              </a:ext>
            </a:extLst>
          </p:cNvPr>
          <p:cNvGrpSpPr/>
          <p:nvPr/>
        </p:nvGrpSpPr>
        <p:grpSpPr>
          <a:xfrm>
            <a:off x="1060342" y="429453"/>
            <a:ext cx="10022868" cy="1212311"/>
            <a:chOff x="4005846" y="248433"/>
            <a:chExt cx="4075532" cy="1022895"/>
          </a:xfrm>
        </p:grpSpPr>
        <p:grpSp>
          <p:nvGrpSpPr>
            <p:cNvPr id="30" name="Group 10">
              <a:extLst>
                <a:ext uri="{FF2B5EF4-FFF2-40B4-BE49-F238E27FC236}">
                  <a16:creationId xmlns:a16="http://schemas.microsoft.com/office/drawing/2014/main" id="{D21AEC2A-4B55-A780-942E-1696D1AF9390}"/>
                </a:ext>
              </a:extLst>
            </p:cNvPr>
            <p:cNvGrpSpPr/>
            <p:nvPr/>
          </p:nvGrpSpPr>
          <p:grpSpPr>
            <a:xfrm>
              <a:off x="4110621" y="353208"/>
              <a:ext cx="3970757" cy="918120"/>
              <a:chOff x="0" y="-28575"/>
              <a:chExt cx="1045796" cy="241810"/>
            </a:xfrm>
          </p:grpSpPr>
          <p:sp>
            <p:nvSpPr>
              <p:cNvPr id="34" name="Freeform 11">
                <a:extLst>
                  <a:ext uri="{FF2B5EF4-FFF2-40B4-BE49-F238E27FC236}">
                    <a16:creationId xmlns:a16="http://schemas.microsoft.com/office/drawing/2014/main" id="{DB64D22E-AAA0-2753-D2C1-D327D9A0F9EB}"/>
                  </a:ext>
                </a:extLst>
              </p:cNvPr>
              <p:cNvSpPr/>
              <p:nvPr/>
            </p:nvSpPr>
            <p:spPr>
              <a:xfrm>
                <a:off x="0" y="0"/>
                <a:ext cx="1032481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EE05C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35" name="TextBox 12">
                <a:extLst>
                  <a:ext uri="{FF2B5EF4-FFF2-40B4-BE49-F238E27FC236}">
                    <a16:creationId xmlns:a16="http://schemas.microsoft.com/office/drawing/2014/main" id="{C14399AC-E209-B0E2-FB6B-50A593D31AA5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31" name="Group 13">
              <a:extLst>
                <a:ext uri="{FF2B5EF4-FFF2-40B4-BE49-F238E27FC236}">
                  <a16:creationId xmlns:a16="http://schemas.microsoft.com/office/drawing/2014/main" id="{B36B4F2C-D2F9-5FC2-4A92-2D1D4C0FB7BC}"/>
                </a:ext>
              </a:extLst>
            </p:cNvPr>
            <p:cNvGrpSpPr/>
            <p:nvPr/>
          </p:nvGrpSpPr>
          <p:grpSpPr>
            <a:xfrm>
              <a:off x="4005846" y="248433"/>
              <a:ext cx="3970757" cy="918120"/>
              <a:chOff x="0" y="-28575"/>
              <a:chExt cx="1045796" cy="241810"/>
            </a:xfrm>
          </p:grpSpPr>
          <p:sp>
            <p:nvSpPr>
              <p:cNvPr id="32" name="Freeform 14">
                <a:extLst>
                  <a:ext uri="{FF2B5EF4-FFF2-40B4-BE49-F238E27FC236}">
                    <a16:creationId xmlns:a16="http://schemas.microsoft.com/office/drawing/2014/main" id="{52D4B7CC-3B31-5AF7-68D5-CD63E515BD50}"/>
                  </a:ext>
                </a:extLst>
              </p:cNvPr>
              <p:cNvSpPr/>
              <p:nvPr/>
            </p:nvSpPr>
            <p:spPr>
              <a:xfrm>
                <a:off x="0" y="0"/>
                <a:ext cx="10457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33" name="TextBox 15">
                <a:extLst>
                  <a:ext uri="{FF2B5EF4-FFF2-40B4-BE49-F238E27FC236}">
                    <a16:creationId xmlns:a16="http://schemas.microsoft.com/office/drawing/2014/main" id="{C2EAFD04-1256-D607-2AC1-DEF32E454FDA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4A82AED4-A073-E6B5-AB56-6FBB056ED716}"/>
              </a:ext>
            </a:extLst>
          </p:cNvPr>
          <p:cNvSpPr txBox="1"/>
          <p:nvPr/>
        </p:nvSpPr>
        <p:spPr>
          <a:xfrm>
            <a:off x="1060342" y="682216"/>
            <a:ext cx="97651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「交通故事情境表演」小組活動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(2/3)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40975F05-DAEA-0489-0BC1-FC347BA18C1F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發展活動│活動二：交通事故情境表演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1F1D40D6-82CA-57C5-75BE-84D43F2B7B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298232"/>
              </p:ext>
            </p:extLst>
          </p:nvPr>
        </p:nvGraphicFramePr>
        <p:xfrm>
          <a:off x="298621" y="2008507"/>
          <a:ext cx="11594758" cy="442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02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09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59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764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311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4190"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sz="20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探討</a:t>
                      </a:r>
                      <a:endParaRPr lang="en-US" altLang="zh-TW" sz="2000" b="1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20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面向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05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sz="20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思考</a:t>
                      </a:r>
                      <a:endParaRPr lang="en-US" altLang="zh-TW" sz="2000" b="1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20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問題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05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sz="20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發想</a:t>
                      </a:r>
                      <a:endParaRPr lang="en-US" altLang="zh-TW" sz="2000" b="1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20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情境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05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0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臺詞創作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05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19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solidFill>
                      <a:srgbClr val="97D5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solidFill>
                      <a:srgbClr val="97D5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solidFill>
                      <a:srgbClr val="97D5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機車騎士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05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自行車騎士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0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148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事故原因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自行車騎士做了什麼樣的錯誤行為？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蛇行騎車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zh-TW" altLang="en-US" sz="20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天啊！這樣的速度上班就要遲到了，又要被主管罵了（著急的狀態），但是要超他車，又怕會撞到他，而且有時候他又突然切進來，按他喇叭示警一下好了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zh-TW" altLang="en-US" sz="20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叭什麼叭，路是你家的喔！你越要過，我就越故意不讓你過</a:t>
                      </a:r>
                      <a:r>
                        <a:rPr lang="en-US" altLang="zh-TW" sz="20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20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不開心的語氣</a:t>
                      </a:r>
                      <a:r>
                        <a:rPr lang="en-US" altLang="zh-TW" sz="20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altLang="en-US" sz="20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6184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行為動機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說明做這個行為的「原因」？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0" u="sng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小明</a:t>
                      </a:r>
                      <a:r>
                        <a:rPr lang="zh-TW" altLang="en-US" sz="20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和同學聊天並排騎自行車，後面機車對他按很多次喇叭，</a:t>
                      </a:r>
                      <a:r>
                        <a:rPr lang="zh-TW" altLang="en-US" sz="2000" b="0" u="sng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小明</a:t>
                      </a:r>
                      <a:r>
                        <a:rPr lang="zh-TW" altLang="en-US" sz="20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不爽，故意在機車前面蛇行，挑釁後方車子，結果摔車了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rgbClr val="97D5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rgbClr val="97D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525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身心狀態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思考發生事故前一刻「雙方」的感受？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機車騎士的身心狀態是著急；自行車騎士的身心狀態是不爽、挑釁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rgbClr val="97D5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rgbClr val="97D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19397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群組 39">
            <a:extLst>
              <a:ext uri="{FF2B5EF4-FFF2-40B4-BE49-F238E27FC236}">
                <a16:creationId xmlns:a16="http://schemas.microsoft.com/office/drawing/2014/main" id="{5F8655FC-DE3F-794F-6EB1-AA85EAD083FA}"/>
              </a:ext>
            </a:extLst>
          </p:cNvPr>
          <p:cNvGrpSpPr/>
          <p:nvPr/>
        </p:nvGrpSpPr>
        <p:grpSpPr>
          <a:xfrm>
            <a:off x="-28050" y="0"/>
            <a:ext cx="12220050" cy="6858000"/>
            <a:chOff x="-1" y="0"/>
            <a:chExt cx="12220050" cy="6858000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5953290B-0893-81A3-750E-6D295F4CB43E}"/>
                </a:ext>
              </a:extLst>
            </p:cNvPr>
            <p:cNvSpPr/>
            <p:nvPr/>
          </p:nvSpPr>
          <p:spPr>
            <a:xfrm>
              <a:off x="-1" y="0"/>
              <a:ext cx="3994629" cy="6858000"/>
            </a:xfrm>
            <a:prstGeom prst="rect">
              <a:avLst/>
            </a:prstGeom>
            <a:solidFill>
              <a:srgbClr val="00A1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A8FD1E2B-2CAD-68AB-9004-479FFF03A880}"/>
                </a:ext>
              </a:extLst>
            </p:cNvPr>
            <p:cNvSpPr/>
            <p:nvPr/>
          </p:nvSpPr>
          <p:spPr>
            <a:xfrm>
              <a:off x="3994628" y="0"/>
              <a:ext cx="4074511" cy="6858000"/>
            </a:xfrm>
            <a:prstGeom prst="rect">
              <a:avLst/>
            </a:prstGeom>
            <a:solidFill>
              <a:srgbClr val="00A1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AD7C9B0A-674E-FD0B-145C-26E24CBD9631}"/>
                </a:ext>
              </a:extLst>
            </p:cNvPr>
            <p:cNvSpPr/>
            <p:nvPr/>
          </p:nvSpPr>
          <p:spPr>
            <a:xfrm>
              <a:off x="8069041" y="0"/>
              <a:ext cx="4151008" cy="6858000"/>
            </a:xfrm>
            <a:prstGeom prst="rect">
              <a:avLst/>
            </a:prstGeom>
            <a:solidFill>
              <a:srgbClr val="00A1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9" name="群組 28">
            <a:extLst>
              <a:ext uri="{FF2B5EF4-FFF2-40B4-BE49-F238E27FC236}">
                <a16:creationId xmlns:a16="http://schemas.microsoft.com/office/drawing/2014/main" id="{8E3362AE-8B85-3FB6-4305-CC7E95FABD3E}"/>
              </a:ext>
            </a:extLst>
          </p:cNvPr>
          <p:cNvGrpSpPr/>
          <p:nvPr/>
        </p:nvGrpSpPr>
        <p:grpSpPr>
          <a:xfrm>
            <a:off x="1060342" y="429453"/>
            <a:ext cx="10022868" cy="1212311"/>
            <a:chOff x="4005846" y="248433"/>
            <a:chExt cx="4075532" cy="1022895"/>
          </a:xfrm>
        </p:grpSpPr>
        <p:grpSp>
          <p:nvGrpSpPr>
            <p:cNvPr id="30" name="Group 10">
              <a:extLst>
                <a:ext uri="{FF2B5EF4-FFF2-40B4-BE49-F238E27FC236}">
                  <a16:creationId xmlns:a16="http://schemas.microsoft.com/office/drawing/2014/main" id="{D21AEC2A-4B55-A780-942E-1696D1AF9390}"/>
                </a:ext>
              </a:extLst>
            </p:cNvPr>
            <p:cNvGrpSpPr/>
            <p:nvPr/>
          </p:nvGrpSpPr>
          <p:grpSpPr>
            <a:xfrm>
              <a:off x="4110621" y="353208"/>
              <a:ext cx="3970757" cy="918120"/>
              <a:chOff x="0" y="-28575"/>
              <a:chExt cx="1045796" cy="241810"/>
            </a:xfrm>
          </p:grpSpPr>
          <p:sp>
            <p:nvSpPr>
              <p:cNvPr id="34" name="Freeform 11">
                <a:extLst>
                  <a:ext uri="{FF2B5EF4-FFF2-40B4-BE49-F238E27FC236}">
                    <a16:creationId xmlns:a16="http://schemas.microsoft.com/office/drawing/2014/main" id="{DB64D22E-AAA0-2753-D2C1-D327D9A0F9EB}"/>
                  </a:ext>
                </a:extLst>
              </p:cNvPr>
              <p:cNvSpPr/>
              <p:nvPr/>
            </p:nvSpPr>
            <p:spPr>
              <a:xfrm>
                <a:off x="0" y="0"/>
                <a:ext cx="1032481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EE05C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35" name="TextBox 12">
                <a:extLst>
                  <a:ext uri="{FF2B5EF4-FFF2-40B4-BE49-F238E27FC236}">
                    <a16:creationId xmlns:a16="http://schemas.microsoft.com/office/drawing/2014/main" id="{C14399AC-E209-B0E2-FB6B-50A593D31AA5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31" name="Group 13">
              <a:extLst>
                <a:ext uri="{FF2B5EF4-FFF2-40B4-BE49-F238E27FC236}">
                  <a16:creationId xmlns:a16="http://schemas.microsoft.com/office/drawing/2014/main" id="{B36B4F2C-D2F9-5FC2-4A92-2D1D4C0FB7BC}"/>
                </a:ext>
              </a:extLst>
            </p:cNvPr>
            <p:cNvGrpSpPr/>
            <p:nvPr/>
          </p:nvGrpSpPr>
          <p:grpSpPr>
            <a:xfrm>
              <a:off x="4005846" y="248433"/>
              <a:ext cx="3970757" cy="918120"/>
              <a:chOff x="0" y="-28575"/>
              <a:chExt cx="1045796" cy="241810"/>
            </a:xfrm>
          </p:grpSpPr>
          <p:sp>
            <p:nvSpPr>
              <p:cNvPr id="32" name="Freeform 14">
                <a:extLst>
                  <a:ext uri="{FF2B5EF4-FFF2-40B4-BE49-F238E27FC236}">
                    <a16:creationId xmlns:a16="http://schemas.microsoft.com/office/drawing/2014/main" id="{52D4B7CC-3B31-5AF7-68D5-CD63E515BD50}"/>
                  </a:ext>
                </a:extLst>
              </p:cNvPr>
              <p:cNvSpPr/>
              <p:nvPr/>
            </p:nvSpPr>
            <p:spPr>
              <a:xfrm>
                <a:off x="0" y="0"/>
                <a:ext cx="10457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33" name="TextBox 15">
                <a:extLst>
                  <a:ext uri="{FF2B5EF4-FFF2-40B4-BE49-F238E27FC236}">
                    <a16:creationId xmlns:a16="http://schemas.microsoft.com/office/drawing/2014/main" id="{C2EAFD04-1256-D607-2AC1-DEF32E454FDA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4A82AED4-A073-E6B5-AB56-6FBB056ED716}"/>
              </a:ext>
            </a:extLst>
          </p:cNvPr>
          <p:cNvSpPr txBox="1"/>
          <p:nvPr/>
        </p:nvSpPr>
        <p:spPr>
          <a:xfrm>
            <a:off x="1060342" y="682216"/>
            <a:ext cx="97651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「交通故事情境表演」小組活動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(3/3)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40975F05-DAEA-0489-0BC1-FC347BA18C1F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發展活動│活動二：交通事故情境表演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9" name="文字方塊 38">
            <a:extLst>
              <a:ext uri="{FF2B5EF4-FFF2-40B4-BE49-F238E27FC236}">
                <a16:creationId xmlns:a16="http://schemas.microsoft.com/office/drawing/2014/main" id="{9C64F9EA-0C37-C79C-D4FC-305ADB4DC15F}"/>
              </a:ext>
            </a:extLst>
          </p:cNvPr>
          <p:cNvSpPr txBox="1"/>
          <p:nvPr/>
        </p:nvSpPr>
        <p:spPr>
          <a:xfrm>
            <a:off x="109877" y="3011891"/>
            <a:ext cx="3841274" cy="1027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1338" lvl="0" indent="-541338">
              <a:lnSpc>
                <a:spcPts val="3800"/>
              </a:lnSpc>
              <a:buFont typeface="Wingdings" panose="05000000000000000000" pitchFamily="2" charset="2"/>
              <a:buAutoNum type="circleNumWdWhitePlain"/>
              <a:defRPr/>
            </a:pPr>
            <a:r>
              <a:rPr lang="zh-TW" altLang="en-US" sz="2800" b="1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全班分為五組。</a:t>
            </a:r>
            <a:endParaRPr lang="en-US" altLang="zh-TW" sz="2800" b="1" dirty="0">
              <a:solidFill>
                <a:schemeClr val="bg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41338" lvl="0" indent="-541338">
              <a:lnSpc>
                <a:spcPts val="3800"/>
              </a:lnSpc>
              <a:buFont typeface="Wingdings" panose="05000000000000000000" pitchFamily="2" charset="2"/>
              <a:buAutoNum type="circleNumWdWhitePlain"/>
              <a:defRPr/>
            </a:pPr>
            <a:r>
              <a:rPr lang="zh-TW" altLang="en-US" sz="2800" b="1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每組領取一臺平板。</a:t>
            </a:r>
            <a:endParaRPr lang="en-US" altLang="zh-TW" sz="2800" b="1" dirty="0">
              <a:solidFill>
                <a:schemeClr val="bg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42" name="群組 41">
            <a:extLst>
              <a:ext uri="{FF2B5EF4-FFF2-40B4-BE49-F238E27FC236}">
                <a16:creationId xmlns:a16="http://schemas.microsoft.com/office/drawing/2014/main" id="{E8E94608-4DAA-EDA7-9491-FB7B4A8164F6}"/>
              </a:ext>
            </a:extLst>
          </p:cNvPr>
          <p:cNvGrpSpPr/>
          <p:nvPr/>
        </p:nvGrpSpPr>
        <p:grpSpPr>
          <a:xfrm>
            <a:off x="553277" y="1972680"/>
            <a:ext cx="2334302" cy="792794"/>
            <a:chOff x="588523" y="2162509"/>
            <a:chExt cx="2629622" cy="893093"/>
          </a:xfrm>
        </p:grpSpPr>
        <p:sp>
          <p:nvSpPr>
            <p:cNvPr id="41" name="矩形: 圓角 40">
              <a:extLst>
                <a:ext uri="{FF2B5EF4-FFF2-40B4-BE49-F238E27FC236}">
                  <a16:creationId xmlns:a16="http://schemas.microsoft.com/office/drawing/2014/main" id="{CC1D5314-73B5-9AC6-5F85-9E491EE61E86}"/>
                </a:ext>
              </a:extLst>
            </p:cNvPr>
            <p:cNvSpPr/>
            <p:nvPr/>
          </p:nvSpPr>
          <p:spPr>
            <a:xfrm>
              <a:off x="913375" y="2162509"/>
              <a:ext cx="2304770" cy="89309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5980735D-8B72-D035-177B-992C19DF7C19}"/>
                </a:ext>
              </a:extLst>
            </p:cNvPr>
            <p:cNvSpPr/>
            <p:nvPr/>
          </p:nvSpPr>
          <p:spPr>
            <a:xfrm>
              <a:off x="588523" y="2162509"/>
              <a:ext cx="893093" cy="893093"/>
            </a:xfrm>
            <a:prstGeom prst="ellipse">
              <a:avLst/>
            </a:prstGeom>
            <a:solidFill>
              <a:srgbClr val="FEE05C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44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</a:t>
              </a:r>
              <a:endParaRPr lang="zh-TW" altLang="en-US" sz="44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9" name="文字方塊 18">
              <a:extLst>
                <a:ext uri="{FF2B5EF4-FFF2-40B4-BE49-F238E27FC236}">
                  <a16:creationId xmlns:a16="http://schemas.microsoft.com/office/drawing/2014/main" id="{FD5634A1-63CE-18C5-57BB-BE6E32010A7A}"/>
                </a:ext>
              </a:extLst>
            </p:cNvPr>
            <p:cNvSpPr txBox="1"/>
            <p:nvPr/>
          </p:nvSpPr>
          <p:spPr>
            <a:xfrm>
              <a:off x="1263608" y="2235384"/>
              <a:ext cx="188186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zh-TW" altLang="en-US" sz="4000" b="1" dirty="0">
                  <a:effectLst/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分組</a:t>
              </a:r>
              <a:endParaRPr kumimoji="0" lang="zh-TW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47" name="群組 46">
            <a:extLst>
              <a:ext uri="{FF2B5EF4-FFF2-40B4-BE49-F238E27FC236}">
                <a16:creationId xmlns:a16="http://schemas.microsoft.com/office/drawing/2014/main" id="{0F571DD5-4480-9A74-B55B-0552E4E339B6}"/>
              </a:ext>
            </a:extLst>
          </p:cNvPr>
          <p:cNvGrpSpPr/>
          <p:nvPr/>
        </p:nvGrpSpPr>
        <p:grpSpPr>
          <a:xfrm>
            <a:off x="4205677" y="1972680"/>
            <a:ext cx="3652316" cy="792794"/>
            <a:chOff x="588523" y="2162509"/>
            <a:chExt cx="4253347" cy="893093"/>
          </a:xfrm>
        </p:grpSpPr>
        <p:sp>
          <p:nvSpPr>
            <p:cNvPr id="48" name="矩形: 圓角 47">
              <a:extLst>
                <a:ext uri="{FF2B5EF4-FFF2-40B4-BE49-F238E27FC236}">
                  <a16:creationId xmlns:a16="http://schemas.microsoft.com/office/drawing/2014/main" id="{9F645BAC-B201-4210-64A2-AE9B4B19432B}"/>
                </a:ext>
              </a:extLst>
            </p:cNvPr>
            <p:cNvSpPr/>
            <p:nvPr/>
          </p:nvSpPr>
          <p:spPr>
            <a:xfrm>
              <a:off x="913374" y="2162509"/>
              <a:ext cx="3928496" cy="89309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49" name="橢圓 48">
              <a:extLst>
                <a:ext uri="{FF2B5EF4-FFF2-40B4-BE49-F238E27FC236}">
                  <a16:creationId xmlns:a16="http://schemas.microsoft.com/office/drawing/2014/main" id="{DE6F7CDB-2587-1DA1-F60B-AC350BA51781}"/>
                </a:ext>
              </a:extLst>
            </p:cNvPr>
            <p:cNvSpPr/>
            <p:nvPr/>
          </p:nvSpPr>
          <p:spPr>
            <a:xfrm>
              <a:off x="588523" y="2162509"/>
              <a:ext cx="893093" cy="893093"/>
            </a:xfrm>
            <a:prstGeom prst="ellipse">
              <a:avLst/>
            </a:prstGeom>
            <a:solidFill>
              <a:srgbClr val="FEE05C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44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</a:t>
              </a:r>
              <a:endParaRPr lang="zh-TW" altLang="en-US" sz="44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0" name="文字方塊 49">
              <a:extLst>
                <a:ext uri="{FF2B5EF4-FFF2-40B4-BE49-F238E27FC236}">
                  <a16:creationId xmlns:a16="http://schemas.microsoft.com/office/drawing/2014/main" id="{CD9D9F0A-299D-B428-54B8-8F904BBD515C}"/>
                </a:ext>
              </a:extLst>
            </p:cNvPr>
            <p:cNvSpPr txBox="1"/>
            <p:nvPr/>
          </p:nvSpPr>
          <p:spPr>
            <a:xfrm>
              <a:off x="1263609" y="2235384"/>
              <a:ext cx="3451821" cy="797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>
                <a:defRPr/>
              </a:pPr>
              <a:r>
                <a:rPr lang="zh-TW" altLang="en-US" sz="4000" b="1" dirty="0">
                  <a:effectLst/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討論與創作</a:t>
              </a:r>
              <a:endParaRPr kumimoji="0" lang="zh-TW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55" name="群組 54">
            <a:extLst>
              <a:ext uri="{FF2B5EF4-FFF2-40B4-BE49-F238E27FC236}">
                <a16:creationId xmlns:a16="http://schemas.microsoft.com/office/drawing/2014/main" id="{E9AE9722-F6E9-9624-9C92-4FD31E778BA4}"/>
              </a:ext>
            </a:extLst>
          </p:cNvPr>
          <p:cNvGrpSpPr/>
          <p:nvPr/>
        </p:nvGrpSpPr>
        <p:grpSpPr>
          <a:xfrm>
            <a:off x="8963370" y="1972680"/>
            <a:ext cx="2334302" cy="792794"/>
            <a:chOff x="588523" y="2162509"/>
            <a:chExt cx="2629622" cy="893093"/>
          </a:xfrm>
        </p:grpSpPr>
        <p:sp>
          <p:nvSpPr>
            <p:cNvPr id="56" name="矩形: 圓角 55">
              <a:extLst>
                <a:ext uri="{FF2B5EF4-FFF2-40B4-BE49-F238E27FC236}">
                  <a16:creationId xmlns:a16="http://schemas.microsoft.com/office/drawing/2014/main" id="{1AD43D70-0469-5952-A0FE-3C8E70BD0640}"/>
                </a:ext>
              </a:extLst>
            </p:cNvPr>
            <p:cNvSpPr/>
            <p:nvPr/>
          </p:nvSpPr>
          <p:spPr>
            <a:xfrm>
              <a:off x="913375" y="2162509"/>
              <a:ext cx="2304770" cy="89309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7" name="橢圓 56">
              <a:extLst>
                <a:ext uri="{FF2B5EF4-FFF2-40B4-BE49-F238E27FC236}">
                  <a16:creationId xmlns:a16="http://schemas.microsoft.com/office/drawing/2014/main" id="{7E4E1E82-AD5F-170B-4F00-AA3B56D4255F}"/>
                </a:ext>
              </a:extLst>
            </p:cNvPr>
            <p:cNvSpPr/>
            <p:nvPr/>
          </p:nvSpPr>
          <p:spPr>
            <a:xfrm>
              <a:off x="588523" y="2162509"/>
              <a:ext cx="893093" cy="893093"/>
            </a:xfrm>
            <a:prstGeom prst="ellipse">
              <a:avLst/>
            </a:prstGeom>
            <a:solidFill>
              <a:srgbClr val="FEE05C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44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</a:t>
              </a:r>
              <a:endParaRPr lang="zh-TW" altLang="en-US" sz="44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文字方塊 57">
              <a:extLst>
                <a:ext uri="{FF2B5EF4-FFF2-40B4-BE49-F238E27FC236}">
                  <a16:creationId xmlns:a16="http://schemas.microsoft.com/office/drawing/2014/main" id="{6B2C7A45-BF27-A2E0-D2C8-351DBE4D8A9B}"/>
                </a:ext>
              </a:extLst>
            </p:cNvPr>
            <p:cNvSpPr txBox="1"/>
            <p:nvPr/>
          </p:nvSpPr>
          <p:spPr>
            <a:xfrm>
              <a:off x="1263609" y="2235384"/>
              <a:ext cx="1881868" cy="797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zh-TW" altLang="en-US" sz="4000" b="1" dirty="0">
                  <a:effectLst/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表演</a:t>
              </a:r>
              <a:endParaRPr kumimoji="0" lang="zh-TW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74C35A73-9BA4-6880-6FF7-A64D94EFED9A}"/>
              </a:ext>
            </a:extLst>
          </p:cNvPr>
          <p:cNvSpPr txBox="1"/>
          <p:nvPr/>
        </p:nvSpPr>
        <p:spPr>
          <a:xfrm>
            <a:off x="4031783" y="2980754"/>
            <a:ext cx="3977097" cy="360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1338" lvl="0" indent="-541338">
              <a:lnSpc>
                <a:spcPts val="3800"/>
              </a:lnSpc>
              <a:buFont typeface="Wingdings" panose="05000000000000000000" pitchFamily="2" charset="2"/>
              <a:buAutoNum type="circleNumWdWhitePlain"/>
              <a:defRPr/>
            </a:pPr>
            <a:r>
              <a:rPr lang="zh-TW" altLang="en-US" sz="2800" b="1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各組觀看負責的違規項目影片。</a:t>
            </a:r>
            <a:endParaRPr lang="en-US" altLang="zh-TW" sz="2800" b="1" dirty="0">
              <a:solidFill>
                <a:schemeClr val="bg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41338" lvl="0" indent="-541338">
              <a:lnSpc>
                <a:spcPts val="3800"/>
              </a:lnSpc>
              <a:buFont typeface="Wingdings" panose="05000000000000000000" pitchFamily="2" charset="2"/>
              <a:buAutoNum type="circleNumWdWhitePlain"/>
              <a:defRPr/>
            </a:pPr>
            <a:r>
              <a:rPr lang="zh-TW" altLang="en-US" sz="2800" b="1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觀看影片後，從以下面向進行分析，並轉化為臺詞：</a:t>
            </a:r>
            <a:endParaRPr lang="en-US" altLang="zh-TW" sz="2800" b="1" dirty="0">
              <a:solidFill>
                <a:schemeClr val="bg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071563" lvl="0" indent="-457200">
              <a:lnSpc>
                <a:spcPts val="2800"/>
              </a:lnSpc>
              <a:buFont typeface="Wingdings" panose="05000000000000000000" pitchFamily="2" charset="2"/>
              <a:buChar char="u"/>
              <a:defRPr/>
            </a:pPr>
            <a:r>
              <a:rPr lang="zh-TW" altLang="en-US" sz="2400" b="1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事故原因</a:t>
            </a:r>
            <a:endParaRPr lang="en-US" altLang="zh-TW" sz="2400" b="1" dirty="0">
              <a:solidFill>
                <a:schemeClr val="bg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071563" lvl="0" indent="-457200">
              <a:lnSpc>
                <a:spcPts val="2800"/>
              </a:lnSpc>
              <a:buFont typeface="Wingdings" panose="05000000000000000000" pitchFamily="2" charset="2"/>
              <a:buChar char="u"/>
              <a:defRPr/>
            </a:pPr>
            <a:r>
              <a:rPr lang="zh-TW" altLang="en-US" sz="2400" b="1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行為動機</a:t>
            </a:r>
            <a:endParaRPr lang="en-US" altLang="zh-TW" sz="2400" b="1" dirty="0">
              <a:solidFill>
                <a:schemeClr val="bg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071563" lvl="0" indent="-457200">
              <a:lnSpc>
                <a:spcPts val="2800"/>
              </a:lnSpc>
              <a:buFont typeface="Wingdings" panose="05000000000000000000" pitchFamily="2" charset="2"/>
              <a:buChar char="u"/>
              <a:defRPr/>
            </a:pPr>
            <a:r>
              <a:rPr lang="zh-TW" altLang="en-US" sz="2400" b="1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身心狀態</a:t>
            </a:r>
            <a:endParaRPr lang="en-US" altLang="zh-TW" sz="2400" b="1" dirty="0">
              <a:solidFill>
                <a:schemeClr val="bg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021DE199-B6AA-C47E-0150-A390D57B35EA}"/>
              </a:ext>
            </a:extLst>
          </p:cNvPr>
          <p:cNvSpPr txBox="1"/>
          <p:nvPr/>
        </p:nvSpPr>
        <p:spPr>
          <a:xfrm>
            <a:off x="8454174" y="3011891"/>
            <a:ext cx="3324742" cy="2336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3800"/>
              </a:lnSpc>
              <a:defRPr/>
            </a:pPr>
            <a:r>
              <a:rPr lang="zh-TW" altLang="en-US" sz="2800" b="1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各組輪流表演。</a:t>
            </a:r>
            <a:endParaRPr lang="en-US" altLang="zh-TW" sz="2800" b="1" dirty="0">
              <a:solidFill>
                <a:schemeClr val="bg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lnSpc>
                <a:spcPts val="3800"/>
              </a:lnSpc>
              <a:defRPr/>
            </a:pPr>
            <a:endParaRPr lang="en-US" altLang="zh-TW" sz="2800" b="1" dirty="0">
              <a:solidFill>
                <a:schemeClr val="bg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80975" lvl="0" indent="-180975">
              <a:lnSpc>
                <a:spcPts val="3400"/>
              </a:lnSpc>
              <a:defRPr/>
            </a:pPr>
            <a:r>
              <a:rPr lang="zh-TW" altLang="en-US" sz="2400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*表演前全班共同觀看該組負責的違規項目影片。</a:t>
            </a:r>
            <a:endParaRPr lang="en-US" altLang="zh-TW" sz="2400" dirty="0">
              <a:solidFill>
                <a:schemeClr val="bg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2960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59" grpId="0"/>
      <p:bldP spid="6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998084B2-E79E-2D18-D0DD-B398329C639A}"/>
              </a:ext>
            </a:extLst>
          </p:cNvPr>
          <p:cNvSpPr/>
          <p:nvPr/>
        </p:nvSpPr>
        <p:spPr>
          <a:xfrm>
            <a:off x="2215039" y="550706"/>
            <a:ext cx="6995222" cy="3876702"/>
          </a:xfrm>
          <a:prstGeom prst="rect">
            <a:avLst/>
          </a:prstGeom>
          <a:ln w="12700">
            <a:noFill/>
            <a:prstDash val="lgDash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看完各組的表演，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事故發生前，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我們的心態</a:t>
            </a:r>
            <a:r>
              <a:rPr lang="zh-TW" altLang="en-US" sz="4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要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如何轉換，</a:t>
            </a:r>
          </a:p>
          <a:p>
            <a:pPr marL="0" marR="0" lvl="0" indent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才能減少風險行為，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避免事故發生？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60384523-B62D-9CF5-3302-1BD95CEE0A8E}"/>
              </a:ext>
            </a:extLst>
          </p:cNvPr>
          <p:cNvGrpSpPr/>
          <p:nvPr/>
        </p:nvGrpSpPr>
        <p:grpSpPr>
          <a:xfrm>
            <a:off x="88900" y="2540000"/>
            <a:ext cx="12014200" cy="2832100"/>
            <a:chOff x="88900" y="2540000"/>
            <a:chExt cx="12014200" cy="2832100"/>
          </a:xfrm>
        </p:grpSpPr>
        <p:sp>
          <p:nvSpPr>
            <p:cNvPr id="11" name="手繪多邊形: 圖案 10">
              <a:extLst>
                <a:ext uri="{FF2B5EF4-FFF2-40B4-BE49-F238E27FC236}">
                  <a16:creationId xmlns:a16="http://schemas.microsoft.com/office/drawing/2014/main" id="{6B69BCBE-9146-83A6-EAF0-476ABD53F921}"/>
                </a:ext>
              </a:extLst>
            </p:cNvPr>
            <p:cNvSpPr/>
            <p:nvPr/>
          </p:nvSpPr>
          <p:spPr>
            <a:xfrm>
              <a:off x="88900" y="2540000"/>
              <a:ext cx="4914900" cy="2832100"/>
            </a:xfrm>
            <a:custGeom>
              <a:avLst/>
              <a:gdLst>
                <a:gd name="connsiteX0" fmla="*/ 0 w 4914900"/>
                <a:gd name="connsiteY0" fmla="*/ 0 h 2832100"/>
                <a:gd name="connsiteX1" fmla="*/ 25400 w 4914900"/>
                <a:gd name="connsiteY1" fmla="*/ 101600 h 2832100"/>
                <a:gd name="connsiteX2" fmla="*/ 38100 w 4914900"/>
                <a:gd name="connsiteY2" fmla="*/ 139700 h 2832100"/>
                <a:gd name="connsiteX3" fmla="*/ 76200 w 4914900"/>
                <a:gd name="connsiteY3" fmla="*/ 177800 h 2832100"/>
                <a:gd name="connsiteX4" fmla="*/ 114300 w 4914900"/>
                <a:gd name="connsiteY4" fmla="*/ 241300 h 2832100"/>
                <a:gd name="connsiteX5" fmla="*/ 152400 w 4914900"/>
                <a:gd name="connsiteY5" fmla="*/ 266700 h 2832100"/>
                <a:gd name="connsiteX6" fmla="*/ 241300 w 4914900"/>
                <a:gd name="connsiteY6" fmla="*/ 330200 h 2832100"/>
                <a:gd name="connsiteX7" fmla="*/ 279400 w 4914900"/>
                <a:gd name="connsiteY7" fmla="*/ 342900 h 2832100"/>
                <a:gd name="connsiteX8" fmla="*/ 304800 w 4914900"/>
                <a:gd name="connsiteY8" fmla="*/ 381000 h 2832100"/>
                <a:gd name="connsiteX9" fmla="*/ 279400 w 4914900"/>
                <a:gd name="connsiteY9" fmla="*/ 419100 h 2832100"/>
                <a:gd name="connsiteX10" fmla="*/ 266700 w 4914900"/>
                <a:gd name="connsiteY10" fmla="*/ 457200 h 2832100"/>
                <a:gd name="connsiteX11" fmla="*/ 241300 w 4914900"/>
                <a:gd name="connsiteY11" fmla="*/ 584200 h 2832100"/>
                <a:gd name="connsiteX12" fmla="*/ 241300 w 4914900"/>
                <a:gd name="connsiteY12" fmla="*/ 965200 h 2832100"/>
                <a:gd name="connsiteX13" fmla="*/ 266700 w 4914900"/>
                <a:gd name="connsiteY13" fmla="*/ 1028700 h 2832100"/>
                <a:gd name="connsiteX14" fmla="*/ 330200 w 4914900"/>
                <a:gd name="connsiteY14" fmla="*/ 1155700 h 2832100"/>
                <a:gd name="connsiteX15" fmla="*/ 419100 w 4914900"/>
                <a:gd name="connsiteY15" fmla="*/ 1219200 h 2832100"/>
                <a:gd name="connsiteX16" fmla="*/ 457200 w 4914900"/>
                <a:gd name="connsiteY16" fmla="*/ 1270000 h 2832100"/>
                <a:gd name="connsiteX17" fmla="*/ 469900 w 4914900"/>
                <a:gd name="connsiteY17" fmla="*/ 1371600 h 2832100"/>
                <a:gd name="connsiteX18" fmla="*/ 635000 w 4914900"/>
                <a:gd name="connsiteY18" fmla="*/ 1676400 h 2832100"/>
                <a:gd name="connsiteX19" fmla="*/ 698500 w 4914900"/>
                <a:gd name="connsiteY19" fmla="*/ 1752600 h 2832100"/>
                <a:gd name="connsiteX20" fmla="*/ 901700 w 4914900"/>
                <a:gd name="connsiteY20" fmla="*/ 1917700 h 2832100"/>
                <a:gd name="connsiteX21" fmla="*/ 1003300 w 4914900"/>
                <a:gd name="connsiteY21" fmla="*/ 1968500 h 2832100"/>
                <a:gd name="connsiteX22" fmla="*/ 1092200 w 4914900"/>
                <a:gd name="connsiteY22" fmla="*/ 2019300 h 2832100"/>
                <a:gd name="connsiteX23" fmla="*/ 1409700 w 4914900"/>
                <a:gd name="connsiteY23" fmla="*/ 2082800 h 2832100"/>
                <a:gd name="connsiteX24" fmla="*/ 1714500 w 4914900"/>
                <a:gd name="connsiteY24" fmla="*/ 2070100 h 2832100"/>
                <a:gd name="connsiteX25" fmla="*/ 1752600 w 4914900"/>
                <a:gd name="connsiteY25" fmla="*/ 2057400 h 2832100"/>
                <a:gd name="connsiteX26" fmla="*/ 1790700 w 4914900"/>
                <a:gd name="connsiteY26" fmla="*/ 2120900 h 2832100"/>
                <a:gd name="connsiteX27" fmla="*/ 1866900 w 4914900"/>
                <a:gd name="connsiteY27" fmla="*/ 2222500 h 2832100"/>
                <a:gd name="connsiteX28" fmla="*/ 2273300 w 4914900"/>
                <a:gd name="connsiteY28" fmla="*/ 2552700 h 2832100"/>
                <a:gd name="connsiteX29" fmla="*/ 2438400 w 4914900"/>
                <a:gd name="connsiteY29" fmla="*/ 2641600 h 2832100"/>
                <a:gd name="connsiteX30" fmla="*/ 2590800 w 4914900"/>
                <a:gd name="connsiteY30" fmla="*/ 2679700 h 2832100"/>
                <a:gd name="connsiteX31" fmla="*/ 3162300 w 4914900"/>
                <a:gd name="connsiteY31" fmla="*/ 2730500 h 2832100"/>
                <a:gd name="connsiteX32" fmla="*/ 3873500 w 4914900"/>
                <a:gd name="connsiteY32" fmla="*/ 2603500 h 2832100"/>
                <a:gd name="connsiteX33" fmla="*/ 3937000 w 4914900"/>
                <a:gd name="connsiteY33" fmla="*/ 2565400 h 2832100"/>
                <a:gd name="connsiteX34" fmla="*/ 4025900 w 4914900"/>
                <a:gd name="connsiteY34" fmla="*/ 2476500 h 2832100"/>
                <a:gd name="connsiteX35" fmla="*/ 4064000 w 4914900"/>
                <a:gd name="connsiteY35" fmla="*/ 2540000 h 2832100"/>
                <a:gd name="connsiteX36" fmla="*/ 4114800 w 4914900"/>
                <a:gd name="connsiteY36" fmla="*/ 2590800 h 2832100"/>
                <a:gd name="connsiteX37" fmla="*/ 4165600 w 4914900"/>
                <a:gd name="connsiteY37" fmla="*/ 2654300 h 2832100"/>
                <a:gd name="connsiteX38" fmla="*/ 4203700 w 4914900"/>
                <a:gd name="connsiteY38" fmla="*/ 2679700 h 2832100"/>
                <a:gd name="connsiteX39" fmla="*/ 4292600 w 4914900"/>
                <a:gd name="connsiteY39" fmla="*/ 2730500 h 2832100"/>
                <a:gd name="connsiteX40" fmla="*/ 4368800 w 4914900"/>
                <a:gd name="connsiteY40" fmla="*/ 2768600 h 2832100"/>
                <a:gd name="connsiteX41" fmla="*/ 4610100 w 4914900"/>
                <a:gd name="connsiteY41" fmla="*/ 2832100 h 2832100"/>
                <a:gd name="connsiteX42" fmla="*/ 4826000 w 4914900"/>
                <a:gd name="connsiteY42" fmla="*/ 2806700 h 2832100"/>
                <a:gd name="connsiteX43" fmla="*/ 4914900 w 4914900"/>
                <a:gd name="connsiteY43" fmla="*/ 2768600 h 283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914900" h="2832100">
                  <a:moveTo>
                    <a:pt x="0" y="0"/>
                  </a:moveTo>
                  <a:cubicBezTo>
                    <a:pt x="8467" y="33867"/>
                    <a:pt x="16215" y="67921"/>
                    <a:pt x="25400" y="101600"/>
                  </a:cubicBezTo>
                  <a:cubicBezTo>
                    <a:pt x="28922" y="114515"/>
                    <a:pt x="30674" y="128561"/>
                    <a:pt x="38100" y="139700"/>
                  </a:cubicBezTo>
                  <a:cubicBezTo>
                    <a:pt x="48063" y="154644"/>
                    <a:pt x="65424" y="163432"/>
                    <a:pt x="76200" y="177800"/>
                  </a:cubicBezTo>
                  <a:cubicBezTo>
                    <a:pt x="91011" y="197547"/>
                    <a:pt x="98236" y="222558"/>
                    <a:pt x="114300" y="241300"/>
                  </a:cubicBezTo>
                  <a:cubicBezTo>
                    <a:pt x="124233" y="252889"/>
                    <a:pt x="139980" y="257828"/>
                    <a:pt x="152400" y="266700"/>
                  </a:cubicBezTo>
                  <a:cubicBezTo>
                    <a:pt x="165823" y="276288"/>
                    <a:pt x="221347" y="320223"/>
                    <a:pt x="241300" y="330200"/>
                  </a:cubicBezTo>
                  <a:cubicBezTo>
                    <a:pt x="253274" y="336187"/>
                    <a:pt x="266700" y="338667"/>
                    <a:pt x="279400" y="342900"/>
                  </a:cubicBezTo>
                  <a:cubicBezTo>
                    <a:pt x="287867" y="355600"/>
                    <a:pt x="304800" y="365736"/>
                    <a:pt x="304800" y="381000"/>
                  </a:cubicBezTo>
                  <a:cubicBezTo>
                    <a:pt x="304800" y="396264"/>
                    <a:pt x="286226" y="405448"/>
                    <a:pt x="279400" y="419100"/>
                  </a:cubicBezTo>
                  <a:cubicBezTo>
                    <a:pt x="273413" y="431074"/>
                    <a:pt x="269710" y="444156"/>
                    <a:pt x="266700" y="457200"/>
                  </a:cubicBezTo>
                  <a:cubicBezTo>
                    <a:pt x="256992" y="499266"/>
                    <a:pt x="249767" y="541867"/>
                    <a:pt x="241300" y="584200"/>
                  </a:cubicBezTo>
                  <a:cubicBezTo>
                    <a:pt x="231769" y="736696"/>
                    <a:pt x="217745" y="816020"/>
                    <a:pt x="241300" y="965200"/>
                  </a:cubicBezTo>
                  <a:cubicBezTo>
                    <a:pt x="244856" y="987718"/>
                    <a:pt x="257059" y="1008042"/>
                    <a:pt x="266700" y="1028700"/>
                  </a:cubicBezTo>
                  <a:cubicBezTo>
                    <a:pt x="286715" y="1071590"/>
                    <a:pt x="290819" y="1129446"/>
                    <a:pt x="330200" y="1155700"/>
                  </a:cubicBezTo>
                  <a:cubicBezTo>
                    <a:pt x="351833" y="1170122"/>
                    <a:pt x="403347" y="1203447"/>
                    <a:pt x="419100" y="1219200"/>
                  </a:cubicBezTo>
                  <a:cubicBezTo>
                    <a:pt x="434067" y="1234167"/>
                    <a:pt x="444500" y="1253067"/>
                    <a:pt x="457200" y="1270000"/>
                  </a:cubicBezTo>
                  <a:cubicBezTo>
                    <a:pt x="461433" y="1303867"/>
                    <a:pt x="460093" y="1338909"/>
                    <a:pt x="469900" y="1371600"/>
                  </a:cubicBezTo>
                  <a:cubicBezTo>
                    <a:pt x="502079" y="1478865"/>
                    <a:pt x="563671" y="1590806"/>
                    <a:pt x="635000" y="1676400"/>
                  </a:cubicBezTo>
                  <a:cubicBezTo>
                    <a:pt x="656167" y="1701800"/>
                    <a:pt x="673982" y="1730417"/>
                    <a:pt x="698500" y="1752600"/>
                  </a:cubicBezTo>
                  <a:cubicBezTo>
                    <a:pt x="763216" y="1811152"/>
                    <a:pt x="823641" y="1878671"/>
                    <a:pt x="901700" y="1917700"/>
                  </a:cubicBezTo>
                  <a:cubicBezTo>
                    <a:pt x="935567" y="1934633"/>
                    <a:pt x="969891" y="1950682"/>
                    <a:pt x="1003300" y="1968500"/>
                  </a:cubicBezTo>
                  <a:cubicBezTo>
                    <a:pt x="1033415" y="1984561"/>
                    <a:pt x="1059986" y="2008025"/>
                    <a:pt x="1092200" y="2019300"/>
                  </a:cubicBezTo>
                  <a:cubicBezTo>
                    <a:pt x="1167473" y="2045646"/>
                    <a:pt x="1329255" y="2069392"/>
                    <a:pt x="1409700" y="2082800"/>
                  </a:cubicBezTo>
                  <a:cubicBezTo>
                    <a:pt x="1511300" y="2078567"/>
                    <a:pt x="1613090" y="2077612"/>
                    <a:pt x="1714500" y="2070100"/>
                  </a:cubicBezTo>
                  <a:cubicBezTo>
                    <a:pt x="1727850" y="2069111"/>
                    <a:pt x="1741461" y="2049974"/>
                    <a:pt x="1752600" y="2057400"/>
                  </a:cubicBezTo>
                  <a:cubicBezTo>
                    <a:pt x="1773139" y="2071092"/>
                    <a:pt x="1777617" y="2099968"/>
                    <a:pt x="1790700" y="2120900"/>
                  </a:cubicBezTo>
                  <a:cubicBezTo>
                    <a:pt x="1812164" y="2155243"/>
                    <a:pt x="1840257" y="2193808"/>
                    <a:pt x="1866900" y="2222500"/>
                  </a:cubicBezTo>
                  <a:cubicBezTo>
                    <a:pt x="1982625" y="2347127"/>
                    <a:pt x="2127050" y="2473950"/>
                    <a:pt x="2273300" y="2552700"/>
                  </a:cubicBezTo>
                  <a:cubicBezTo>
                    <a:pt x="2328333" y="2582333"/>
                    <a:pt x="2380366" y="2618386"/>
                    <a:pt x="2438400" y="2641600"/>
                  </a:cubicBezTo>
                  <a:cubicBezTo>
                    <a:pt x="2487018" y="2661047"/>
                    <a:pt x="2539233" y="2670600"/>
                    <a:pt x="2590800" y="2679700"/>
                  </a:cubicBezTo>
                  <a:cubicBezTo>
                    <a:pt x="2853384" y="2726038"/>
                    <a:pt x="2893852" y="2718828"/>
                    <a:pt x="3162300" y="2730500"/>
                  </a:cubicBezTo>
                  <a:cubicBezTo>
                    <a:pt x="3695376" y="2672557"/>
                    <a:pt x="3595022" y="2752022"/>
                    <a:pt x="3873500" y="2603500"/>
                  </a:cubicBezTo>
                  <a:cubicBezTo>
                    <a:pt x="3895280" y="2591884"/>
                    <a:pt x="3915833" y="2578100"/>
                    <a:pt x="3937000" y="2565400"/>
                  </a:cubicBezTo>
                  <a:cubicBezTo>
                    <a:pt x="3942729" y="2555852"/>
                    <a:pt x="3985320" y="2459109"/>
                    <a:pt x="4025900" y="2476500"/>
                  </a:cubicBezTo>
                  <a:cubicBezTo>
                    <a:pt x="4048589" y="2486224"/>
                    <a:pt x="4048845" y="2520515"/>
                    <a:pt x="4064000" y="2540000"/>
                  </a:cubicBezTo>
                  <a:cubicBezTo>
                    <a:pt x="4078702" y="2558903"/>
                    <a:pt x="4098890" y="2572902"/>
                    <a:pt x="4114800" y="2590800"/>
                  </a:cubicBezTo>
                  <a:cubicBezTo>
                    <a:pt x="4132809" y="2611060"/>
                    <a:pt x="4146433" y="2635133"/>
                    <a:pt x="4165600" y="2654300"/>
                  </a:cubicBezTo>
                  <a:cubicBezTo>
                    <a:pt x="4176393" y="2665093"/>
                    <a:pt x="4190612" y="2671847"/>
                    <a:pt x="4203700" y="2679700"/>
                  </a:cubicBezTo>
                  <a:cubicBezTo>
                    <a:pt x="4232966" y="2697260"/>
                    <a:pt x="4262549" y="2714319"/>
                    <a:pt x="4292600" y="2730500"/>
                  </a:cubicBezTo>
                  <a:cubicBezTo>
                    <a:pt x="4317604" y="2743964"/>
                    <a:pt x="4341753" y="2759945"/>
                    <a:pt x="4368800" y="2768600"/>
                  </a:cubicBezTo>
                  <a:cubicBezTo>
                    <a:pt x="4448015" y="2793949"/>
                    <a:pt x="4610100" y="2832100"/>
                    <a:pt x="4610100" y="2832100"/>
                  </a:cubicBezTo>
                  <a:cubicBezTo>
                    <a:pt x="4682067" y="2823633"/>
                    <a:pt x="4755060" y="2821479"/>
                    <a:pt x="4826000" y="2806700"/>
                  </a:cubicBezTo>
                  <a:cubicBezTo>
                    <a:pt x="4857562" y="2800124"/>
                    <a:pt x="4914900" y="2768600"/>
                    <a:pt x="4914900" y="27686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手繪多邊形: 圖案 12">
              <a:extLst>
                <a:ext uri="{FF2B5EF4-FFF2-40B4-BE49-F238E27FC236}">
                  <a16:creationId xmlns:a16="http://schemas.microsoft.com/office/drawing/2014/main" id="{DAE35FA5-8A3C-CA81-624B-4CEF019AEB2E}"/>
                </a:ext>
              </a:extLst>
            </p:cNvPr>
            <p:cNvSpPr/>
            <p:nvPr/>
          </p:nvSpPr>
          <p:spPr>
            <a:xfrm flipH="1">
              <a:off x="6997702" y="2540000"/>
              <a:ext cx="5105398" cy="2832100"/>
            </a:xfrm>
            <a:custGeom>
              <a:avLst/>
              <a:gdLst>
                <a:gd name="connsiteX0" fmla="*/ 0 w 4914900"/>
                <a:gd name="connsiteY0" fmla="*/ 0 h 2832100"/>
                <a:gd name="connsiteX1" fmla="*/ 25400 w 4914900"/>
                <a:gd name="connsiteY1" fmla="*/ 101600 h 2832100"/>
                <a:gd name="connsiteX2" fmla="*/ 38100 w 4914900"/>
                <a:gd name="connsiteY2" fmla="*/ 139700 h 2832100"/>
                <a:gd name="connsiteX3" fmla="*/ 76200 w 4914900"/>
                <a:gd name="connsiteY3" fmla="*/ 177800 h 2832100"/>
                <a:gd name="connsiteX4" fmla="*/ 114300 w 4914900"/>
                <a:gd name="connsiteY4" fmla="*/ 241300 h 2832100"/>
                <a:gd name="connsiteX5" fmla="*/ 152400 w 4914900"/>
                <a:gd name="connsiteY5" fmla="*/ 266700 h 2832100"/>
                <a:gd name="connsiteX6" fmla="*/ 241300 w 4914900"/>
                <a:gd name="connsiteY6" fmla="*/ 330200 h 2832100"/>
                <a:gd name="connsiteX7" fmla="*/ 279400 w 4914900"/>
                <a:gd name="connsiteY7" fmla="*/ 342900 h 2832100"/>
                <a:gd name="connsiteX8" fmla="*/ 304800 w 4914900"/>
                <a:gd name="connsiteY8" fmla="*/ 381000 h 2832100"/>
                <a:gd name="connsiteX9" fmla="*/ 279400 w 4914900"/>
                <a:gd name="connsiteY9" fmla="*/ 419100 h 2832100"/>
                <a:gd name="connsiteX10" fmla="*/ 266700 w 4914900"/>
                <a:gd name="connsiteY10" fmla="*/ 457200 h 2832100"/>
                <a:gd name="connsiteX11" fmla="*/ 241300 w 4914900"/>
                <a:gd name="connsiteY11" fmla="*/ 584200 h 2832100"/>
                <a:gd name="connsiteX12" fmla="*/ 241300 w 4914900"/>
                <a:gd name="connsiteY12" fmla="*/ 965200 h 2832100"/>
                <a:gd name="connsiteX13" fmla="*/ 266700 w 4914900"/>
                <a:gd name="connsiteY13" fmla="*/ 1028700 h 2832100"/>
                <a:gd name="connsiteX14" fmla="*/ 330200 w 4914900"/>
                <a:gd name="connsiteY14" fmla="*/ 1155700 h 2832100"/>
                <a:gd name="connsiteX15" fmla="*/ 419100 w 4914900"/>
                <a:gd name="connsiteY15" fmla="*/ 1219200 h 2832100"/>
                <a:gd name="connsiteX16" fmla="*/ 457200 w 4914900"/>
                <a:gd name="connsiteY16" fmla="*/ 1270000 h 2832100"/>
                <a:gd name="connsiteX17" fmla="*/ 469900 w 4914900"/>
                <a:gd name="connsiteY17" fmla="*/ 1371600 h 2832100"/>
                <a:gd name="connsiteX18" fmla="*/ 635000 w 4914900"/>
                <a:gd name="connsiteY18" fmla="*/ 1676400 h 2832100"/>
                <a:gd name="connsiteX19" fmla="*/ 698500 w 4914900"/>
                <a:gd name="connsiteY19" fmla="*/ 1752600 h 2832100"/>
                <a:gd name="connsiteX20" fmla="*/ 901700 w 4914900"/>
                <a:gd name="connsiteY20" fmla="*/ 1917700 h 2832100"/>
                <a:gd name="connsiteX21" fmla="*/ 1003300 w 4914900"/>
                <a:gd name="connsiteY21" fmla="*/ 1968500 h 2832100"/>
                <a:gd name="connsiteX22" fmla="*/ 1092200 w 4914900"/>
                <a:gd name="connsiteY22" fmla="*/ 2019300 h 2832100"/>
                <a:gd name="connsiteX23" fmla="*/ 1409700 w 4914900"/>
                <a:gd name="connsiteY23" fmla="*/ 2082800 h 2832100"/>
                <a:gd name="connsiteX24" fmla="*/ 1714500 w 4914900"/>
                <a:gd name="connsiteY24" fmla="*/ 2070100 h 2832100"/>
                <a:gd name="connsiteX25" fmla="*/ 1752600 w 4914900"/>
                <a:gd name="connsiteY25" fmla="*/ 2057400 h 2832100"/>
                <a:gd name="connsiteX26" fmla="*/ 1790700 w 4914900"/>
                <a:gd name="connsiteY26" fmla="*/ 2120900 h 2832100"/>
                <a:gd name="connsiteX27" fmla="*/ 1866900 w 4914900"/>
                <a:gd name="connsiteY27" fmla="*/ 2222500 h 2832100"/>
                <a:gd name="connsiteX28" fmla="*/ 2273300 w 4914900"/>
                <a:gd name="connsiteY28" fmla="*/ 2552700 h 2832100"/>
                <a:gd name="connsiteX29" fmla="*/ 2438400 w 4914900"/>
                <a:gd name="connsiteY29" fmla="*/ 2641600 h 2832100"/>
                <a:gd name="connsiteX30" fmla="*/ 2590800 w 4914900"/>
                <a:gd name="connsiteY30" fmla="*/ 2679700 h 2832100"/>
                <a:gd name="connsiteX31" fmla="*/ 3162300 w 4914900"/>
                <a:gd name="connsiteY31" fmla="*/ 2730500 h 2832100"/>
                <a:gd name="connsiteX32" fmla="*/ 3873500 w 4914900"/>
                <a:gd name="connsiteY32" fmla="*/ 2603500 h 2832100"/>
                <a:gd name="connsiteX33" fmla="*/ 3937000 w 4914900"/>
                <a:gd name="connsiteY33" fmla="*/ 2565400 h 2832100"/>
                <a:gd name="connsiteX34" fmla="*/ 4025900 w 4914900"/>
                <a:gd name="connsiteY34" fmla="*/ 2476500 h 2832100"/>
                <a:gd name="connsiteX35" fmla="*/ 4064000 w 4914900"/>
                <a:gd name="connsiteY35" fmla="*/ 2540000 h 2832100"/>
                <a:gd name="connsiteX36" fmla="*/ 4114800 w 4914900"/>
                <a:gd name="connsiteY36" fmla="*/ 2590800 h 2832100"/>
                <a:gd name="connsiteX37" fmla="*/ 4165600 w 4914900"/>
                <a:gd name="connsiteY37" fmla="*/ 2654300 h 2832100"/>
                <a:gd name="connsiteX38" fmla="*/ 4203700 w 4914900"/>
                <a:gd name="connsiteY38" fmla="*/ 2679700 h 2832100"/>
                <a:gd name="connsiteX39" fmla="*/ 4292600 w 4914900"/>
                <a:gd name="connsiteY39" fmla="*/ 2730500 h 2832100"/>
                <a:gd name="connsiteX40" fmla="*/ 4368800 w 4914900"/>
                <a:gd name="connsiteY40" fmla="*/ 2768600 h 2832100"/>
                <a:gd name="connsiteX41" fmla="*/ 4610100 w 4914900"/>
                <a:gd name="connsiteY41" fmla="*/ 2832100 h 2832100"/>
                <a:gd name="connsiteX42" fmla="*/ 4826000 w 4914900"/>
                <a:gd name="connsiteY42" fmla="*/ 2806700 h 2832100"/>
                <a:gd name="connsiteX43" fmla="*/ 4914900 w 4914900"/>
                <a:gd name="connsiteY43" fmla="*/ 2768600 h 283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914900" h="2832100">
                  <a:moveTo>
                    <a:pt x="0" y="0"/>
                  </a:moveTo>
                  <a:cubicBezTo>
                    <a:pt x="8467" y="33867"/>
                    <a:pt x="16215" y="67921"/>
                    <a:pt x="25400" y="101600"/>
                  </a:cubicBezTo>
                  <a:cubicBezTo>
                    <a:pt x="28922" y="114515"/>
                    <a:pt x="30674" y="128561"/>
                    <a:pt x="38100" y="139700"/>
                  </a:cubicBezTo>
                  <a:cubicBezTo>
                    <a:pt x="48063" y="154644"/>
                    <a:pt x="65424" y="163432"/>
                    <a:pt x="76200" y="177800"/>
                  </a:cubicBezTo>
                  <a:cubicBezTo>
                    <a:pt x="91011" y="197547"/>
                    <a:pt x="98236" y="222558"/>
                    <a:pt x="114300" y="241300"/>
                  </a:cubicBezTo>
                  <a:cubicBezTo>
                    <a:pt x="124233" y="252889"/>
                    <a:pt x="139980" y="257828"/>
                    <a:pt x="152400" y="266700"/>
                  </a:cubicBezTo>
                  <a:cubicBezTo>
                    <a:pt x="165823" y="276288"/>
                    <a:pt x="221347" y="320223"/>
                    <a:pt x="241300" y="330200"/>
                  </a:cubicBezTo>
                  <a:cubicBezTo>
                    <a:pt x="253274" y="336187"/>
                    <a:pt x="266700" y="338667"/>
                    <a:pt x="279400" y="342900"/>
                  </a:cubicBezTo>
                  <a:cubicBezTo>
                    <a:pt x="287867" y="355600"/>
                    <a:pt x="304800" y="365736"/>
                    <a:pt x="304800" y="381000"/>
                  </a:cubicBezTo>
                  <a:cubicBezTo>
                    <a:pt x="304800" y="396264"/>
                    <a:pt x="286226" y="405448"/>
                    <a:pt x="279400" y="419100"/>
                  </a:cubicBezTo>
                  <a:cubicBezTo>
                    <a:pt x="273413" y="431074"/>
                    <a:pt x="269710" y="444156"/>
                    <a:pt x="266700" y="457200"/>
                  </a:cubicBezTo>
                  <a:cubicBezTo>
                    <a:pt x="256992" y="499266"/>
                    <a:pt x="249767" y="541867"/>
                    <a:pt x="241300" y="584200"/>
                  </a:cubicBezTo>
                  <a:cubicBezTo>
                    <a:pt x="231769" y="736696"/>
                    <a:pt x="217745" y="816020"/>
                    <a:pt x="241300" y="965200"/>
                  </a:cubicBezTo>
                  <a:cubicBezTo>
                    <a:pt x="244856" y="987718"/>
                    <a:pt x="257059" y="1008042"/>
                    <a:pt x="266700" y="1028700"/>
                  </a:cubicBezTo>
                  <a:cubicBezTo>
                    <a:pt x="286715" y="1071590"/>
                    <a:pt x="290819" y="1129446"/>
                    <a:pt x="330200" y="1155700"/>
                  </a:cubicBezTo>
                  <a:cubicBezTo>
                    <a:pt x="351833" y="1170122"/>
                    <a:pt x="403347" y="1203447"/>
                    <a:pt x="419100" y="1219200"/>
                  </a:cubicBezTo>
                  <a:cubicBezTo>
                    <a:pt x="434067" y="1234167"/>
                    <a:pt x="444500" y="1253067"/>
                    <a:pt x="457200" y="1270000"/>
                  </a:cubicBezTo>
                  <a:cubicBezTo>
                    <a:pt x="461433" y="1303867"/>
                    <a:pt x="460093" y="1338909"/>
                    <a:pt x="469900" y="1371600"/>
                  </a:cubicBezTo>
                  <a:cubicBezTo>
                    <a:pt x="502079" y="1478865"/>
                    <a:pt x="563671" y="1590806"/>
                    <a:pt x="635000" y="1676400"/>
                  </a:cubicBezTo>
                  <a:cubicBezTo>
                    <a:pt x="656167" y="1701800"/>
                    <a:pt x="673982" y="1730417"/>
                    <a:pt x="698500" y="1752600"/>
                  </a:cubicBezTo>
                  <a:cubicBezTo>
                    <a:pt x="763216" y="1811152"/>
                    <a:pt x="823641" y="1878671"/>
                    <a:pt x="901700" y="1917700"/>
                  </a:cubicBezTo>
                  <a:cubicBezTo>
                    <a:pt x="935567" y="1934633"/>
                    <a:pt x="969891" y="1950682"/>
                    <a:pt x="1003300" y="1968500"/>
                  </a:cubicBezTo>
                  <a:cubicBezTo>
                    <a:pt x="1033415" y="1984561"/>
                    <a:pt x="1059986" y="2008025"/>
                    <a:pt x="1092200" y="2019300"/>
                  </a:cubicBezTo>
                  <a:cubicBezTo>
                    <a:pt x="1167473" y="2045646"/>
                    <a:pt x="1329255" y="2069392"/>
                    <a:pt x="1409700" y="2082800"/>
                  </a:cubicBezTo>
                  <a:cubicBezTo>
                    <a:pt x="1511300" y="2078567"/>
                    <a:pt x="1613090" y="2077612"/>
                    <a:pt x="1714500" y="2070100"/>
                  </a:cubicBezTo>
                  <a:cubicBezTo>
                    <a:pt x="1727850" y="2069111"/>
                    <a:pt x="1741461" y="2049974"/>
                    <a:pt x="1752600" y="2057400"/>
                  </a:cubicBezTo>
                  <a:cubicBezTo>
                    <a:pt x="1773139" y="2071092"/>
                    <a:pt x="1777617" y="2099968"/>
                    <a:pt x="1790700" y="2120900"/>
                  </a:cubicBezTo>
                  <a:cubicBezTo>
                    <a:pt x="1812164" y="2155243"/>
                    <a:pt x="1840257" y="2193808"/>
                    <a:pt x="1866900" y="2222500"/>
                  </a:cubicBezTo>
                  <a:cubicBezTo>
                    <a:pt x="1982625" y="2347127"/>
                    <a:pt x="2127050" y="2473950"/>
                    <a:pt x="2273300" y="2552700"/>
                  </a:cubicBezTo>
                  <a:cubicBezTo>
                    <a:pt x="2328333" y="2582333"/>
                    <a:pt x="2380366" y="2618386"/>
                    <a:pt x="2438400" y="2641600"/>
                  </a:cubicBezTo>
                  <a:cubicBezTo>
                    <a:pt x="2487018" y="2661047"/>
                    <a:pt x="2539233" y="2670600"/>
                    <a:pt x="2590800" y="2679700"/>
                  </a:cubicBezTo>
                  <a:cubicBezTo>
                    <a:pt x="2853384" y="2726038"/>
                    <a:pt x="2893852" y="2718828"/>
                    <a:pt x="3162300" y="2730500"/>
                  </a:cubicBezTo>
                  <a:cubicBezTo>
                    <a:pt x="3695376" y="2672557"/>
                    <a:pt x="3595022" y="2752022"/>
                    <a:pt x="3873500" y="2603500"/>
                  </a:cubicBezTo>
                  <a:cubicBezTo>
                    <a:pt x="3895280" y="2591884"/>
                    <a:pt x="3915833" y="2578100"/>
                    <a:pt x="3937000" y="2565400"/>
                  </a:cubicBezTo>
                  <a:cubicBezTo>
                    <a:pt x="3942729" y="2555852"/>
                    <a:pt x="3985320" y="2459109"/>
                    <a:pt x="4025900" y="2476500"/>
                  </a:cubicBezTo>
                  <a:cubicBezTo>
                    <a:pt x="4048589" y="2486224"/>
                    <a:pt x="4048845" y="2520515"/>
                    <a:pt x="4064000" y="2540000"/>
                  </a:cubicBezTo>
                  <a:cubicBezTo>
                    <a:pt x="4078702" y="2558903"/>
                    <a:pt x="4098890" y="2572902"/>
                    <a:pt x="4114800" y="2590800"/>
                  </a:cubicBezTo>
                  <a:cubicBezTo>
                    <a:pt x="4132809" y="2611060"/>
                    <a:pt x="4146433" y="2635133"/>
                    <a:pt x="4165600" y="2654300"/>
                  </a:cubicBezTo>
                  <a:cubicBezTo>
                    <a:pt x="4176393" y="2665093"/>
                    <a:pt x="4190612" y="2671847"/>
                    <a:pt x="4203700" y="2679700"/>
                  </a:cubicBezTo>
                  <a:cubicBezTo>
                    <a:pt x="4232966" y="2697260"/>
                    <a:pt x="4262549" y="2714319"/>
                    <a:pt x="4292600" y="2730500"/>
                  </a:cubicBezTo>
                  <a:cubicBezTo>
                    <a:pt x="4317604" y="2743964"/>
                    <a:pt x="4341753" y="2759945"/>
                    <a:pt x="4368800" y="2768600"/>
                  </a:cubicBezTo>
                  <a:cubicBezTo>
                    <a:pt x="4448015" y="2793949"/>
                    <a:pt x="4610100" y="2832100"/>
                    <a:pt x="4610100" y="2832100"/>
                  </a:cubicBezTo>
                  <a:cubicBezTo>
                    <a:pt x="4682067" y="2823633"/>
                    <a:pt x="4755060" y="2821479"/>
                    <a:pt x="4826000" y="2806700"/>
                  </a:cubicBezTo>
                  <a:cubicBezTo>
                    <a:pt x="4857562" y="2800124"/>
                    <a:pt x="4914900" y="2768600"/>
                    <a:pt x="4914900" y="27686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</p:grpSp>
      <p:pic>
        <p:nvPicPr>
          <p:cNvPr id="5" name="圖片 4">
            <a:extLst>
              <a:ext uri="{FF2B5EF4-FFF2-40B4-BE49-F238E27FC236}">
                <a16:creationId xmlns:a16="http://schemas.microsoft.com/office/drawing/2014/main" id="{E0AD1364-495F-C3D0-6929-CB5475AB0A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102" y="4368943"/>
            <a:ext cx="2542252" cy="2603218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5E635CAB-27C2-0CB1-22C0-6658F7768EC7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發展活動│活動二：交通事故情境表演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25550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5E635CAB-27C2-0CB1-22C0-6658F7768EC7}"/>
              </a:ext>
            </a:extLst>
          </p:cNvPr>
          <p:cNvSpPr txBox="1"/>
          <p:nvPr/>
        </p:nvSpPr>
        <p:spPr>
          <a:xfrm>
            <a:off x="8269357" y="132287"/>
            <a:ext cx="39226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統整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活動│活動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：交通安全知多少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-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「自行車」篇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9" name="群組 18">
            <a:extLst>
              <a:ext uri="{FF2B5EF4-FFF2-40B4-BE49-F238E27FC236}">
                <a16:creationId xmlns:a16="http://schemas.microsoft.com/office/drawing/2014/main" id="{82F818F4-9F14-7EFF-DEFD-1BBBFA5A290E}"/>
              </a:ext>
            </a:extLst>
          </p:cNvPr>
          <p:cNvGrpSpPr/>
          <p:nvPr/>
        </p:nvGrpSpPr>
        <p:grpSpPr>
          <a:xfrm>
            <a:off x="1881978" y="429453"/>
            <a:ext cx="8507728" cy="1796912"/>
            <a:chOff x="4005846" y="248433"/>
            <a:chExt cx="4075532" cy="1022895"/>
          </a:xfrm>
        </p:grpSpPr>
        <p:grpSp>
          <p:nvGrpSpPr>
            <p:cNvPr id="20" name="Group 10">
              <a:extLst>
                <a:ext uri="{FF2B5EF4-FFF2-40B4-BE49-F238E27FC236}">
                  <a16:creationId xmlns:a16="http://schemas.microsoft.com/office/drawing/2014/main" id="{C9DEDFBD-DE82-42C7-40F7-1DE2D61DD59F}"/>
                </a:ext>
              </a:extLst>
            </p:cNvPr>
            <p:cNvGrpSpPr/>
            <p:nvPr/>
          </p:nvGrpSpPr>
          <p:grpSpPr>
            <a:xfrm>
              <a:off x="4110621" y="353208"/>
              <a:ext cx="3970757" cy="918120"/>
              <a:chOff x="0" y="-28575"/>
              <a:chExt cx="1045796" cy="241810"/>
            </a:xfrm>
          </p:grpSpPr>
          <p:sp>
            <p:nvSpPr>
              <p:cNvPr id="25" name="Freeform 11">
                <a:extLst>
                  <a:ext uri="{FF2B5EF4-FFF2-40B4-BE49-F238E27FC236}">
                    <a16:creationId xmlns:a16="http://schemas.microsoft.com/office/drawing/2014/main" id="{25098C95-2009-E557-89D8-C86C77F62226}"/>
                  </a:ext>
                </a:extLst>
              </p:cNvPr>
              <p:cNvSpPr/>
              <p:nvPr/>
            </p:nvSpPr>
            <p:spPr>
              <a:xfrm>
                <a:off x="0" y="0"/>
                <a:ext cx="1032481" cy="207740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EE05C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26" name="TextBox 12">
                <a:extLst>
                  <a:ext uri="{FF2B5EF4-FFF2-40B4-BE49-F238E27FC236}">
                    <a16:creationId xmlns:a16="http://schemas.microsoft.com/office/drawing/2014/main" id="{E5887211-5A53-864C-C9D7-ABA7CABE7E93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 13">
              <a:extLst>
                <a:ext uri="{FF2B5EF4-FFF2-40B4-BE49-F238E27FC236}">
                  <a16:creationId xmlns:a16="http://schemas.microsoft.com/office/drawing/2014/main" id="{EA6F9CAA-5CF2-1984-9B63-9A793DD09986}"/>
                </a:ext>
              </a:extLst>
            </p:cNvPr>
            <p:cNvGrpSpPr/>
            <p:nvPr/>
          </p:nvGrpSpPr>
          <p:grpSpPr>
            <a:xfrm>
              <a:off x="4005846" y="248433"/>
              <a:ext cx="3970757" cy="918120"/>
              <a:chOff x="0" y="-28575"/>
              <a:chExt cx="1045796" cy="241810"/>
            </a:xfrm>
          </p:grpSpPr>
          <p:sp>
            <p:nvSpPr>
              <p:cNvPr id="23" name="Freeform 14">
                <a:extLst>
                  <a:ext uri="{FF2B5EF4-FFF2-40B4-BE49-F238E27FC236}">
                    <a16:creationId xmlns:a16="http://schemas.microsoft.com/office/drawing/2014/main" id="{DE3BC843-5762-2496-C381-3613AEAAA81D}"/>
                  </a:ext>
                </a:extLst>
              </p:cNvPr>
              <p:cNvSpPr/>
              <p:nvPr/>
            </p:nvSpPr>
            <p:spPr>
              <a:xfrm>
                <a:off x="0" y="0"/>
                <a:ext cx="10457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24" name="TextBox 15">
                <a:extLst>
                  <a:ext uri="{FF2B5EF4-FFF2-40B4-BE49-F238E27FC236}">
                    <a16:creationId xmlns:a16="http://schemas.microsoft.com/office/drawing/2014/main" id="{CC8A8B60-1459-4689-1300-3AC307F33777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CF070593-4947-E3A3-3C2C-8BB4CF8D29A0}"/>
              </a:ext>
            </a:extLst>
          </p:cNvPr>
          <p:cNvSpPr txBox="1"/>
          <p:nvPr/>
        </p:nvSpPr>
        <p:spPr>
          <a:xfrm>
            <a:off x="1842219" y="682216"/>
            <a:ext cx="82890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你認為自行車騎士最常見的違規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或危險行為是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…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？</a:t>
            </a:r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077B8294-38A0-7025-AC0E-C7E7C9A71F73}"/>
              </a:ext>
            </a:extLst>
          </p:cNvPr>
          <p:cNvSpPr txBox="1"/>
          <p:nvPr/>
        </p:nvSpPr>
        <p:spPr>
          <a:xfrm>
            <a:off x="258418" y="2471219"/>
            <a:ext cx="116751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ctr">
              <a:buFont typeface="Wingdings" panose="05000000000000000000" pitchFamily="2" charset="2"/>
              <a:buChar char="l"/>
              <a:defRPr/>
            </a:pPr>
            <a:r>
              <a:rPr lang="zh-TW" altLang="en-US" sz="32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還記得我們前面介紹的</a:t>
            </a:r>
            <a:r>
              <a:rPr lang="en-US" altLang="zh-TW" sz="32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r>
              <a:rPr lang="zh-TW" altLang="en-US" sz="32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項騎乘自行車的違規或危險行為嗎？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0" name="圖片 29">
            <a:extLst>
              <a:ext uri="{FF2B5EF4-FFF2-40B4-BE49-F238E27FC236}">
                <a16:creationId xmlns:a16="http://schemas.microsoft.com/office/drawing/2014/main" id="{E16F2021-02FF-EE45-1740-14BC96787F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8743" y="3337499"/>
            <a:ext cx="3590855" cy="3627434"/>
          </a:xfrm>
          <a:prstGeom prst="rect">
            <a:avLst/>
          </a:prstGeom>
        </p:spPr>
      </p:pic>
      <p:sp>
        <p:nvSpPr>
          <p:cNvPr id="31" name="文字方塊 30">
            <a:extLst>
              <a:ext uri="{FF2B5EF4-FFF2-40B4-BE49-F238E27FC236}">
                <a16:creationId xmlns:a16="http://schemas.microsoft.com/office/drawing/2014/main" id="{571450F6-7C38-C177-3C82-2AA4B6738331}"/>
              </a:ext>
            </a:extLst>
          </p:cNvPr>
          <p:cNvSpPr txBox="1"/>
          <p:nvPr/>
        </p:nvSpPr>
        <p:spPr>
          <a:xfrm>
            <a:off x="258418" y="3082248"/>
            <a:ext cx="89349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l"/>
              <a:defRPr/>
            </a:pPr>
            <a:r>
              <a:rPr lang="zh-TW" altLang="en-US" sz="3200" b="1" noProof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請你票選最常見的違規或危險行為，每人三票。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文字方塊 32">
            <a:extLst>
              <a:ext uri="{FF2B5EF4-FFF2-40B4-BE49-F238E27FC236}">
                <a16:creationId xmlns:a16="http://schemas.microsoft.com/office/drawing/2014/main" id="{76282B34-3B17-A872-7998-2F692F64EDBD}"/>
              </a:ext>
            </a:extLst>
          </p:cNvPr>
          <p:cNvSpPr txBox="1"/>
          <p:nvPr/>
        </p:nvSpPr>
        <p:spPr>
          <a:xfrm>
            <a:off x="788746" y="3779099"/>
            <a:ext cx="258713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+mj-lt"/>
              <a:buAutoNum type="arabicPeriod"/>
            </a:pPr>
            <a:r>
              <a:rPr lang="zh-TW" altLang="en-US" sz="2800" b="1" i="0" u="none" strike="noStrike" baseline="0" dirty="0">
                <a:effectLst>
                  <a:glow rad="1016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蛇行。</a:t>
            </a:r>
            <a:endParaRPr lang="en-US" altLang="zh-TW" sz="2800" b="1" i="0" u="none" strike="noStrike" baseline="0" dirty="0">
              <a:effectLst>
                <a:glow rad="1016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zh-TW" altLang="en-US" sz="2800" b="1" i="0" u="none" strike="noStrike" baseline="0" dirty="0">
                <a:effectLst>
                  <a:glow rad="1016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單手騎車。</a:t>
            </a:r>
            <a:endParaRPr lang="en-US" altLang="zh-TW" sz="2800" b="1" dirty="0">
              <a:effectLst>
                <a:glow rad="1016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zh-TW" altLang="en-US" sz="2800" b="1" i="0" u="none" strike="noStrike" baseline="0" dirty="0">
                <a:effectLst>
                  <a:glow rad="1016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放雙手騎車。</a:t>
            </a:r>
            <a:endParaRPr lang="en-US" altLang="zh-TW" sz="2800" b="1" i="0" u="none" strike="noStrike" baseline="0" dirty="0">
              <a:effectLst>
                <a:glow rad="1016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zh-TW" altLang="en-US" sz="2800" b="1" i="0" u="none" strike="noStrike" baseline="0" dirty="0">
                <a:effectLst>
                  <a:glow rad="1016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逆向騎車。</a:t>
            </a:r>
            <a:endParaRPr lang="en-US" altLang="zh-TW" sz="2800" b="1" i="0" u="none" strike="noStrike" baseline="0" dirty="0">
              <a:effectLst>
                <a:glow rad="1016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zh-TW" altLang="en-US" sz="2800" b="1" i="0" u="none" strike="noStrike" baseline="0" dirty="0">
                <a:effectLst>
                  <a:glow rad="1016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並排騎車。</a:t>
            </a:r>
            <a:endParaRPr lang="en-US" altLang="zh-TW" sz="2800" b="1" i="0" u="none" strike="noStrike" baseline="0" dirty="0">
              <a:effectLst>
                <a:glow rad="1016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zh-TW" altLang="en-US" sz="2800" b="1" i="0" u="none" strike="noStrike" baseline="0" dirty="0">
                <a:effectLst>
                  <a:glow rad="1016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站著騎車。</a:t>
            </a:r>
            <a:endParaRPr lang="en-US" altLang="zh-TW" sz="2800" b="1" i="0" u="none" strike="noStrike" baseline="0" dirty="0">
              <a:effectLst>
                <a:glow rad="1016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BA378500-A6D2-BEC7-A5BA-59AAB6D05242}"/>
              </a:ext>
            </a:extLst>
          </p:cNvPr>
          <p:cNvSpPr txBox="1"/>
          <p:nvPr/>
        </p:nvSpPr>
        <p:spPr>
          <a:xfrm>
            <a:off x="3422016" y="3779099"/>
            <a:ext cx="489691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+mj-lt"/>
              <a:buAutoNum type="arabicPeriod" startAt="7"/>
            </a:pPr>
            <a:r>
              <a:rPr lang="zh-TW" altLang="en-US" sz="2800" b="1" i="0" u="none" strike="noStrike" baseline="0" dirty="0">
                <a:effectLst>
                  <a:glow rad="1016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邊騎邊聽音樂。</a:t>
            </a:r>
            <a:endParaRPr lang="en-US" altLang="zh-TW" sz="2800" b="1" i="0" u="none" strike="noStrike" baseline="0" dirty="0">
              <a:effectLst>
                <a:glow rad="1016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 algn="l">
              <a:buFont typeface="+mj-lt"/>
              <a:buAutoNum type="arabicPeriod" startAt="7"/>
            </a:pPr>
            <a:r>
              <a:rPr lang="zh-TW" altLang="en-US" sz="2800" b="1" i="0" u="none" strike="noStrike" baseline="0" dirty="0">
                <a:effectLst>
                  <a:glow rad="1016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紅燈右轉。</a:t>
            </a:r>
            <a:endParaRPr lang="en-US" altLang="zh-TW" sz="2800" b="1" i="0" u="none" strike="noStrike" baseline="0" dirty="0">
              <a:effectLst>
                <a:glow rad="1016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 algn="l">
              <a:buFont typeface="+mj-lt"/>
              <a:buAutoNum type="arabicPeriod" startAt="7"/>
            </a:pPr>
            <a:r>
              <a:rPr lang="zh-TW" altLang="en-US" sz="2800" b="1" i="0" u="none" strike="noStrike" baseline="0" dirty="0">
                <a:effectLst>
                  <a:glow rad="1016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闖紅燈。</a:t>
            </a:r>
            <a:endParaRPr lang="en-US" altLang="zh-TW" sz="2800" b="1" dirty="0">
              <a:effectLst>
                <a:glow rad="1016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 algn="l">
              <a:buFont typeface="+mj-lt"/>
              <a:buAutoNum type="arabicPeriod" startAt="7"/>
            </a:pPr>
            <a:r>
              <a:rPr lang="zh-TW" altLang="en-US" sz="2800" b="1" i="0" u="none" strike="noStrike" baseline="0" dirty="0">
                <a:effectLst>
                  <a:glow rad="1016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未戴安全帽。</a:t>
            </a:r>
            <a:endParaRPr lang="en-US" altLang="zh-TW" sz="2800" b="1" i="0" u="none" strike="noStrike" baseline="0" dirty="0">
              <a:effectLst>
                <a:glow rad="1016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 algn="l">
              <a:buFont typeface="+mj-lt"/>
              <a:buAutoNum type="arabicPeriod" startAt="7"/>
            </a:pPr>
            <a:r>
              <a:rPr lang="zh-TW" altLang="en-US" sz="2800" b="1" i="0" u="none" strike="noStrike" baseline="0" dirty="0">
                <a:effectLst>
                  <a:glow rad="1016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無號誌路口未依規定停讓。</a:t>
            </a:r>
            <a:endParaRPr lang="en-US" altLang="zh-TW" sz="2800" b="1" i="0" u="none" strike="noStrike" baseline="0" dirty="0">
              <a:effectLst>
                <a:glow rad="1016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 algn="l">
              <a:buFont typeface="+mj-lt"/>
              <a:buAutoNum type="arabicPeriod" startAt="7"/>
            </a:pPr>
            <a:r>
              <a:rPr lang="zh-TW" altLang="en-US" sz="2800" b="1" i="0" u="none" strike="noStrike" baseline="0" dirty="0">
                <a:effectLst>
                  <a:glow rad="1016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未確認後方來車直接左轉。</a:t>
            </a:r>
            <a:endParaRPr lang="zh-TW" altLang="en-US" sz="2800" b="1" dirty="0">
              <a:effectLst>
                <a:glow rad="1016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321887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CEF6F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5FD6EE29-EA50-2E94-DF16-EB9E29511F1B}"/>
              </a:ext>
            </a:extLst>
          </p:cNvPr>
          <p:cNvGrpSpPr/>
          <p:nvPr/>
        </p:nvGrpSpPr>
        <p:grpSpPr>
          <a:xfrm>
            <a:off x="716280" y="254244"/>
            <a:ext cx="10713720" cy="6085595"/>
            <a:chOff x="716280" y="254244"/>
            <a:chExt cx="10713720" cy="6085595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58F444E6-6DC8-BFD3-CC89-CB9910A407D1}"/>
                </a:ext>
              </a:extLst>
            </p:cNvPr>
            <p:cNvSpPr/>
            <p:nvPr/>
          </p:nvSpPr>
          <p:spPr>
            <a:xfrm>
              <a:off x="716280" y="1775636"/>
              <a:ext cx="10713720" cy="456420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grpSp>
          <p:nvGrpSpPr>
            <p:cNvPr id="21" name="群組 20">
              <a:extLst>
                <a:ext uri="{FF2B5EF4-FFF2-40B4-BE49-F238E27FC236}">
                  <a16:creationId xmlns:a16="http://schemas.microsoft.com/office/drawing/2014/main" id="{FD4C9485-CBD0-B993-2E14-36B767DEDAD9}"/>
                </a:ext>
              </a:extLst>
            </p:cNvPr>
            <p:cNvGrpSpPr/>
            <p:nvPr/>
          </p:nvGrpSpPr>
          <p:grpSpPr>
            <a:xfrm>
              <a:off x="2724115" y="254244"/>
              <a:ext cx="6597123" cy="1676435"/>
              <a:chOff x="2425942" y="254244"/>
              <a:chExt cx="6597123" cy="1676435"/>
            </a:xfrm>
          </p:grpSpPr>
          <p:pic>
            <p:nvPicPr>
              <p:cNvPr id="16" name="圖片 15">
                <a:extLst>
                  <a:ext uri="{FF2B5EF4-FFF2-40B4-BE49-F238E27FC236}">
                    <a16:creationId xmlns:a16="http://schemas.microsoft.com/office/drawing/2014/main" id="{F99B7399-03DE-6E77-6D53-C277B0F487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425942" y="254244"/>
                <a:ext cx="1741329" cy="1676435"/>
              </a:xfrm>
              <a:prstGeom prst="rect">
                <a:avLst/>
              </a:prstGeom>
            </p:spPr>
          </p:pic>
          <p:pic>
            <p:nvPicPr>
              <p:cNvPr id="19" name="圖片 18">
                <a:extLst>
                  <a:ext uri="{FF2B5EF4-FFF2-40B4-BE49-F238E27FC236}">
                    <a16:creationId xmlns:a16="http://schemas.microsoft.com/office/drawing/2014/main" id="{831C0921-5737-29CC-8217-5F87F757D7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418735" y="308322"/>
                <a:ext cx="1604330" cy="1622357"/>
              </a:xfrm>
              <a:prstGeom prst="rect">
                <a:avLst/>
              </a:prstGeom>
            </p:spPr>
          </p:pic>
        </p:grpSp>
      </p:grp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D31180DD-6850-154D-949C-AD9557BF2514}"/>
              </a:ext>
            </a:extLst>
          </p:cNvPr>
          <p:cNvSpPr txBox="1"/>
          <p:nvPr/>
        </p:nvSpPr>
        <p:spPr>
          <a:xfrm>
            <a:off x="1605753" y="2556963"/>
            <a:ext cx="34168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能力層面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DD26FDFE-9C2C-900E-E793-C0AD3E3C8138}"/>
              </a:ext>
            </a:extLst>
          </p:cNvPr>
          <p:cNvSpPr txBox="1"/>
          <p:nvPr/>
        </p:nvSpPr>
        <p:spPr>
          <a:xfrm>
            <a:off x="8269357" y="132287"/>
            <a:ext cx="39226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統整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活動│活動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：交通安全知多少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-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「自行車」篇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4F355D6-B2C5-15D8-056B-80F282254E5E}"/>
              </a:ext>
            </a:extLst>
          </p:cNvPr>
          <p:cNvSpPr/>
          <p:nvPr/>
        </p:nvSpPr>
        <p:spPr>
          <a:xfrm>
            <a:off x="4448589" y="1022465"/>
            <a:ext cx="3241815" cy="753171"/>
          </a:xfrm>
          <a:prstGeom prst="rect">
            <a:avLst/>
          </a:prstGeom>
          <a:solidFill>
            <a:srgbClr val="00A19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36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違規行為原因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C25C4FF-D032-5D3B-BDBF-BE751B9D7E8D}"/>
              </a:ext>
            </a:extLst>
          </p:cNvPr>
          <p:cNvSpPr/>
          <p:nvPr/>
        </p:nvSpPr>
        <p:spPr>
          <a:xfrm>
            <a:off x="2175855" y="3356180"/>
            <a:ext cx="37977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未熟悉道路環境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785A078-BE75-BFC5-F0D3-F6FBD701512C}"/>
              </a:ext>
            </a:extLst>
          </p:cNvPr>
          <p:cNvSpPr/>
          <p:nvPr/>
        </p:nvSpPr>
        <p:spPr>
          <a:xfrm>
            <a:off x="2175855" y="4068643"/>
            <a:ext cx="37977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不清楚交通規則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0DBD710-0369-E608-3ACC-BE1D0B7D57FE}"/>
              </a:ext>
            </a:extLst>
          </p:cNvPr>
          <p:cNvSpPr/>
          <p:nvPr/>
        </p:nvSpPr>
        <p:spPr>
          <a:xfrm>
            <a:off x="2175855" y="4763117"/>
            <a:ext cx="37977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騎乘技術不純熟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AE4EBFE8-5CB6-7FA3-2B2C-0028E29215D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9576" y="3242950"/>
            <a:ext cx="2968751" cy="3221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556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CEF6F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5FD6EE29-EA50-2E94-DF16-EB9E29511F1B}"/>
              </a:ext>
            </a:extLst>
          </p:cNvPr>
          <p:cNvGrpSpPr/>
          <p:nvPr/>
        </p:nvGrpSpPr>
        <p:grpSpPr>
          <a:xfrm>
            <a:off x="716280" y="254244"/>
            <a:ext cx="10713720" cy="6085595"/>
            <a:chOff x="716280" y="254244"/>
            <a:chExt cx="10713720" cy="6085595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58F444E6-6DC8-BFD3-CC89-CB9910A407D1}"/>
                </a:ext>
              </a:extLst>
            </p:cNvPr>
            <p:cNvSpPr/>
            <p:nvPr/>
          </p:nvSpPr>
          <p:spPr>
            <a:xfrm>
              <a:off x="716280" y="1775636"/>
              <a:ext cx="10713720" cy="456420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grpSp>
          <p:nvGrpSpPr>
            <p:cNvPr id="21" name="群組 20">
              <a:extLst>
                <a:ext uri="{FF2B5EF4-FFF2-40B4-BE49-F238E27FC236}">
                  <a16:creationId xmlns:a16="http://schemas.microsoft.com/office/drawing/2014/main" id="{FD4C9485-CBD0-B993-2E14-36B767DEDAD9}"/>
                </a:ext>
              </a:extLst>
            </p:cNvPr>
            <p:cNvGrpSpPr/>
            <p:nvPr/>
          </p:nvGrpSpPr>
          <p:grpSpPr>
            <a:xfrm>
              <a:off x="2724115" y="254244"/>
              <a:ext cx="6597123" cy="1676435"/>
              <a:chOff x="2425942" y="254244"/>
              <a:chExt cx="6597123" cy="1676435"/>
            </a:xfrm>
          </p:grpSpPr>
          <p:pic>
            <p:nvPicPr>
              <p:cNvPr id="16" name="圖片 15">
                <a:extLst>
                  <a:ext uri="{FF2B5EF4-FFF2-40B4-BE49-F238E27FC236}">
                    <a16:creationId xmlns:a16="http://schemas.microsoft.com/office/drawing/2014/main" id="{F99B7399-03DE-6E77-6D53-C277B0F487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425942" y="254244"/>
                <a:ext cx="1741329" cy="1676435"/>
              </a:xfrm>
              <a:prstGeom prst="rect">
                <a:avLst/>
              </a:prstGeom>
            </p:spPr>
          </p:pic>
          <p:pic>
            <p:nvPicPr>
              <p:cNvPr id="19" name="圖片 18">
                <a:extLst>
                  <a:ext uri="{FF2B5EF4-FFF2-40B4-BE49-F238E27FC236}">
                    <a16:creationId xmlns:a16="http://schemas.microsoft.com/office/drawing/2014/main" id="{831C0921-5737-29CC-8217-5F87F757D7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418735" y="308322"/>
                <a:ext cx="1604330" cy="1622357"/>
              </a:xfrm>
              <a:prstGeom prst="rect">
                <a:avLst/>
              </a:prstGeom>
            </p:spPr>
          </p:pic>
        </p:grpSp>
      </p:grpSp>
      <p:sp>
        <p:nvSpPr>
          <p:cNvPr id="3" name="文字方塊 2">
            <a:extLst>
              <a:ext uri="{FF2B5EF4-FFF2-40B4-BE49-F238E27FC236}">
                <a16:creationId xmlns:a16="http://schemas.microsoft.com/office/drawing/2014/main" id="{DD26FDFE-9C2C-900E-E793-C0AD3E3C8138}"/>
              </a:ext>
            </a:extLst>
          </p:cNvPr>
          <p:cNvSpPr txBox="1"/>
          <p:nvPr/>
        </p:nvSpPr>
        <p:spPr>
          <a:xfrm>
            <a:off x="8269357" y="132287"/>
            <a:ext cx="39226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統整活動│活動三：交通安全知多少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-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「自行車」篇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4F355D6-B2C5-15D8-056B-80F282254E5E}"/>
              </a:ext>
            </a:extLst>
          </p:cNvPr>
          <p:cNvSpPr/>
          <p:nvPr/>
        </p:nvSpPr>
        <p:spPr>
          <a:xfrm>
            <a:off x="4448589" y="1022465"/>
            <a:ext cx="3241815" cy="753171"/>
          </a:xfrm>
          <a:prstGeom prst="rect">
            <a:avLst/>
          </a:prstGeom>
          <a:solidFill>
            <a:srgbClr val="00A19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違規行為原因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B6950E16-F567-B4C7-82E6-60F2CA47982B}"/>
              </a:ext>
            </a:extLst>
          </p:cNvPr>
          <p:cNvSpPr txBox="1"/>
          <p:nvPr/>
        </p:nvSpPr>
        <p:spPr>
          <a:xfrm>
            <a:off x="948120" y="2130062"/>
            <a:ext cx="34168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心理層面</a:t>
            </a:r>
          </a:p>
        </p:txBody>
      </p:sp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F6C6FE25-464C-9AC5-5ED4-7174FE4810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9089045"/>
              </p:ext>
            </p:extLst>
          </p:nvPr>
        </p:nvGraphicFramePr>
        <p:xfrm>
          <a:off x="6139140" y="2543857"/>
          <a:ext cx="5173243" cy="3360518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18204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72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55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僥倖</a:t>
                      </a:r>
                    </a:p>
                  </a:txBody>
                  <a:tcPr marL="114315" marR="114315" marT="57157" marB="57157" anchor="ctr">
                    <a:lnL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焦慮</a:t>
                      </a:r>
                    </a:p>
                  </a:txBody>
                  <a:tcPr marL="114315" marR="114315" marT="57157" marB="57157" anchor="ctr">
                    <a:lnL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愛現、耍帥</a:t>
                      </a:r>
                    </a:p>
                  </a:txBody>
                  <a:tcPr marL="114315" marR="114315" marT="57157" marB="57157" anchor="ctr">
                    <a:lnL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放空</a:t>
                      </a:r>
                    </a:p>
                  </a:txBody>
                  <a:tcPr marL="114315" marR="114315" marT="57157" marB="57157" anchor="ctr">
                    <a:lnL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著急</a:t>
                      </a:r>
                    </a:p>
                  </a:txBody>
                  <a:tcPr marL="114315" marR="114315" marT="57157" marB="57157" anchor="ctr">
                    <a:lnL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好勝</a:t>
                      </a:r>
                    </a:p>
                  </a:txBody>
                  <a:tcPr marL="114315" marR="114315" marT="57157" marB="57157" anchor="ctr">
                    <a:lnL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294083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享樂至上</a:t>
                      </a:r>
                    </a:p>
                  </a:txBody>
                  <a:tcPr marL="114315" marR="114315" marT="57157" marB="57157" anchor="ctr">
                    <a:lnL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衝動</a:t>
                      </a:r>
                    </a:p>
                  </a:txBody>
                  <a:tcPr marL="114315" marR="114315" marT="57157" marB="57157" anchor="ctr">
                    <a:lnL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害怕</a:t>
                      </a:r>
                    </a:p>
                  </a:txBody>
                  <a:tcPr marL="114315" marR="114315" marT="57157" marB="57157" anchor="ctr">
                    <a:lnL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5066051"/>
                  </a:ext>
                </a:extLst>
              </a:tr>
              <a:tr h="3780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義氣</a:t>
                      </a:r>
                    </a:p>
                  </a:txBody>
                  <a:tcPr marL="114315" marR="114315" marT="57157" marB="57157" anchor="ctr">
                    <a:lnL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追求刺激</a:t>
                      </a:r>
                    </a:p>
                  </a:txBody>
                  <a:tcPr marL="114315" marR="114315" marT="57157" marB="57157" anchor="ctr">
                    <a:lnL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自大</a:t>
                      </a:r>
                    </a:p>
                  </a:txBody>
                  <a:tcPr marL="114315" marR="114315" marT="57157" marB="57157" anchor="ctr">
                    <a:lnL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擔心、牽掛</a:t>
                      </a:r>
                    </a:p>
                  </a:txBody>
                  <a:tcPr marL="114315" marR="114315" marT="57157" marB="57157" anchor="ctr">
                    <a:lnL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自我中心</a:t>
                      </a:r>
                    </a:p>
                  </a:txBody>
                  <a:tcPr marL="114315" marR="114315" marT="57157" marB="57157" anchor="ctr">
                    <a:lnL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懶惰</a:t>
                      </a:r>
                    </a:p>
                  </a:txBody>
                  <a:tcPr marL="114315" marR="114315" marT="57157" marB="57157" anchor="ctr">
                    <a:lnL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憤怒</a:t>
                      </a:r>
                    </a:p>
                  </a:txBody>
                  <a:tcPr marL="114315" marR="114315" marT="57157" marB="57157" anchor="ctr">
                    <a:lnL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追求時髦</a:t>
                      </a:r>
                    </a:p>
                  </a:txBody>
                  <a:tcPr marL="114315" marR="114315" marT="57157" marB="57157" anchor="ctr">
                    <a:lnL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無奈</a:t>
                      </a:r>
                    </a:p>
                  </a:txBody>
                  <a:tcPr marL="114315" marR="114315" marT="57157" marB="57157" anchor="ctr">
                    <a:lnL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想睡</a:t>
                      </a:r>
                    </a:p>
                  </a:txBody>
                  <a:tcPr marL="114315" marR="114315" marT="57157" marB="57157" anchor="ctr">
                    <a:lnL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崇尚自由</a:t>
                      </a:r>
                    </a:p>
                  </a:txBody>
                  <a:tcPr marL="114315" marR="114315" marT="57157" marB="57157" anchor="ctr">
                    <a:lnL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400" b="1" dirty="0"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</a:txBody>
                  <a:tcPr marL="114315" marR="114315" marT="57157" marB="57157" anchor="ctr">
                    <a:lnL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0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7464630"/>
                  </a:ext>
                </a:extLst>
              </a:tr>
            </a:tbl>
          </a:graphicData>
        </a:graphic>
      </p:graphicFrame>
      <p:sp>
        <p:nvSpPr>
          <p:cNvPr id="13" name="矩形 12">
            <a:extLst>
              <a:ext uri="{FF2B5EF4-FFF2-40B4-BE49-F238E27FC236}">
                <a16:creationId xmlns:a16="http://schemas.microsoft.com/office/drawing/2014/main" id="{DDCA1C44-CCD1-32B0-A66B-AC175EB8015D}"/>
              </a:ext>
            </a:extLst>
          </p:cNvPr>
          <p:cNvSpPr/>
          <p:nvPr/>
        </p:nvSpPr>
        <p:spPr>
          <a:xfrm>
            <a:off x="879617" y="2932697"/>
            <a:ext cx="54303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自己曾經或覺得他人</a:t>
            </a:r>
            <a:endParaRPr kumimoji="0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做出違規或危險行為的時候，</a:t>
            </a:r>
            <a:endParaRPr kumimoji="0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當下可能有哪些心理狀態？</a:t>
            </a:r>
            <a:endParaRPr kumimoji="0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1039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574089" y="332896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98084B2-E79E-2D18-D0DD-B398329C639A}"/>
              </a:ext>
            </a:extLst>
          </p:cNvPr>
          <p:cNvSpPr/>
          <p:nvPr/>
        </p:nvSpPr>
        <p:spPr>
          <a:xfrm>
            <a:off x="2210655" y="919695"/>
            <a:ext cx="8305937" cy="1169551"/>
          </a:xfrm>
          <a:prstGeom prst="rect">
            <a:avLst/>
          </a:prstGeom>
          <a:ln w="12700">
            <a:noFill/>
            <a:prstDash val="lgDash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大多數青少年有僥倖、衝動、著急、追求刺激、自我中心，但要記得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…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CE69225-1773-5988-014C-8A560068B4C3}"/>
              </a:ext>
            </a:extLst>
          </p:cNvPr>
          <p:cNvSpPr/>
          <p:nvPr/>
        </p:nvSpPr>
        <p:spPr>
          <a:xfrm>
            <a:off x="1085543" y="2926253"/>
            <a:ext cx="10607293" cy="758141"/>
          </a:xfrm>
          <a:prstGeom prst="rect">
            <a:avLst/>
          </a:prstGeom>
          <a:solidFill>
            <a:srgbClr val="B9341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C265DB9-3075-B0CD-B44C-16821734365A}"/>
              </a:ext>
            </a:extLst>
          </p:cNvPr>
          <p:cNvSpPr/>
          <p:nvPr/>
        </p:nvSpPr>
        <p:spPr>
          <a:xfrm>
            <a:off x="933143" y="2800357"/>
            <a:ext cx="10607293" cy="758141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橢圓 8">
            <a:extLst>
              <a:ext uri="{FF2B5EF4-FFF2-40B4-BE49-F238E27FC236}">
                <a16:creationId xmlns:a16="http://schemas.microsoft.com/office/drawing/2014/main" id="{EA21A63B-E53C-57A4-AD39-C4F37FA16560}"/>
              </a:ext>
            </a:extLst>
          </p:cNvPr>
          <p:cNvSpPr/>
          <p:nvPr/>
        </p:nvSpPr>
        <p:spPr>
          <a:xfrm>
            <a:off x="416015" y="2812935"/>
            <a:ext cx="729455" cy="729455"/>
          </a:xfrm>
          <a:prstGeom prst="ellipse">
            <a:avLst/>
          </a:prstGeom>
          <a:solidFill>
            <a:srgbClr val="B9341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386C8D8C-C37F-E356-CDA3-AAF8C8B3924E}"/>
              </a:ext>
            </a:extLst>
          </p:cNvPr>
          <p:cNvSpPr txBox="1"/>
          <p:nvPr/>
        </p:nvSpPr>
        <p:spPr>
          <a:xfrm>
            <a:off x="1145470" y="2859877"/>
            <a:ext cx="39433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3200" b="1" dirty="0">
                <a:solidFill>
                  <a:srgbClr val="B9341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覺察、辨識心理狀態</a:t>
            </a:r>
            <a:endParaRPr lang="en-US" altLang="zh-TW" sz="3200" b="1" dirty="0">
              <a:solidFill>
                <a:srgbClr val="B9341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E133D53-8184-FE0D-4F06-623F4480EE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60" y="537543"/>
            <a:ext cx="1774494" cy="1841803"/>
          </a:xfrm>
          <a:prstGeom prst="rect">
            <a:avLst/>
          </a:prstGeom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8FB715AF-6FFD-889A-D2A5-FC54A7A1C34A}"/>
              </a:ext>
            </a:extLst>
          </p:cNvPr>
          <p:cNvSpPr txBox="1"/>
          <p:nvPr/>
        </p:nvSpPr>
        <p:spPr>
          <a:xfrm>
            <a:off x="5386975" y="2899632"/>
            <a:ext cx="60173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清楚認知自己當下的心理狀態。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D3515C0D-FC9C-9211-14C1-ABBCC5566884}"/>
              </a:ext>
            </a:extLst>
          </p:cNvPr>
          <p:cNvSpPr/>
          <p:nvPr/>
        </p:nvSpPr>
        <p:spPr>
          <a:xfrm>
            <a:off x="1574089" y="4428201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D5686516-D9B0-13E7-6B53-FB4775437B91}"/>
              </a:ext>
            </a:extLst>
          </p:cNvPr>
          <p:cNvSpPr/>
          <p:nvPr/>
        </p:nvSpPr>
        <p:spPr>
          <a:xfrm>
            <a:off x="1085543" y="4025492"/>
            <a:ext cx="10607293" cy="758141"/>
          </a:xfrm>
          <a:prstGeom prst="rect">
            <a:avLst/>
          </a:prstGeom>
          <a:solidFill>
            <a:srgbClr val="427DB9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5372F411-0336-0FA2-05BD-BD4DBD1A781F}"/>
              </a:ext>
            </a:extLst>
          </p:cNvPr>
          <p:cNvSpPr/>
          <p:nvPr/>
        </p:nvSpPr>
        <p:spPr>
          <a:xfrm>
            <a:off x="933143" y="3899596"/>
            <a:ext cx="10607293" cy="758141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2" name="橢圓 31">
            <a:extLst>
              <a:ext uri="{FF2B5EF4-FFF2-40B4-BE49-F238E27FC236}">
                <a16:creationId xmlns:a16="http://schemas.microsoft.com/office/drawing/2014/main" id="{57E15A9B-06DD-BBD3-6365-B6F94F20EE80}"/>
              </a:ext>
            </a:extLst>
          </p:cNvPr>
          <p:cNvSpPr/>
          <p:nvPr/>
        </p:nvSpPr>
        <p:spPr>
          <a:xfrm>
            <a:off x="416015" y="3912174"/>
            <a:ext cx="729455" cy="729455"/>
          </a:xfrm>
          <a:prstGeom prst="ellipse">
            <a:avLst/>
          </a:prstGeom>
          <a:solidFill>
            <a:srgbClr val="427DB9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文字方塊 32">
            <a:extLst>
              <a:ext uri="{FF2B5EF4-FFF2-40B4-BE49-F238E27FC236}">
                <a16:creationId xmlns:a16="http://schemas.microsoft.com/office/drawing/2014/main" id="{9CC95EF1-2443-FC80-3863-A21D5D9157E9}"/>
              </a:ext>
            </a:extLst>
          </p:cNvPr>
          <p:cNvSpPr txBox="1"/>
          <p:nvPr/>
        </p:nvSpPr>
        <p:spPr>
          <a:xfrm>
            <a:off x="1145470" y="3972368"/>
            <a:ext cx="27904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3200" b="1" dirty="0">
                <a:solidFill>
                  <a:srgbClr val="427DB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調整心理狀態</a:t>
            </a:r>
            <a:endParaRPr lang="en-US" altLang="zh-TW" sz="3200" b="1" dirty="0">
              <a:solidFill>
                <a:srgbClr val="427DB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68D7D668-EF67-B4EE-EDFC-C3D396F13F96}"/>
              </a:ext>
            </a:extLst>
          </p:cNvPr>
          <p:cNvSpPr txBox="1"/>
          <p:nvPr/>
        </p:nvSpPr>
        <p:spPr>
          <a:xfrm>
            <a:off x="5386975" y="3998871"/>
            <a:ext cx="60173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冷靜思考、判斷，以生命安全為重。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61D9C4EA-784A-1314-EBF5-15235D62D1A0}"/>
              </a:ext>
            </a:extLst>
          </p:cNvPr>
          <p:cNvSpPr/>
          <p:nvPr/>
        </p:nvSpPr>
        <p:spPr>
          <a:xfrm>
            <a:off x="1574089" y="5532030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318F34D9-5C98-BFD8-629E-8AF3FBD9E5EB}"/>
              </a:ext>
            </a:extLst>
          </p:cNvPr>
          <p:cNvSpPr/>
          <p:nvPr/>
        </p:nvSpPr>
        <p:spPr>
          <a:xfrm>
            <a:off x="1085543" y="5129321"/>
            <a:ext cx="10607293" cy="1072040"/>
          </a:xfrm>
          <a:prstGeom prst="rect">
            <a:avLst/>
          </a:prstGeom>
          <a:solidFill>
            <a:srgbClr val="00A199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B3466A75-15DC-03B2-D543-038200D83216}"/>
              </a:ext>
            </a:extLst>
          </p:cNvPr>
          <p:cNvSpPr/>
          <p:nvPr/>
        </p:nvSpPr>
        <p:spPr>
          <a:xfrm>
            <a:off x="933143" y="5003425"/>
            <a:ext cx="10607293" cy="107204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8" name="橢圓 37">
            <a:extLst>
              <a:ext uri="{FF2B5EF4-FFF2-40B4-BE49-F238E27FC236}">
                <a16:creationId xmlns:a16="http://schemas.microsoft.com/office/drawing/2014/main" id="{461EFFD5-026B-86A3-7F7D-600CD7420E49}"/>
              </a:ext>
            </a:extLst>
          </p:cNvPr>
          <p:cNvSpPr/>
          <p:nvPr/>
        </p:nvSpPr>
        <p:spPr>
          <a:xfrm>
            <a:off x="416015" y="5162879"/>
            <a:ext cx="729455" cy="729455"/>
          </a:xfrm>
          <a:prstGeom prst="ellipse">
            <a:avLst/>
          </a:prstGeom>
          <a:solidFill>
            <a:srgbClr val="00A199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3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9" name="文字方塊 38">
            <a:extLst>
              <a:ext uri="{FF2B5EF4-FFF2-40B4-BE49-F238E27FC236}">
                <a16:creationId xmlns:a16="http://schemas.microsoft.com/office/drawing/2014/main" id="{827BBBF6-901C-D9A2-3CC4-B5250C47E800}"/>
              </a:ext>
            </a:extLst>
          </p:cNvPr>
          <p:cNvSpPr txBox="1"/>
          <p:nvPr/>
        </p:nvSpPr>
        <p:spPr>
          <a:xfrm>
            <a:off x="1145470" y="5261725"/>
            <a:ext cx="43014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3200" b="1" dirty="0">
                <a:solidFill>
                  <a:srgbClr val="00A1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以謹慎的心態使用道路</a:t>
            </a:r>
            <a:endParaRPr lang="en-US" altLang="zh-TW" sz="3200" b="1" dirty="0">
              <a:solidFill>
                <a:srgbClr val="00A1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0" name="文字方塊 39">
            <a:extLst>
              <a:ext uri="{FF2B5EF4-FFF2-40B4-BE49-F238E27FC236}">
                <a16:creationId xmlns:a16="http://schemas.microsoft.com/office/drawing/2014/main" id="{252AA6F4-5868-F962-DE9A-1D5A5E74FAF0}"/>
              </a:ext>
            </a:extLst>
          </p:cNvPr>
          <p:cNvSpPr txBox="1"/>
          <p:nvPr/>
        </p:nvSpPr>
        <p:spPr>
          <a:xfrm>
            <a:off x="5386975" y="5102700"/>
            <a:ext cx="529009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理解不經意的行為會害人害己，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必須謹慎用路，保護自己與他人。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1" name="文字方塊 40">
            <a:extLst>
              <a:ext uri="{FF2B5EF4-FFF2-40B4-BE49-F238E27FC236}">
                <a16:creationId xmlns:a16="http://schemas.microsoft.com/office/drawing/2014/main" id="{2AD43FA4-8541-3706-149A-D985D6E5572D}"/>
              </a:ext>
            </a:extLst>
          </p:cNvPr>
          <p:cNvSpPr txBox="1"/>
          <p:nvPr/>
        </p:nvSpPr>
        <p:spPr>
          <a:xfrm>
            <a:off x="8269357" y="132287"/>
            <a:ext cx="39226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統整活動│活動三：交通安全知多少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-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「自行車」篇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10981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C01ED0D7-3BC6-568C-506F-8D0C5C16C0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809" y="2268995"/>
            <a:ext cx="5995686" cy="3333509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grpSp>
        <p:nvGrpSpPr>
          <p:cNvPr id="29" name="群組 28">
            <a:extLst>
              <a:ext uri="{FF2B5EF4-FFF2-40B4-BE49-F238E27FC236}">
                <a16:creationId xmlns:a16="http://schemas.microsoft.com/office/drawing/2014/main" id="{8E3362AE-8B85-3FB6-4305-CC7E95FABD3E}"/>
              </a:ext>
            </a:extLst>
          </p:cNvPr>
          <p:cNvGrpSpPr/>
          <p:nvPr/>
        </p:nvGrpSpPr>
        <p:grpSpPr>
          <a:xfrm>
            <a:off x="2343710" y="429453"/>
            <a:ext cx="7502417" cy="1212311"/>
            <a:chOff x="4005846" y="248433"/>
            <a:chExt cx="4075532" cy="1022895"/>
          </a:xfrm>
        </p:grpSpPr>
        <p:grpSp>
          <p:nvGrpSpPr>
            <p:cNvPr id="30" name="Group 10">
              <a:extLst>
                <a:ext uri="{FF2B5EF4-FFF2-40B4-BE49-F238E27FC236}">
                  <a16:creationId xmlns:a16="http://schemas.microsoft.com/office/drawing/2014/main" id="{D21AEC2A-4B55-A780-942E-1696D1AF9390}"/>
                </a:ext>
              </a:extLst>
            </p:cNvPr>
            <p:cNvGrpSpPr/>
            <p:nvPr/>
          </p:nvGrpSpPr>
          <p:grpSpPr>
            <a:xfrm>
              <a:off x="4110621" y="353208"/>
              <a:ext cx="3970757" cy="918120"/>
              <a:chOff x="0" y="-28575"/>
              <a:chExt cx="1045796" cy="241810"/>
            </a:xfrm>
          </p:grpSpPr>
          <p:sp>
            <p:nvSpPr>
              <p:cNvPr id="34" name="Freeform 11">
                <a:extLst>
                  <a:ext uri="{FF2B5EF4-FFF2-40B4-BE49-F238E27FC236}">
                    <a16:creationId xmlns:a16="http://schemas.microsoft.com/office/drawing/2014/main" id="{DB64D22E-AAA0-2753-D2C1-D327D9A0F9EB}"/>
                  </a:ext>
                </a:extLst>
              </p:cNvPr>
              <p:cNvSpPr/>
              <p:nvPr/>
            </p:nvSpPr>
            <p:spPr>
              <a:xfrm>
                <a:off x="0" y="0"/>
                <a:ext cx="1032481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EE05C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35" name="TextBox 12">
                <a:extLst>
                  <a:ext uri="{FF2B5EF4-FFF2-40B4-BE49-F238E27FC236}">
                    <a16:creationId xmlns:a16="http://schemas.microsoft.com/office/drawing/2014/main" id="{C14399AC-E209-B0E2-FB6B-50A593D31AA5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31" name="Group 13">
              <a:extLst>
                <a:ext uri="{FF2B5EF4-FFF2-40B4-BE49-F238E27FC236}">
                  <a16:creationId xmlns:a16="http://schemas.microsoft.com/office/drawing/2014/main" id="{B36B4F2C-D2F9-5FC2-4A92-2D1D4C0FB7BC}"/>
                </a:ext>
              </a:extLst>
            </p:cNvPr>
            <p:cNvGrpSpPr/>
            <p:nvPr/>
          </p:nvGrpSpPr>
          <p:grpSpPr>
            <a:xfrm>
              <a:off x="4005846" y="248433"/>
              <a:ext cx="3970757" cy="918120"/>
              <a:chOff x="0" y="-28575"/>
              <a:chExt cx="1045796" cy="241810"/>
            </a:xfrm>
          </p:grpSpPr>
          <p:sp>
            <p:nvSpPr>
              <p:cNvPr id="32" name="Freeform 14">
                <a:extLst>
                  <a:ext uri="{FF2B5EF4-FFF2-40B4-BE49-F238E27FC236}">
                    <a16:creationId xmlns:a16="http://schemas.microsoft.com/office/drawing/2014/main" id="{52D4B7CC-3B31-5AF7-68D5-CD63E515BD50}"/>
                  </a:ext>
                </a:extLst>
              </p:cNvPr>
              <p:cNvSpPr/>
              <p:nvPr/>
            </p:nvSpPr>
            <p:spPr>
              <a:xfrm>
                <a:off x="0" y="0"/>
                <a:ext cx="10457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33" name="TextBox 15">
                <a:extLst>
                  <a:ext uri="{FF2B5EF4-FFF2-40B4-BE49-F238E27FC236}">
                    <a16:creationId xmlns:a16="http://schemas.microsoft.com/office/drawing/2014/main" id="{C2EAFD04-1256-D607-2AC1-DEF32E454FDA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4A82AED4-A073-E6B5-AB56-6FBB056ED716}"/>
              </a:ext>
            </a:extLst>
          </p:cNvPr>
          <p:cNvSpPr txBox="1"/>
          <p:nvPr/>
        </p:nvSpPr>
        <p:spPr>
          <a:xfrm>
            <a:off x="2343711" y="682216"/>
            <a:ext cx="71595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一起來看看影片中發生什麼事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40975F05-DAEA-0489-0BC1-FC347BA18C1F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發展活動│活動二：交通事故情境表演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5F51A739-B70F-AF4F-91F7-810A4DFBB097}"/>
              </a:ext>
            </a:extLst>
          </p:cNvPr>
          <p:cNvGrpSpPr/>
          <p:nvPr/>
        </p:nvGrpSpPr>
        <p:grpSpPr>
          <a:xfrm>
            <a:off x="2398571" y="3295039"/>
            <a:ext cx="1576919" cy="1062006"/>
            <a:chOff x="3243094" y="5267994"/>
            <a:chExt cx="914400" cy="615820"/>
          </a:xfrm>
        </p:grpSpPr>
        <p:sp>
          <p:nvSpPr>
            <p:cNvPr id="10" name="Google Shape;94;p1">
              <a:hlinkClick r:id="rId4"/>
              <a:extLst>
                <a:ext uri="{FF2B5EF4-FFF2-40B4-BE49-F238E27FC236}">
                  <a16:creationId xmlns:a16="http://schemas.microsoft.com/office/drawing/2014/main" id="{4DD41664-2429-765F-37F9-9BF622DD077D}"/>
                </a:ext>
              </a:extLst>
            </p:cNvPr>
            <p:cNvSpPr/>
            <p:nvPr/>
          </p:nvSpPr>
          <p:spPr>
            <a:xfrm>
              <a:off x="3243094" y="5267994"/>
              <a:ext cx="914400" cy="615820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95;p1">
              <a:hlinkClick r:id="rId4"/>
              <a:extLst>
                <a:ext uri="{FF2B5EF4-FFF2-40B4-BE49-F238E27FC236}">
                  <a16:creationId xmlns:a16="http://schemas.microsoft.com/office/drawing/2014/main" id="{843E7515-D1F8-C290-4EEA-289E15644BB1}"/>
                </a:ext>
              </a:extLst>
            </p:cNvPr>
            <p:cNvSpPr/>
            <p:nvPr/>
          </p:nvSpPr>
          <p:spPr>
            <a:xfrm rot="5400000">
              <a:off x="3561200" y="5342638"/>
              <a:ext cx="410547" cy="466531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00BEFE6C-D135-ACC0-6539-BF57B30CCC67}"/>
              </a:ext>
            </a:extLst>
          </p:cNvPr>
          <p:cNvSpPr txBox="1"/>
          <p:nvPr/>
        </p:nvSpPr>
        <p:spPr>
          <a:xfrm>
            <a:off x="251557" y="5602503"/>
            <a:ext cx="6008938" cy="413983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solidFill>
              <a:schemeClr val="tx1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點選上方播放鈕播放影片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2D9B3D84-FD63-29AF-3730-45B37168710D}"/>
              </a:ext>
            </a:extLst>
          </p:cNvPr>
          <p:cNvSpPr txBox="1"/>
          <p:nvPr/>
        </p:nvSpPr>
        <p:spPr>
          <a:xfrm>
            <a:off x="6466114" y="3295039"/>
            <a:ext cx="546107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zh-TW" altLang="en-US" sz="3200" b="1" i="0" u="none" strike="noStrike" baseline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影片中的事故怎麼發生的？</a:t>
            </a:r>
            <a:endParaRPr lang="en-US" altLang="zh-TW" sz="3200" b="1" i="0" u="none" strike="noStrike" baseline="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發生事故的原因是騎士的騎乘技術不佳？還是心理狀態影響？還是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29337678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20284</TotalTime>
  <Words>2055</Words>
  <Application>Microsoft Office PowerPoint</Application>
  <PresentationFormat>寬螢幕</PresentationFormat>
  <Paragraphs>242</Paragraphs>
  <Slides>21</Slides>
  <Notes>20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21</vt:i4>
      </vt:variant>
    </vt:vector>
  </HeadingPairs>
  <TitlesOfParts>
    <vt:vector size="29" baseType="lpstr">
      <vt:lpstr>Arial</vt:lpstr>
      <vt:lpstr>Calibri</vt:lpstr>
      <vt:lpstr>Wingdings</vt:lpstr>
      <vt:lpstr>微軟正黑體</vt:lpstr>
      <vt:lpstr>Calibri Light</vt:lpstr>
      <vt:lpstr>微軟正黑體</vt:lpstr>
      <vt:lpstr>Office 佈景主題</vt:lpstr>
      <vt:lpstr>1_Office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交通安全課程模組PPT</dc:title>
  <dc:creator>User</dc:creator>
  <cp:lastModifiedBy>syuuyucc@outlook.com</cp:lastModifiedBy>
  <cp:revision>194</cp:revision>
  <dcterms:created xsi:type="dcterms:W3CDTF">2021-05-11T02:51:29Z</dcterms:created>
  <dcterms:modified xsi:type="dcterms:W3CDTF">2024-01-09T02:30:06Z</dcterms:modified>
</cp:coreProperties>
</file>