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25"/>
  </p:notesMasterIdLst>
  <p:sldIdLst>
    <p:sldId id="259" r:id="rId2"/>
    <p:sldId id="315" r:id="rId3"/>
    <p:sldId id="264" r:id="rId4"/>
    <p:sldId id="316" r:id="rId5"/>
    <p:sldId id="317" r:id="rId6"/>
    <p:sldId id="318" r:id="rId7"/>
    <p:sldId id="320" r:id="rId8"/>
    <p:sldId id="319" r:id="rId9"/>
    <p:sldId id="321" r:id="rId10"/>
    <p:sldId id="322" r:id="rId11"/>
    <p:sldId id="324" r:id="rId12"/>
    <p:sldId id="325" r:id="rId13"/>
    <p:sldId id="327" r:id="rId14"/>
    <p:sldId id="328" r:id="rId15"/>
    <p:sldId id="329" r:id="rId16"/>
    <p:sldId id="330" r:id="rId17"/>
    <p:sldId id="331" r:id="rId18"/>
    <p:sldId id="332" r:id="rId19"/>
    <p:sldId id="334" r:id="rId20"/>
    <p:sldId id="333" r:id="rId21"/>
    <p:sldId id="335" r:id="rId22"/>
    <p:sldId id="336" r:id="rId23"/>
    <p:sldId id="337" r:id="rId24"/>
  </p:sldIdLst>
  <p:sldSz cx="12192000" cy="6858000"/>
  <p:notesSz cx="6858000" cy="9144000"/>
  <p:embeddedFontLst>
    <p:embeddedFont>
      <p:font typeface="Noto Sans CJK TC Light" panose="020B0300000000000000" pitchFamily="34" charset="-120"/>
      <p:regular r:id="rId26"/>
    </p:embeddedFont>
    <p:embeddedFont>
      <p:font typeface="微軟正黑體" panose="020B0604030504040204" pitchFamily="34" charset="-120"/>
      <p:regular r:id="rId27"/>
      <p:bold r:id="rId28"/>
    </p:embeddedFont>
  </p:embeddedFontLst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封面、教學提醒" id="{0E8BF641-5563-421F-8150-6EAC44B940D1}">
          <p14:sldIdLst>
            <p14:sldId id="259"/>
            <p14:sldId id="315"/>
          </p14:sldIdLst>
        </p14:section>
        <p14:section name="引起動機" id="{8DA04186-4D6C-4530-838D-8E4DDFA152A6}">
          <p14:sldIdLst>
            <p14:sldId id="264"/>
            <p14:sldId id="316"/>
            <p14:sldId id="317"/>
            <p14:sldId id="318"/>
            <p14:sldId id="320"/>
            <p14:sldId id="319"/>
            <p14:sldId id="321"/>
            <p14:sldId id="322"/>
            <p14:sldId id="324"/>
          </p14:sldIdLst>
        </p14:section>
        <p14:section name="發展活動" id="{252B8B1D-9F5A-47EB-B083-70BF20B21E09}">
          <p14:sldIdLst>
            <p14:sldId id="325"/>
            <p14:sldId id="327"/>
            <p14:sldId id="328"/>
            <p14:sldId id="329"/>
            <p14:sldId id="330"/>
            <p14:sldId id="331"/>
            <p14:sldId id="332"/>
            <p14:sldId id="334"/>
            <p14:sldId id="333"/>
            <p14:sldId id="335"/>
            <p14:sldId id="336"/>
            <p14:sldId id="337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4A5B4"/>
    <a:srgbClr val="35935F"/>
    <a:srgbClr val="427DB9"/>
    <a:srgbClr val="B93411"/>
    <a:srgbClr val="E0F4E9"/>
    <a:srgbClr val="C4EAD5"/>
    <a:srgbClr val="30805B"/>
    <a:srgbClr val="EF7544"/>
    <a:srgbClr val="E9F7EF"/>
    <a:srgbClr val="E7F0F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8129" autoAdjust="0"/>
    <p:restoredTop sz="87535" autoAdjust="0"/>
  </p:normalViewPr>
  <p:slideViewPr>
    <p:cSldViewPr snapToGrid="0">
      <p:cViewPr varScale="1">
        <p:scale>
          <a:sx n="53" d="100"/>
          <a:sy n="53" d="100"/>
        </p:scale>
        <p:origin x="604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2.fntdata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0817C9-E5F1-477C-BCFD-FBF95D4CEE82}" type="datetimeFigureOut">
              <a:rPr lang="zh-TW" altLang="en-US" smtClean="0"/>
              <a:t>2024/1/9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CD61BC-4012-42A2-B74E-358A4698741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106283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CD61BC-4012-42A2-B74E-358A4698741F}" type="slidenum">
              <a:rPr lang="zh-TW" altLang="en-US" smtClean="0"/>
              <a:t>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349111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CD61BC-4012-42A2-B74E-358A4698741F}" type="slidenum">
              <a:rPr lang="zh-TW" altLang="en-US" smtClean="0"/>
              <a:t>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625143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/>
              <a:t>接下來的活動重點在於引導學生理解交通規則的必要性，教師可考量活動空間及教學時間，選擇適合的活動方式，點選綠色長條形方塊即可跳至該頁面。</a:t>
            </a:r>
            <a:endParaRPr lang="en-US" altLang="zh-TW" dirty="0"/>
          </a:p>
          <a:p>
            <a:pPr marL="228600" indent="-228600">
              <a:buFont typeface="+mj-lt"/>
              <a:buAutoNum type="arabicPeriod"/>
            </a:pPr>
            <a:r>
              <a:rPr lang="zh-TW" altLang="en-US" dirty="0"/>
              <a:t>體驗活動：活動時間至少</a:t>
            </a:r>
            <a:r>
              <a:rPr lang="en-US" altLang="zh-TW" dirty="0"/>
              <a:t>20</a:t>
            </a:r>
            <a:r>
              <a:rPr lang="zh-TW" altLang="en-US" dirty="0"/>
              <a:t>分鐘，若教師選擇體驗活動，需注意教室走道大小足夠學生通行且無障礙物，注意安全。</a:t>
            </a:r>
            <a:endParaRPr lang="en-US" altLang="zh-TW" dirty="0"/>
          </a:p>
          <a:p>
            <a:pPr marL="228600" indent="-228600">
              <a:buFont typeface="+mj-lt"/>
              <a:buAutoNum type="arabicPeriod"/>
            </a:pPr>
            <a:r>
              <a:rPr lang="zh-TW" altLang="en-US" dirty="0"/>
              <a:t>觀察思考：活動時間約</a:t>
            </a:r>
            <a:r>
              <a:rPr lang="en-US" altLang="zh-TW" dirty="0"/>
              <a:t>10</a:t>
            </a:r>
            <a:r>
              <a:rPr lang="zh-TW" altLang="en-US" dirty="0"/>
              <a:t>分鐘，以圖片進行觀察。</a:t>
            </a:r>
            <a:endParaRPr lang="en-US" altLang="zh-TW" dirty="0"/>
          </a:p>
          <a:p>
            <a:pPr marL="228600" indent="-228600">
              <a:buFont typeface="+mj-lt"/>
              <a:buAutoNum type="arabicPeriod"/>
            </a:pPr>
            <a:endParaRPr lang="zh-TW" altLang="en-US" dirty="0"/>
          </a:p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CD61BC-4012-42A2-B74E-358A4698741F}" type="slidenum">
              <a:rPr lang="zh-TW" altLang="en-US" smtClean="0"/>
              <a:t>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6081210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Font typeface="+mj-lt"/>
              <a:buAutoNum type="arabicPeriod"/>
            </a:pPr>
            <a:r>
              <a:rPr lang="zh-TW" altLang="en-US" dirty="0"/>
              <a:t>體驗活動前，請確認教室走道大小足夠學生通行且無障礙物，注意安全。</a:t>
            </a:r>
            <a:endParaRPr lang="en-US" altLang="zh-TW" dirty="0"/>
          </a:p>
          <a:p>
            <a:pPr marL="228600" indent="-228600">
              <a:buFont typeface="+mj-lt"/>
              <a:buAutoNum type="arabicPeriod"/>
            </a:pPr>
            <a:r>
              <a:rPr lang="zh-TW" altLang="en-US" dirty="0"/>
              <a:t>教師提供</a:t>
            </a:r>
            <a:r>
              <a:rPr lang="en-US" altLang="zh-TW" dirty="0"/>
              <a:t>【</a:t>
            </a:r>
            <a:r>
              <a:rPr lang="zh-TW" altLang="en-US" dirty="0"/>
              <a:t>附件</a:t>
            </a:r>
            <a:r>
              <a:rPr lang="en-US" altLang="zh-TW" dirty="0"/>
              <a:t>Ⅳ-1 </a:t>
            </a:r>
            <a:r>
              <a:rPr lang="zh-TW" altLang="en-US" dirty="0"/>
              <a:t>交通工具及用路人</a:t>
            </a:r>
            <a:r>
              <a:rPr lang="en-US" altLang="zh-TW" dirty="0"/>
              <a:t>】</a:t>
            </a:r>
            <a:r>
              <a:rPr lang="zh-TW" altLang="en-US" dirty="0"/>
              <a:t>圖卡，讓學生抽選。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7CD61BC-4012-42A2-B74E-358A4698741F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1274372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7CD61BC-4012-42A2-B74E-358A4698741F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1684252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7CD61BC-4012-42A2-B74E-358A4698741F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5499456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Font typeface="+mj-lt"/>
              <a:buAutoNum type="arabicPeriod"/>
            </a:pPr>
            <a:r>
              <a:rPr lang="zh-TW" altLang="en-US" dirty="0"/>
              <a:t>教師以</a:t>
            </a:r>
            <a:r>
              <a:rPr lang="en-US" altLang="zh-TW" dirty="0"/>
              <a:t>【</a:t>
            </a:r>
            <a:r>
              <a:rPr lang="zh-TW" altLang="en-US" dirty="0"/>
              <a:t>附件</a:t>
            </a:r>
            <a:r>
              <a:rPr lang="en-US" altLang="zh-TW" dirty="0"/>
              <a:t>Ⅳ-2 </a:t>
            </a:r>
            <a:r>
              <a:rPr lang="zh-TW" altLang="en-US" dirty="0"/>
              <a:t>交通號誌及標誌</a:t>
            </a:r>
            <a:r>
              <a:rPr lang="en-US" altLang="zh-TW" dirty="0"/>
              <a:t>】</a:t>
            </a:r>
            <a:r>
              <a:rPr lang="zh-TW" altLang="en-US" dirty="0"/>
              <a:t>圖卡，布置場地。</a:t>
            </a:r>
            <a:endParaRPr lang="en-US" altLang="zh-TW" dirty="0"/>
          </a:p>
          <a:p>
            <a:pPr marL="228600" indent="-228600">
              <a:buFont typeface="+mj-lt"/>
              <a:buAutoNum type="arabicPeriod"/>
            </a:pPr>
            <a:r>
              <a:rPr lang="zh-TW" altLang="en-US" dirty="0"/>
              <a:t>情境二在於學生透過體驗，理解用路人須遵循交通設施，才能有秩序的通行，因此無須探究交通標誌的意義。</a:t>
            </a:r>
            <a:endParaRPr lang="en-US" altLang="zh-TW" dirty="0"/>
          </a:p>
          <a:p>
            <a:pPr marL="228600" indent="-228600">
              <a:buFont typeface="+mj-lt"/>
              <a:buAutoNum type="arabicPeriod"/>
            </a:pPr>
            <a:r>
              <a:rPr lang="zh-TW" altLang="en-US" dirty="0"/>
              <a:t>圖中左側禁止左轉及右下禁止進入的標誌，是以體驗的行進方向擺放，因此需以順時針</a:t>
            </a:r>
            <a:r>
              <a:rPr lang="en-US" altLang="zh-TW" dirty="0"/>
              <a:t>90</a:t>
            </a:r>
            <a:r>
              <a:rPr lang="zh-TW" altLang="en-US" dirty="0"/>
              <a:t>度的方向查看。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7CD61BC-4012-42A2-B74E-358A4698741F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1552557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/>
              <a:t>圖中左側禁止左轉及右下禁止進入的標誌，是以體驗的行進方向擺放，因此需以順時針</a:t>
            </a:r>
            <a:r>
              <a:rPr lang="en-US" altLang="zh-TW" dirty="0"/>
              <a:t>90</a:t>
            </a:r>
            <a:r>
              <a:rPr lang="zh-TW" altLang="en-US" dirty="0"/>
              <a:t>度的方向查看。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7CD61BC-4012-42A2-B74E-358A4698741F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7603178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7CD61BC-4012-42A2-B74E-358A4698741F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5293954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/>
              <a:t>圖中左側禁止左轉及右下禁止進入的標誌，是以體驗的行進方向擺放，因此需以順時針</a:t>
            </a:r>
            <a:r>
              <a:rPr lang="en-US" altLang="zh-TW" dirty="0"/>
              <a:t>90</a:t>
            </a:r>
            <a:r>
              <a:rPr lang="zh-TW" altLang="en-US" dirty="0"/>
              <a:t>度的方向查看。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7CD61BC-4012-42A2-B74E-358A4698741F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9307085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7CD61BC-4012-42A2-B74E-358A4698741F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9030274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lvl="0" indent="-228600" algn="l" rtl="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zh-TW" altLang="en-US" dirty="0"/>
              <a:t>教師點選左側</a:t>
            </a:r>
            <a:r>
              <a:rPr lang="en-US" altLang="zh-TW" dirty="0"/>
              <a:t>(</a:t>
            </a:r>
            <a:r>
              <a:rPr lang="zh-TW" altLang="en-US" dirty="0"/>
              <a:t>紅框白色箭頭</a:t>
            </a:r>
            <a:r>
              <a:rPr lang="en-US" altLang="zh-TW" dirty="0"/>
              <a:t>)</a:t>
            </a:r>
            <a:r>
              <a:rPr lang="zh-TW" altLang="en-US" dirty="0"/>
              <a:t>至</a:t>
            </a:r>
            <a:r>
              <a:rPr lang="en-US" altLang="zh-TW" dirty="0" err="1"/>
              <a:t>youtube</a:t>
            </a:r>
            <a:r>
              <a:rPr lang="zh-TW" altLang="en-US" dirty="0"/>
              <a:t>播放影片。</a:t>
            </a:r>
            <a:endParaRPr lang="en-US" altLang="zh-TW" dirty="0"/>
          </a:p>
          <a:p>
            <a:pPr marL="228600" lvl="0" indent="-228600" algn="l" rtl="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zh-TW" altLang="en-US" dirty="0"/>
              <a:t>若超連結失效，可複製以下連結</a:t>
            </a:r>
            <a:r>
              <a:rPr lang="en-US" altLang="zh-TW" dirty="0"/>
              <a:t>https://www.youtube.com/watch?v=X9IyWnjA8_Y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7CD61BC-4012-42A2-B74E-358A4698741F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3127267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Font typeface="+mj-lt"/>
              <a:buNone/>
            </a:pPr>
            <a:r>
              <a:rPr lang="zh-TW" altLang="en-US" dirty="0"/>
              <a:t>道安資訊查詢網 </a:t>
            </a:r>
            <a:r>
              <a:rPr lang="en-US" altLang="zh-TW" dirty="0"/>
              <a:t>https://roadsafety.tw/Dashboard/Custom?type=%E7%B5%B1%E8%A8%88%E5%BF%AB%E8%A6%BD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7CD61BC-4012-42A2-B74E-358A4698741F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8371758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Font typeface="+mj-lt"/>
              <a:buNone/>
            </a:pPr>
            <a:endParaRPr lang="en-US" altLang="zh-TW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7CD61BC-4012-42A2-B74E-358A4698741F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6973493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Font typeface="+mj-lt"/>
              <a:buNone/>
            </a:pPr>
            <a:endParaRPr lang="en-US" altLang="zh-TW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7CD61BC-4012-42A2-B74E-358A4698741F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1223027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Font typeface="+mj-lt"/>
              <a:buNone/>
            </a:pPr>
            <a:r>
              <a:rPr lang="zh-TW" altLang="en-US" dirty="0"/>
              <a:t>道安資訊查詢網</a:t>
            </a:r>
            <a:r>
              <a:rPr lang="en-US" altLang="zh-TW" dirty="0"/>
              <a:t>(</a:t>
            </a:r>
            <a:r>
              <a:rPr lang="zh-TW" altLang="en-US" dirty="0"/>
              <a:t>學校周邊熱點</a:t>
            </a:r>
            <a:r>
              <a:rPr lang="en-US" altLang="zh-TW" dirty="0"/>
              <a:t>)</a:t>
            </a:r>
            <a:r>
              <a:rPr lang="zh-TW" altLang="en-US" dirty="0"/>
              <a:t> </a:t>
            </a:r>
            <a:r>
              <a:rPr lang="en-US" altLang="zh-TW" dirty="0"/>
              <a:t>https://roadsafety.tw/SchoolHotSpots#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7CD61BC-4012-42A2-B74E-358A4698741F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833356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Font typeface="+mj-lt"/>
              <a:buNone/>
            </a:pPr>
            <a:endParaRPr lang="en-US" altLang="zh-TW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7CD61BC-4012-42A2-B74E-358A4698741F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4085849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Font typeface="+mj-lt"/>
              <a:buNone/>
            </a:pPr>
            <a:endParaRPr lang="en-US" altLang="zh-TW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7CD61BC-4012-42A2-B74E-358A4698741F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7408792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7CD61BC-4012-42A2-B74E-358A4698741F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9106920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7CD61BC-4012-42A2-B74E-358A4698741F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4563914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7CD61BC-4012-42A2-B74E-358A4698741F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7075301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Font typeface="+mj-lt"/>
              <a:buNone/>
            </a:pPr>
            <a:endParaRPr lang="en-US" altLang="zh-TW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7CD61BC-4012-42A2-B74E-358A4698741F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7019184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Font typeface="+mj-lt"/>
              <a:buNone/>
            </a:pPr>
            <a:endParaRPr lang="en-US" altLang="zh-TW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7CD61BC-4012-42A2-B74E-358A4698741F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063495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F2425-ABE3-4E1F-8E10-986AE3EE0B00}" type="datetimeFigureOut">
              <a:rPr lang="zh-TW" altLang="en-US" smtClean="0"/>
              <a:t>2024/1/9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886CF2-5D12-43F7-A6FA-3ECAD6C7C1F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969221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F2425-ABE3-4E1F-8E10-986AE3EE0B00}" type="datetimeFigureOut">
              <a:rPr lang="zh-TW" altLang="en-US" smtClean="0"/>
              <a:t>2024/1/9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886CF2-5D12-43F7-A6FA-3ECAD6C7C1F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232647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F2425-ABE3-4E1F-8E10-986AE3EE0B00}" type="datetimeFigureOut">
              <a:rPr lang="zh-TW" altLang="en-US" smtClean="0"/>
              <a:t>2024/1/9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886CF2-5D12-43F7-A6FA-3ECAD6C7C1F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06300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F2425-ABE3-4E1F-8E10-986AE3EE0B00}" type="datetimeFigureOut">
              <a:rPr lang="zh-TW" altLang="en-US" smtClean="0"/>
              <a:t>2024/1/9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886CF2-5D12-43F7-A6FA-3ECAD6C7C1F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597079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F2425-ABE3-4E1F-8E10-986AE3EE0B00}" type="datetimeFigureOut">
              <a:rPr lang="zh-TW" altLang="en-US" smtClean="0"/>
              <a:t>2024/1/9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886CF2-5D12-43F7-A6FA-3ECAD6C7C1F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528720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F2425-ABE3-4E1F-8E10-986AE3EE0B00}" type="datetimeFigureOut">
              <a:rPr lang="zh-TW" altLang="en-US" smtClean="0"/>
              <a:t>2024/1/9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886CF2-5D12-43F7-A6FA-3ECAD6C7C1F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003278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F2425-ABE3-4E1F-8E10-986AE3EE0B00}" type="datetimeFigureOut">
              <a:rPr lang="zh-TW" altLang="en-US" smtClean="0"/>
              <a:t>2024/1/9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886CF2-5D12-43F7-A6FA-3ECAD6C7C1F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956485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F2425-ABE3-4E1F-8E10-986AE3EE0B00}" type="datetimeFigureOut">
              <a:rPr lang="zh-TW" altLang="en-US" smtClean="0"/>
              <a:t>2024/1/9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886CF2-5D12-43F7-A6FA-3ECAD6C7C1F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210546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F2425-ABE3-4E1F-8E10-986AE3EE0B00}" type="datetimeFigureOut">
              <a:rPr lang="zh-TW" altLang="en-US" smtClean="0"/>
              <a:t>2024/1/9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886CF2-5D12-43F7-A6FA-3ECAD6C7C1F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6100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F2425-ABE3-4E1F-8E10-986AE3EE0B00}" type="datetimeFigureOut">
              <a:rPr lang="zh-TW" altLang="en-US" smtClean="0"/>
              <a:t>2024/1/9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886CF2-5D12-43F7-A6FA-3ECAD6C7C1F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799116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F2425-ABE3-4E1F-8E10-986AE3EE0B00}" type="datetimeFigureOut">
              <a:rPr lang="zh-TW" altLang="en-US" smtClean="0"/>
              <a:t>2024/1/9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886CF2-5D12-43F7-A6FA-3ECAD6C7C1F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576708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DF2425-ABE3-4E1F-8E10-986AE3EE0B00}" type="datetimeFigureOut">
              <a:rPr lang="zh-TW" altLang="en-US" smtClean="0"/>
              <a:t>2024/1/9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886CF2-5D12-43F7-A6FA-3ECAD6C7C1F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495765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tinyurl.com/mr2yr8nt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slide" Target="slide9.xml"/><Relationship Id="rId4" Type="http://schemas.openxmlformats.org/officeDocument/2006/relationships/slide" Target="slide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slide" Target="slide11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www.youtube.com/watch?v=X9IyWnjA8_Y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roadsafety.tw/Dashboard/Custom?type=%E7%B5%B1%E8%A8%88%E5%BF%AB%E8%A6%BD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roadsafety.tw/SchoolHotSpots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emf"/><Relationship Id="rId5" Type="http://schemas.openxmlformats.org/officeDocument/2006/relationships/image" Target="../media/image21.emf"/><Relationship Id="rId4" Type="http://schemas.openxmlformats.org/officeDocument/2006/relationships/image" Target="../media/image1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898436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群組 29">
            <a:extLst>
              <a:ext uri="{FF2B5EF4-FFF2-40B4-BE49-F238E27FC236}">
                <a16:creationId xmlns:a16="http://schemas.microsoft.com/office/drawing/2014/main" id="{37C203DF-AB37-B58E-9F7E-C506F3EFB260}"/>
              </a:ext>
            </a:extLst>
          </p:cNvPr>
          <p:cNvGrpSpPr/>
          <p:nvPr/>
        </p:nvGrpSpPr>
        <p:grpSpPr>
          <a:xfrm>
            <a:off x="1407074" y="1703540"/>
            <a:ext cx="9089737" cy="4020162"/>
            <a:chOff x="1319392" y="1984927"/>
            <a:chExt cx="9089737" cy="3272769"/>
          </a:xfrm>
        </p:grpSpPr>
        <p:sp>
          <p:nvSpPr>
            <p:cNvPr id="21" name="矩形 20">
              <a:extLst>
                <a:ext uri="{FF2B5EF4-FFF2-40B4-BE49-F238E27FC236}">
                  <a16:creationId xmlns:a16="http://schemas.microsoft.com/office/drawing/2014/main" id="{19AE89AA-81BC-7739-A5B2-A5856BA22FF2}"/>
                </a:ext>
              </a:extLst>
            </p:cNvPr>
            <p:cNvSpPr/>
            <p:nvPr/>
          </p:nvSpPr>
          <p:spPr>
            <a:xfrm>
              <a:off x="1319394" y="2913856"/>
              <a:ext cx="9089735" cy="43313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342900" marR="0" lvl="0" indent="-34290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+mj-lt"/>
                <a:buAutoNum type="arabicPeriod" startAt="2"/>
                <a:tabLst/>
                <a:defRPr/>
              </a:pPr>
              <a:r>
                <a:rPr kumimoji="0" lang="zh-TW" altLang="en-US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Gen Jyuu GothicL Normal" panose="020B0202020203020207" pitchFamily="34" charset="-120"/>
                </a:rPr>
                <a:t>本模組為國中模組教案的起始課程，內容包含</a:t>
              </a:r>
              <a:r>
                <a:rPr lang="zh-TW" altLang="en-US" dirty="0">
                  <a:solidFill>
                    <a:prstClr val="black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Gen Jyuu GothicL Normal" panose="020B0202020203020207" pitchFamily="34" charset="-120"/>
                </a:rPr>
                <a:t>體驗活動，活動前請教師確認教室走道大小，足夠學生通行且無障礙物。若空間不足，請參考</a:t>
              </a:r>
              <a:r>
                <a:rPr lang="en-US" altLang="zh-TW" dirty="0">
                  <a:solidFill>
                    <a:prstClr val="black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Gen Jyuu GothicL Normal" panose="020B0202020203020207" pitchFamily="34" charset="-120"/>
                </a:rPr>
                <a:t>p.3</a:t>
              </a:r>
              <a:r>
                <a:rPr lang="zh-TW" altLang="en-US" dirty="0">
                  <a:solidFill>
                    <a:prstClr val="black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Gen Jyuu GothicL Normal" panose="020B0202020203020207" pitchFamily="34" charset="-120"/>
                </a:rPr>
                <a:t>及備註欄更換進行方式。</a:t>
              </a:r>
              <a:endParaRPr lang="en-US" altLang="zh-TW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endParaRPr>
            </a:p>
          </p:txBody>
        </p:sp>
        <p:sp>
          <p:nvSpPr>
            <p:cNvPr id="23" name="矩形 22">
              <a:extLst>
                <a:ext uri="{FF2B5EF4-FFF2-40B4-BE49-F238E27FC236}">
                  <a16:creationId xmlns:a16="http://schemas.microsoft.com/office/drawing/2014/main" id="{8D6600BC-3775-699C-A944-41E3E70947CC}"/>
                </a:ext>
              </a:extLst>
            </p:cNvPr>
            <p:cNvSpPr/>
            <p:nvPr/>
          </p:nvSpPr>
          <p:spPr>
            <a:xfrm>
              <a:off x="1319392" y="3545947"/>
              <a:ext cx="8425856" cy="71313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342900" marR="0" lvl="0" indent="-34290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+mj-lt"/>
                <a:buAutoNum type="arabicPeriod" startAt="3"/>
                <a:tabLst/>
                <a:defRPr/>
              </a:pPr>
              <a:r>
                <a:rPr kumimoji="0" lang="zh-TW" altLang="en-US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學習目標：</a:t>
              </a:r>
              <a:endParaRPr kumimoji="0" lang="en-US" altLang="zh-TW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  <a:p>
              <a:pPr marL="625475" marR="0" lvl="0" indent="-2603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AutoNum type="circleNumWdWhitePlain"/>
                <a:tabLst/>
                <a:defRPr/>
              </a:pPr>
              <a:r>
                <a:rPr kumimoji="0" lang="zh-TW" altLang="en-US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理解臺灣常見交通事故的危險樣態與形成原因。</a:t>
              </a:r>
            </a:p>
            <a:p>
              <a:pPr marL="625475" marR="0" lvl="0" indent="-2603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AutoNum type="circleNumWdWhitePlain"/>
                <a:tabLst/>
                <a:defRPr/>
              </a:pPr>
              <a:r>
                <a:rPr kumimoji="0" lang="zh-TW" altLang="en-US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理解「人、車、路」對於交通安全的影響，並能探究事故發生的原因。</a:t>
              </a:r>
              <a:endParaRPr kumimoji="0" lang="en-US" altLang="zh-TW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endParaRPr>
            </a:p>
          </p:txBody>
        </p:sp>
        <p:sp>
          <p:nvSpPr>
            <p:cNvPr id="25" name="文字方塊 24">
              <a:extLst>
                <a:ext uri="{FF2B5EF4-FFF2-40B4-BE49-F238E27FC236}">
                  <a16:creationId xmlns:a16="http://schemas.microsoft.com/office/drawing/2014/main" id="{C2F16FA1-E28A-800A-A5A9-C9DC0855E442}"/>
                </a:ext>
              </a:extLst>
            </p:cNvPr>
            <p:cNvSpPr txBox="1"/>
            <p:nvPr/>
          </p:nvSpPr>
          <p:spPr>
            <a:xfrm>
              <a:off x="1319392" y="1984927"/>
              <a:ext cx="9089737" cy="75167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342891" marR="0" lvl="0" indent="-342891" algn="l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+mj-lt"/>
                <a:buAutoNum type="arabicPeriod"/>
                <a:tabLst/>
                <a:defRPr/>
              </a:pPr>
              <a:r>
                <a:rPr kumimoji="0" lang="zh-TW" altLang="en-US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Gen Jyuu GothicL Normal" panose="020B0202020203020207" pitchFamily="34" charset="-120"/>
                </a:rPr>
                <a:t>本教學簡報依據交通部、教育部</a:t>
              </a:r>
              <a:r>
                <a:rPr kumimoji="0" lang="en-US" altLang="zh-TW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Gen Jyuu GothicL Normal" panose="020B0202020203020207" pitchFamily="34" charset="-120"/>
                </a:rPr>
                <a:t>112</a:t>
              </a:r>
              <a:r>
                <a:rPr kumimoji="0" lang="zh-TW" altLang="en-US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Gen Jyuu GothicL Normal" panose="020B0202020203020207" pitchFamily="34" charset="-120"/>
                </a:rPr>
                <a:t>年出版之「交通安全教案手冊</a:t>
              </a:r>
              <a:r>
                <a:rPr kumimoji="0" lang="en-US" altLang="zh-TW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Gen Jyuu GothicL Normal" panose="020B0202020203020207" pitchFamily="34" charset="-120"/>
                </a:rPr>
                <a:t>(</a:t>
              </a:r>
              <a:r>
                <a:rPr kumimoji="0" lang="zh-TW" altLang="en-US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Gen Jyuu GothicL Normal" panose="020B0202020203020207" pitchFamily="34" charset="-120"/>
                </a:rPr>
                <a:t>修訂版</a:t>
              </a:r>
              <a:r>
                <a:rPr kumimoji="0" lang="en-US" altLang="zh-TW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Gen Jyuu GothicL Normal" panose="020B0202020203020207" pitchFamily="34" charset="-120"/>
                </a:rPr>
                <a:t>)</a:t>
              </a:r>
              <a:r>
                <a:rPr kumimoji="0" lang="zh-TW" altLang="en-US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Gen Jyuu GothicL Normal" panose="020B0202020203020207" pitchFamily="34" charset="-120"/>
                </a:rPr>
                <a:t>」所編製。教師使用本簡報前請先至</a:t>
              </a:r>
              <a:r>
                <a:rPr kumimoji="0" lang="en-US" altLang="zh-TW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Gen Jyuu GothicL Normal" panose="020B0202020203020207" pitchFamily="34" charset="-120"/>
                  <a:hlinkClick r:id="rId4"/>
                </a:rPr>
                <a:t>https://tinyurl.com/mr2yr8nt</a:t>
              </a:r>
              <a:r>
                <a:rPr kumimoji="0" lang="zh-TW" altLang="en-US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Gen Jyuu GothicL Normal" panose="020B0202020203020207" pitchFamily="34" charset="-120"/>
                </a:rPr>
                <a:t>下載教案手冊電子檔，了解學習活動流程，另可從連結中下載學習單電子檔，供教學運用。</a:t>
              </a:r>
              <a:endParaRPr kumimoji="0" lang="en-US" altLang="zh-TW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endParaRPr>
            </a:p>
          </p:txBody>
        </p:sp>
        <p:sp>
          <p:nvSpPr>
            <p:cNvPr id="26" name="矩形 25">
              <a:extLst>
                <a:ext uri="{FF2B5EF4-FFF2-40B4-BE49-F238E27FC236}">
                  <a16:creationId xmlns:a16="http://schemas.microsoft.com/office/drawing/2014/main" id="{5604D2CA-E9F2-34D5-066B-724B7416FB22}"/>
                </a:ext>
              </a:extLst>
            </p:cNvPr>
            <p:cNvSpPr/>
            <p:nvPr/>
          </p:nvSpPr>
          <p:spPr>
            <a:xfrm>
              <a:off x="1319393" y="4758613"/>
              <a:ext cx="6869498" cy="49908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342900" marR="0" lvl="0" indent="-34290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+mj-lt"/>
                <a:buAutoNum type="arabicPeriod" startAt="5"/>
                <a:tabLst/>
                <a:defRPr/>
              </a:pPr>
              <a:r>
                <a:rPr kumimoji="0" lang="zh-TW" altLang="en-US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Gen Jyuu GothicL Normal" panose="020B0202020203020207" pitchFamily="34" charset="-120"/>
                </a:rPr>
                <a:t>使用簡報前，請查看簡報備忘稿的提醒內容。</a:t>
              </a:r>
              <a:endParaRPr kumimoji="0" lang="en-US" altLang="zh-TW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endParaRPr>
            </a:p>
          </p:txBody>
        </p:sp>
        <p:sp>
          <p:nvSpPr>
            <p:cNvPr id="27" name="矩形 26">
              <a:extLst>
                <a:ext uri="{FF2B5EF4-FFF2-40B4-BE49-F238E27FC236}">
                  <a16:creationId xmlns:a16="http://schemas.microsoft.com/office/drawing/2014/main" id="{6CBAE0FC-60CC-D47C-B2A1-3D45CFE01161}"/>
                </a:ext>
              </a:extLst>
            </p:cNvPr>
            <p:cNvSpPr/>
            <p:nvPr/>
          </p:nvSpPr>
          <p:spPr>
            <a:xfrm>
              <a:off x="1319393" y="4295763"/>
              <a:ext cx="8425856" cy="49908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342900" marR="0" lvl="0" indent="-34290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+mj-lt"/>
                <a:buAutoNum type="arabicPeriod" startAt="4"/>
                <a:tabLst/>
                <a:defRPr/>
              </a:pPr>
              <a:r>
                <a:rPr kumimoji="0" lang="zh-TW" altLang="en-US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Gen Jyuu GothicL Normal" panose="020B0202020203020207" pitchFamily="34" charset="-120"/>
                </a:rPr>
                <a:t>本簡報使用「微軟正黑體」，若教師無字體，請安裝後再開啟簡報。</a:t>
              </a:r>
              <a:endParaRPr kumimoji="0" lang="en-US" altLang="zh-TW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endParaRPr>
            </a:p>
          </p:txBody>
        </p:sp>
      </p:grpSp>
      <p:grpSp>
        <p:nvGrpSpPr>
          <p:cNvPr id="11" name="群組 10">
            <a:extLst>
              <a:ext uri="{FF2B5EF4-FFF2-40B4-BE49-F238E27FC236}">
                <a16:creationId xmlns:a16="http://schemas.microsoft.com/office/drawing/2014/main" id="{C55F2388-C722-544B-A0B5-517092BB8662}"/>
              </a:ext>
            </a:extLst>
          </p:cNvPr>
          <p:cNvGrpSpPr/>
          <p:nvPr/>
        </p:nvGrpSpPr>
        <p:grpSpPr>
          <a:xfrm>
            <a:off x="4055950" y="448849"/>
            <a:ext cx="4075532" cy="1022895"/>
            <a:chOff x="4005846" y="248433"/>
            <a:chExt cx="4075532" cy="1022895"/>
          </a:xfrm>
        </p:grpSpPr>
        <p:grpSp>
          <p:nvGrpSpPr>
            <p:cNvPr id="3" name="Group 10">
              <a:extLst>
                <a:ext uri="{FF2B5EF4-FFF2-40B4-BE49-F238E27FC236}">
                  <a16:creationId xmlns:a16="http://schemas.microsoft.com/office/drawing/2014/main" id="{0C34C7C8-7E1E-A1A3-C53F-CE717863039A}"/>
                </a:ext>
              </a:extLst>
            </p:cNvPr>
            <p:cNvGrpSpPr/>
            <p:nvPr/>
          </p:nvGrpSpPr>
          <p:grpSpPr>
            <a:xfrm>
              <a:off x="4110621" y="461703"/>
              <a:ext cx="3970757" cy="809625"/>
              <a:chOff x="0" y="0"/>
              <a:chExt cx="1045796" cy="213235"/>
            </a:xfrm>
          </p:grpSpPr>
          <p:sp>
            <p:nvSpPr>
              <p:cNvPr id="4" name="Freeform 11">
                <a:extLst>
                  <a:ext uri="{FF2B5EF4-FFF2-40B4-BE49-F238E27FC236}">
                    <a16:creationId xmlns:a16="http://schemas.microsoft.com/office/drawing/2014/main" id="{CC9A0FF1-99C7-6126-7423-D44213FAE885}"/>
                  </a:ext>
                </a:extLst>
              </p:cNvPr>
              <p:cNvSpPr/>
              <p:nvPr/>
            </p:nvSpPr>
            <p:spPr>
              <a:xfrm>
                <a:off x="0" y="0"/>
                <a:ext cx="1045796" cy="213235"/>
              </a:xfrm>
              <a:custGeom>
                <a:avLst/>
                <a:gdLst/>
                <a:ahLst/>
                <a:cxnLst/>
                <a:rect l="l" t="t" r="r" b="b"/>
                <a:pathLst>
                  <a:path w="1045796" h="213235">
                    <a:moveTo>
                      <a:pt x="0" y="0"/>
                    </a:moveTo>
                    <a:lnTo>
                      <a:pt x="1045796" y="0"/>
                    </a:lnTo>
                    <a:lnTo>
                      <a:pt x="1045796" y="213235"/>
                    </a:lnTo>
                    <a:lnTo>
                      <a:pt x="0" y="213235"/>
                    </a:lnTo>
                    <a:close/>
                  </a:path>
                </a:pathLst>
              </a:custGeom>
              <a:solidFill>
                <a:srgbClr val="EF7544"/>
              </a:solidFill>
              <a:ln w="38100" cap="sq">
                <a:solidFill>
                  <a:srgbClr val="191919"/>
                </a:solidFill>
                <a:prstDash val="solid"/>
                <a:miter/>
              </a:ln>
            </p:spPr>
          </p:sp>
          <p:sp>
            <p:nvSpPr>
              <p:cNvPr id="5" name="TextBox 12">
                <a:extLst>
                  <a:ext uri="{FF2B5EF4-FFF2-40B4-BE49-F238E27FC236}">
                    <a16:creationId xmlns:a16="http://schemas.microsoft.com/office/drawing/2014/main" id="{13D6EF39-385D-D765-46AC-E845F93708AC}"/>
                  </a:ext>
                </a:extLst>
              </p:cNvPr>
              <p:cNvSpPr txBox="1"/>
              <p:nvPr/>
            </p:nvSpPr>
            <p:spPr>
              <a:xfrm>
                <a:off x="0" y="-28575"/>
                <a:ext cx="1045796" cy="24181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120"/>
                  </a:lnSpc>
                </a:pPr>
                <a:endParaRPr/>
              </a:p>
            </p:txBody>
          </p:sp>
        </p:grpSp>
        <p:grpSp>
          <p:nvGrpSpPr>
            <p:cNvPr id="7" name="Group 13">
              <a:extLst>
                <a:ext uri="{FF2B5EF4-FFF2-40B4-BE49-F238E27FC236}">
                  <a16:creationId xmlns:a16="http://schemas.microsoft.com/office/drawing/2014/main" id="{0E490E68-915D-0066-8FD0-C8B98B5C2ACA}"/>
                </a:ext>
              </a:extLst>
            </p:cNvPr>
            <p:cNvGrpSpPr/>
            <p:nvPr/>
          </p:nvGrpSpPr>
          <p:grpSpPr>
            <a:xfrm>
              <a:off x="4005846" y="248433"/>
              <a:ext cx="3970757" cy="918120"/>
              <a:chOff x="0" y="-28575"/>
              <a:chExt cx="1045796" cy="241810"/>
            </a:xfrm>
          </p:grpSpPr>
          <p:sp>
            <p:nvSpPr>
              <p:cNvPr id="8" name="Freeform 14">
                <a:extLst>
                  <a:ext uri="{FF2B5EF4-FFF2-40B4-BE49-F238E27FC236}">
                    <a16:creationId xmlns:a16="http://schemas.microsoft.com/office/drawing/2014/main" id="{FCE54DD3-82FE-71DA-D428-77C1DC74B27F}"/>
                  </a:ext>
                </a:extLst>
              </p:cNvPr>
              <p:cNvSpPr/>
              <p:nvPr/>
            </p:nvSpPr>
            <p:spPr>
              <a:xfrm>
                <a:off x="0" y="0"/>
                <a:ext cx="1045796" cy="213235"/>
              </a:xfrm>
              <a:custGeom>
                <a:avLst/>
                <a:gdLst/>
                <a:ahLst/>
                <a:cxnLst/>
                <a:rect l="l" t="t" r="r" b="b"/>
                <a:pathLst>
                  <a:path w="1045796" h="213235">
                    <a:moveTo>
                      <a:pt x="0" y="0"/>
                    </a:moveTo>
                    <a:lnTo>
                      <a:pt x="1045796" y="0"/>
                    </a:lnTo>
                    <a:lnTo>
                      <a:pt x="1045796" y="213235"/>
                    </a:lnTo>
                    <a:lnTo>
                      <a:pt x="0" y="213235"/>
                    </a:lnTo>
                    <a:close/>
                  </a:path>
                </a:pathLst>
              </a:custGeom>
              <a:solidFill>
                <a:srgbClr val="FFFFFF"/>
              </a:solidFill>
              <a:ln w="38100" cap="sq">
                <a:solidFill>
                  <a:srgbClr val="191919"/>
                </a:solidFill>
                <a:prstDash val="solid"/>
                <a:miter/>
              </a:ln>
            </p:spPr>
          </p:sp>
          <p:sp>
            <p:nvSpPr>
              <p:cNvPr id="9" name="TextBox 15">
                <a:extLst>
                  <a:ext uri="{FF2B5EF4-FFF2-40B4-BE49-F238E27FC236}">
                    <a16:creationId xmlns:a16="http://schemas.microsoft.com/office/drawing/2014/main" id="{4FC72191-4805-EE95-AD76-CC580F1E1980}"/>
                  </a:ext>
                </a:extLst>
              </p:cNvPr>
              <p:cNvSpPr txBox="1"/>
              <p:nvPr/>
            </p:nvSpPr>
            <p:spPr>
              <a:xfrm>
                <a:off x="0" y="-28575"/>
                <a:ext cx="1045796" cy="24181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120"/>
                  </a:lnSpc>
                </a:pPr>
                <a:endParaRPr/>
              </a:p>
            </p:txBody>
          </p:sp>
        </p:grpSp>
      </p:grpSp>
      <p:sp>
        <p:nvSpPr>
          <p:cNvPr id="6" name="文字方塊 5">
            <a:extLst>
              <a:ext uri="{FF2B5EF4-FFF2-40B4-BE49-F238E27FC236}">
                <a16:creationId xmlns:a16="http://schemas.microsoft.com/office/drawing/2014/main" id="{5274509C-F98E-EED5-9F64-538DBC0C741F}"/>
              </a:ext>
            </a:extLst>
          </p:cNvPr>
          <p:cNvSpPr txBox="1"/>
          <p:nvPr/>
        </p:nvSpPr>
        <p:spPr>
          <a:xfrm>
            <a:off x="5080336" y="662447"/>
            <a:ext cx="20313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教學提醒</a:t>
            </a:r>
          </a:p>
        </p:txBody>
      </p:sp>
    </p:spTree>
    <p:extLst>
      <p:ext uri="{BB962C8B-B14F-4D97-AF65-F5344CB8AC3E}">
        <p14:creationId xmlns:p14="http://schemas.microsoft.com/office/powerpoint/2010/main" val="16276650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wdDnDiag">
          <a:fgClr>
            <a:srgbClr val="C4EAD5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2288394" y="3039346"/>
            <a:ext cx="18473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en-US" altLang="zh-TW" sz="32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" name="文字方塊 1">
            <a:extLst>
              <a:ext uri="{FF2B5EF4-FFF2-40B4-BE49-F238E27FC236}">
                <a16:creationId xmlns:a16="http://schemas.microsoft.com/office/drawing/2014/main" id="{382B0A16-603E-69E2-CD93-1C95C1525AB2}"/>
              </a:ext>
            </a:extLst>
          </p:cNvPr>
          <p:cNvSpPr txBox="1"/>
          <p:nvPr/>
        </p:nvSpPr>
        <p:spPr>
          <a:xfrm>
            <a:off x="9210261" y="132287"/>
            <a:ext cx="29817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【</a:t>
            </a: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引起動機│活動一：交通情境模擬</a:t>
            </a: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】</a:t>
            </a:r>
            <a:endParaRPr kumimoji="0" lang="zh-TW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15" name="矩形: 圓角 14">
            <a:extLst>
              <a:ext uri="{FF2B5EF4-FFF2-40B4-BE49-F238E27FC236}">
                <a16:creationId xmlns:a16="http://schemas.microsoft.com/office/drawing/2014/main" id="{E7A44054-E6C1-05BB-9FAF-E3E6A900329E}"/>
              </a:ext>
            </a:extLst>
          </p:cNvPr>
          <p:cNvSpPr/>
          <p:nvPr/>
        </p:nvSpPr>
        <p:spPr>
          <a:xfrm>
            <a:off x="754380" y="731520"/>
            <a:ext cx="10683240" cy="5394960"/>
          </a:xfrm>
          <a:prstGeom prst="round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pic>
        <p:nvPicPr>
          <p:cNvPr id="14" name="圖片 13">
            <a:extLst>
              <a:ext uri="{FF2B5EF4-FFF2-40B4-BE49-F238E27FC236}">
                <a16:creationId xmlns:a16="http://schemas.microsoft.com/office/drawing/2014/main" id="{920529FA-9938-DC1E-F7B9-B26E511EAA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3995" y="4033746"/>
            <a:ext cx="5212532" cy="309703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7" name="文字方塊 16">
            <a:extLst>
              <a:ext uri="{FF2B5EF4-FFF2-40B4-BE49-F238E27FC236}">
                <a16:creationId xmlns:a16="http://schemas.microsoft.com/office/drawing/2014/main" id="{D31180DD-6850-154D-949C-AD9557BF2514}"/>
              </a:ext>
            </a:extLst>
          </p:cNvPr>
          <p:cNvSpPr txBox="1"/>
          <p:nvPr/>
        </p:nvSpPr>
        <p:spPr>
          <a:xfrm>
            <a:off x="1870638" y="1018325"/>
            <a:ext cx="8032968" cy="32440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5000"/>
              </a:lnSpc>
            </a:pPr>
            <a:r>
              <a:rPr lang="zh-TW" altLang="en-US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交通是我們每天出門都會經歷的過程，</a:t>
            </a:r>
            <a:endParaRPr lang="en-US" altLang="zh-TW" sz="36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ts val="5000"/>
              </a:lnSpc>
            </a:pPr>
            <a:r>
              <a:rPr lang="zh-TW" altLang="en-US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如果今天出門，</a:t>
            </a:r>
            <a:endParaRPr lang="en-US" altLang="zh-TW" sz="36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ts val="5000"/>
              </a:lnSpc>
            </a:pPr>
            <a:r>
              <a:rPr lang="zh-TW" altLang="en-US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發現道路上</a:t>
            </a:r>
            <a:r>
              <a:rPr lang="zh-TW" altLang="en-US" sz="3600" b="1" dirty="0">
                <a:solidFill>
                  <a:srgbClr val="B9341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沒有交通號誌、交通標誌</a:t>
            </a:r>
            <a:r>
              <a:rPr lang="zh-TW" altLang="en-US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</a:t>
            </a:r>
            <a:endParaRPr lang="en-US" altLang="zh-TW" sz="36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ts val="5000"/>
              </a:lnSpc>
            </a:pPr>
            <a:r>
              <a:rPr lang="zh-TW" altLang="en-US" sz="3600" b="1" dirty="0">
                <a:solidFill>
                  <a:srgbClr val="B9341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也沒有行穿線、車道線</a:t>
            </a:r>
            <a:r>
              <a:rPr lang="zh-TW" altLang="en-US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</a:t>
            </a:r>
            <a:endParaRPr lang="en-US" altLang="zh-TW" sz="36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ts val="5000"/>
              </a:lnSpc>
            </a:pPr>
            <a:r>
              <a:rPr lang="zh-TW" altLang="en-US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會發生什麼事呢？</a:t>
            </a:r>
          </a:p>
        </p:txBody>
      </p:sp>
      <p:sp>
        <p:nvSpPr>
          <p:cNvPr id="18" name="矩形 17">
            <a:hlinkClick r:id="rId4" action="ppaction://hlinksldjump"/>
            <a:extLst>
              <a:ext uri="{FF2B5EF4-FFF2-40B4-BE49-F238E27FC236}">
                <a16:creationId xmlns:a16="http://schemas.microsoft.com/office/drawing/2014/main" id="{85D7D362-C9E0-7E50-04ED-3EAD10FA8516}"/>
              </a:ext>
            </a:extLst>
          </p:cNvPr>
          <p:cNvSpPr/>
          <p:nvPr/>
        </p:nvSpPr>
        <p:spPr>
          <a:xfrm>
            <a:off x="2026920" y="4356734"/>
            <a:ext cx="3561086" cy="649427"/>
          </a:xfrm>
          <a:prstGeom prst="rect">
            <a:avLst/>
          </a:prstGeom>
          <a:solidFill>
            <a:srgbClr val="35935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  <a:sym typeface="Wingdings 2" panose="05020102010507070707" pitchFamily="18" charset="2"/>
              </a:rPr>
              <a:t></a:t>
            </a:r>
            <a:r>
              <a: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活動方式</a:t>
            </a:r>
            <a:r>
              <a:rPr lang="en-US" altLang="zh-TW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</a:t>
            </a:r>
            <a:r>
              <a: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：體驗活動</a:t>
            </a:r>
          </a:p>
        </p:txBody>
      </p:sp>
      <p:sp>
        <p:nvSpPr>
          <p:cNvPr id="20" name="矩形 19">
            <a:hlinkClick r:id="rId5" action="ppaction://hlinksldjump"/>
            <a:extLst>
              <a:ext uri="{FF2B5EF4-FFF2-40B4-BE49-F238E27FC236}">
                <a16:creationId xmlns:a16="http://schemas.microsoft.com/office/drawing/2014/main" id="{1028741B-E7D7-ECE9-357E-EE7B860EE04A}"/>
              </a:ext>
            </a:extLst>
          </p:cNvPr>
          <p:cNvSpPr/>
          <p:nvPr/>
        </p:nvSpPr>
        <p:spPr>
          <a:xfrm>
            <a:off x="2026920" y="5177203"/>
            <a:ext cx="3561086" cy="649427"/>
          </a:xfrm>
          <a:prstGeom prst="rect">
            <a:avLst/>
          </a:prstGeom>
          <a:solidFill>
            <a:srgbClr val="35935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  <a:sym typeface="Wingdings 2" panose="05020102010507070707" pitchFamily="18" charset="2"/>
              </a:rPr>
              <a:t></a:t>
            </a:r>
            <a:r>
              <a: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活動方式</a:t>
            </a:r>
            <a:r>
              <a:rPr lang="en-US" altLang="zh-TW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</a:t>
            </a:r>
            <a:r>
              <a: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：觀察思考</a:t>
            </a:r>
          </a:p>
        </p:txBody>
      </p:sp>
    </p:spTree>
    <p:extLst>
      <p:ext uri="{BB962C8B-B14F-4D97-AF65-F5344CB8AC3E}">
        <p14:creationId xmlns:p14="http://schemas.microsoft.com/office/powerpoint/2010/main" val="6177912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F7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矩形 23">
            <a:extLst>
              <a:ext uri="{FF2B5EF4-FFF2-40B4-BE49-F238E27FC236}">
                <a16:creationId xmlns:a16="http://schemas.microsoft.com/office/drawing/2014/main" id="{6F23CD22-223C-CF24-D2B0-E15EF6FABD08}"/>
              </a:ext>
            </a:extLst>
          </p:cNvPr>
          <p:cNvSpPr/>
          <p:nvPr/>
        </p:nvSpPr>
        <p:spPr>
          <a:xfrm>
            <a:off x="563880" y="3624121"/>
            <a:ext cx="11155679" cy="282459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矩形 5"/>
          <p:cNvSpPr/>
          <p:nvPr/>
        </p:nvSpPr>
        <p:spPr>
          <a:xfrm>
            <a:off x="2288394" y="3039346"/>
            <a:ext cx="18473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2" name="文字方塊 1">
            <a:extLst>
              <a:ext uri="{FF2B5EF4-FFF2-40B4-BE49-F238E27FC236}">
                <a16:creationId xmlns:a16="http://schemas.microsoft.com/office/drawing/2014/main" id="{382B0A16-603E-69E2-CD93-1C95C1525AB2}"/>
              </a:ext>
            </a:extLst>
          </p:cNvPr>
          <p:cNvSpPr txBox="1"/>
          <p:nvPr/>
        </p:nvSpPr>
        <p:spPr>
          <a:xfrm>
            <a:off x="9210261" y="132287"/>
            <a:ext cx="29817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【</a:t>
            </a: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引起動機│活動一：交通情境模擬</a:t>
            </a: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】</a:t>
            </a:r>
            <a:endParaRPr kumimoji="0" lang="zh-TW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17" name="文字方塊 16">
            <a:extLst>
              <a:ext uri="{FF2B5EF4-FFF2-40B4-BE49-F238E27FC236}">
                <a16:creationId xmlns:a16="http://schemas.microsoft.com/office/drawing/2014/main" id="{D31180DD-6850-154D-949C-AD9557BF2514}"/>
              </a:ext>
            </a:extLst>
          </p:cNvPr>
          <p:cNvSpPr txBox="1"/>
          <p:nvPr/>
        </p:nvSpPr>
        <p:spPr>
          <a:xfrm>
            <a:off x="767316" y="1880220"/>
            <a:ext cx="10952243" cy="16677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4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請同學以分組方式進行活動體驗，</a:t>
            </a:r>
            <a:endParaRPr kumimoji="0" lang="en-US" altLang="zh-TW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ts val="4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32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透過</a:t>
            </a: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模擬使用各種「交通工具」於道路上行駛的情境狀況，想一想交通事故發生的可能原因</a:t>
            </a:r>
          </a:p>
        </p:txBody>
      </p:sp>
      <p:grpSp>
        <p:nvGrpSpPr>
          <p:cNvPr id="3" name="群組 2">
            <a:extLst>
              <a:ext uri="{FF2B5EF4-FFF2-40B4-BE49-F238E27FC236}">
                <a16:creationId xmlns:a16="http://schemas.microsoft.com/office/drawing/2014/main" id="{E082A30A-E7A8-3F57-20B5-9A9341626257}"/>
              </a:ext>
            </a:extLst>
          </p:cNvPr>
          <p:cNvGrpSpPr/>
          <p:nvPr/>
        </p:nvGrpSpPr>
        <p:grpSpPr>
          <a:xfrm>
            <a:off x="2172128" y="409286"/>
            <a:ext cx="7916752" cy="1212311"/>
            <a:chOff x="4005846" y="248433"/>
            <a:chExt cx="4075532" cy="1022895"/>
          </a:xfrm>
        </p:grpSpPr>
        <p:grpSp>
          <p:nvGrpSpPr>
            <p:cNvPr id="4" name="Group 10">
              <a:extLst>
                <a:ext uri="{FF2B5EF4-FFF2-40B4-BE49-F238E27FC236}">
                  <a16:creationId xmlns:a16="http://schemas.microsoft.com/office/drawing/2014/main" id="{62994052-EA82-E1E8-B903-46BD0050A22D}"/>
                </a:ext>
              </a:extLst>
            </p:cNvPr>
            <p:cNvGrpSpPr/>
            <p:nvPr/>
          </p:nvGrpSpPr>
          <p:grpSpPr>
            <a:xfrm>
              <a:off x="4110621" y="353208"/>
              <a:ext cx="3970757" cy="918120"/>
              <a:chOff x="0" y="-28575"/>
              <a:chExt cx="1045796" cy="241810"/>
            </a:xfrm>
          </p:grpSpPr>
          <p:sp>
            <p:nvSpPr>
              <p:cNvPr id="9" name="Freeform 11">
                <a:extLst>
                  <a:ext uri="{FF2B5EF4-FFF2-40B4-BE49-F238E27FC236}">
                    <a16:creationId xmlns:a16="http://schemas.microsoft.com/office/drawing/2014/main" id="{46217E0C-E35C-FABB-2148-B0A8ED7789F9}"/>
                  </a:ext>
                </a:extLst>
              </p:cNvPr>
              <p:cNvSpPr/>
              <p:nvPr/>
            </p:nvSpPr>
            <p:spPr>
              <a:xfrm>
                <a:off x="0" y="0"/>
                <a:ext cx="1036296" cy="213235"/>
              </a:xfrm>
              <a:custGeom>
                <a:avLst/>
                <a:gdLst/>
                <a:ahLst/>
                <a:cxnLst/>
                <a:rect l="l" t="t" r="r" b="b"/>
                <a:pathLst>
                  <a:path w="1045796" h="213235">
                    <a:moveTo>
                      <a:pt x="0" y="0"/>
                    </a:moveTo>
                    <a:lnTo>
                      <a:pt x="1045796" y="0"/>
                    </a:lnTo>
                    <a:lnTo>
                      <a:pt x="1045796" y="213235"/>
                    </a:lnTo>
                    <a:lnTo>
                      <a:pt x="0" y="213235"/>
                    </a:lnTo>
                    <a:close/>
                  </a:path>
                </a:pathLst>
              </a:custGeom>
              <a:solidFill>
                <a:srgbClr val="EF7544"/>
              </a:solidFill>
              <a:ln w="38100" cap="sq">
                <a:solidFill>
                  <a:srgbClr val="191919"/>
                </a:solidFill>
                <a:prstDash val="solid"/>
                <a:miter/>
              </a:ln>
            </p:spPr>
          </p:sp>
          <p:sp>
            <p:nvSpPr>
              <p:cNvPr id="11" name="TextBox 12">
                <a:extLst>
                  <a:ext uri="{FF2B5EF4-FFF2-40B4-BE49-F238E27FC236}">
                    <a16:creationId xmlns:a16="http://schemas.microsoft.com/office/drawing/2014/main" id="{7E40C411-7A21-0CCE-1261-43BD5461B248}"/>
                  </a:ext>
                </a:extLst>
              </p:cNvPr>
              <p:cNvSpPr txBox="1"/>
              <p:nvPr/>
            </p:nvSpPr>
            <p:spPr>
              <a:xfrm>
                <a:off x="0" y="-28575"/>
                <a:ext cx="1045796" cy="24181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120"/>
                  </a:lnSpc>
                </a:pPr>
                <a:endParaRPr/>
              </a:p>
            </p:txBody>
          </p:sp>
        </p:grpSp>
        <p:grpSp>
          <p:nvGrpSpPr>
            <p:cNvPr id="5" name="Group 13">
              <a:extLst>
                <a:ext uri="{FF2B5EF4-FFF2-40B4-BE49-F238E27FC236}">
                  <a16:creationId xmlns:a16="http://schemas.microsoft.com/office/drawing/2014/main" id="{9355F588-36DB-41E0-6EBF-8A0D9254E25D}"/>
                </a:ext>
              </a:extLst>
            </p:cNvPr>
            <p:cNvGrpSpPr/>
            <p:nvPr/>
          </p:nvGrpSpPr>
          <p:grpSpPr>
            <a:xfrm>
              <a:off x="4005846" y="248433"/>
              <a:ext cx="3970757" cy="918120"/>
              <a:chOff x="0" y="-28575"/>
              <a:chExt cx="1045796" cy="241810"/>
            </a:xfrm>
          </p:grpSpPr>
          <p:sp>
            <p:nvSpPr>
              <p:cNvPr id="7" name="Freeform 14">
                <a:extLst>
                  <a:ext uri="{FF2B5EF4-FFF2-40B4-BE49-F238E27FC236}">
                    <a16:creationId xmlns:a16="http://schemas.microsoft.com/office/drawing/2014/main" id="{DBFB100F-053C-7CFB-BBAC-77B681442A2C}"/>
                  </a:ext>
                </a:extLst>
              </p:cNvPr>
              <p:cNvSpPr/>
              <p:nvPr/>
            </p:nvSpPr>
            <p:spPr>
              <a:xfrm>
                <a:off x="0" y="0"/>
                <a:ext cx="1045796" cy="213235"/>
              </a:xfrm>
              <a:custGeom>
                <a:avLst/>
                <a:gdLst/>
                <a:ahLst/>
                <a:cxnLst/>
                <a:rect l="l" t="t" r="r" b="b"/>
                <a:pathLst>
                  <a:path w="1045796" h="213235">
                    <a:moveTo>
                      <a:pt x="0" y="0"/>
                    </a:moveTo>
                    <a:lnTo>
                      <a:pt x="1045796" y="0"/>
                    </a:lnTo>
                    <a:lnTo>
                      <a:pt x="1045796" y="213235"/>
                    </a:lnTo>
                    <a:lnTo>
                      <a:pt x="0" y="213235"/>
                    </a:lnTo>
                    <a:close/>
                  </a:path>
                </a:pathLst>
              </a:custGeom>
              <a:solidFill>
                <a:srgbClr val="FFFFFF"/>
              </a:solidFill>
              <a:ln w="38100" cap="sq">
                <a:solidFill>
                  <a:srgbClr val="191919"/>
                </a:solidFill>
                <a:prstDash val="solid"/>
                <a:miter/>
              </a:ln>
            </p:spPr>
          </p:sp>
          <p:sp>
            <p:nvSpPr>
              <p:cNvPr id="8" name="TextBox 15">
                <a:extLst>
                  <a:ext uri="{FF2B5EF4-FFF2-40B4-BE49-F238E27FC236}">
                    <a16:creationId xmlns:a16="http://schemas.microsoft.com/office/drawing/2014/main" id="{FDB3FE32-E359-317E-1D94-F1D0DF6781E4}"/>
                  </a:ext>
                </a:extLst>
              </p:cNvPr>
              <p:cNvSpPr txBox="1"/>
              <p:nvPr/>
            </p:nvSpPr>
            <p:spPr>
              <a:xfrm>
                <a:off x="0" y="-28575"/>
                <a:ext cx="1045796" cy="24181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120"/>
                  </a:lnSpc>
                </a:pPr>
                <a:endParaRPr/>
              </a:p>
            </p:txBody>
          </p:sp>
        </p:grpSp>
      </p:grpSp>
      <p:sp>
        <p:nvSpPr>
          <p:cNvPr id="13" name="文字方塊 12">
            <a:extLst>
              <a:ext uri="{FF2B5EF4-FFF2-40B4-BE49-F238E27FC236}">
                <a16:creationId xmlns:a16="http://schemas.microsoft.com/office/drawing/2014/main" id="{E5BA5A01-BECC-A337-612F-7BA898238E0A}"/>
              </a:ext>
            </a:extLst>
          </p:cNvPr>
          <p:cNvSpPr txBox="1"/>
          <p:nvPr/>
        </p:nvSpPr>
        <p:spPr>
          <a:xfrm>
            <a:off x="2237879" y="662049"/>
            <a:ext cx="753764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40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「交通情境模擬」體驗活動</a:t>
            </a:r>
            <a:r>
              <a:rPr lang="en-US" altLang="zh-TW" sz="40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(1/5)</a:t>
            </a:r>
            <a:endParaRPr kumimoji="0" lang="zh-TW" altLang="en-US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18" name="矩形: 圓角 17">
            <a:extLst>
              <a:ext uri="{FF2B5EF4-FFF2-40B4-BE49-F238E27FC236}">
                <a16:creationId xmlns:a16="http://schemas.microsoft.com/office/drawing/2014/main" id="{A935A931-17B4-9B3E-2199-D860E0EF3E15}"/>
              </a:ext>
            </a:extLst>
          </p:cNvPr>
          <p:cNvSpPr/>
          <p:nvPr/>
        </p:nvSpPr>
        <p:spPr>
          <a:xfrm>
            <a:off x="901026" y="3817344"/>
            <a:ext cx="607151" cy="607151"/>
          </a:xfrm>
          <a:prstGeom prst="roundRect">
            <a:avLst/>
          </a:prstGeom>
          <a:solidFill>
            <a:srgbClr val="EF754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3200" b="1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1</a:t>
            </a:r>
            <a:endParaRPr lang="zh-TW" altLang="en-US" sz="3200" b="1" dirty="0">
              <a:solidFill>
                <a:schemeClr val="bg1"/>
              </a:solidFill>
              <a:effectLst>
                <a:glow rad="101600">
                  <a:schemeClr val="tx1">
                    <a:alpha val="60000"/>
                  </a:schemeClr>
                </a:glo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9" name="文字方塊 18">
            <a:extLst>
              <a:ext uri="{FF2B5EF4-FFF2-40B4-BE49-F238E27FC236}">
                <a16:creationId xmlns:a16="http://schemas.microsoft.com/office/drawing/2014/main" id="{83BF8D28-9D54-AC23-5785-BF10DFDD0D91}"/>
              </a:ext>
            </a:extLst>
          </p:cNvPr>
          <p:cNvSpPr txBox="1"/>
          <p:nvPr/>
        </p:nvSpPr>
        <p:spPr>
          <a:xfrm>
            <a:off x="1522360" y="3817344"/>
            <a:ext cx="2052084" cy="6080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4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分組方式</a:t>
            </a: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AE0C8412-B0BC-ACAD-A065-8CA7D7ACDED1}"/>
              </a:ext>
            </a:extLst>
          </p:cNvPr>
          <p:cNvSpPr/>
          <p:nvPr/>
        </p:nvSpPr>
        <p:spPr>
          <a:xfrm>
            <a:off x="3369908" y="3806999"/>
            <a:ext cx="249459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200" b="1" dirty="0">
                <a:solidFill>
                  <a:srgbClr val="B9341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分為</a:t>
            </a:r>
            <a:r>
              <a:rPr lang="en-US" altLang="zh-TW" sz="3200" b="1" dirty="0">
                <a:solidFill>
                  <a:srgbClr val="B9341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4-6</a:t>
            </a:r>
            <a:r>
              <a:rPr lang="zh-TW" altLang="en-US" sz="3200" b="1" dirty="0">
                <a:solidFill>
                  <a:srgbClr val="B9341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組。</a:t>
            </a:r>
          </a:p>
        </p:txBody>
      </p:sp>
      <p:sp>
        <p:nvSpPr>
          <p:cNvPr id="21" name="矩形: 圓角 20">
            <a:extLst>
              <a:ext uri="{FF2B5EF4-FFF2-40B4-BE49-F238E27FC236}">
                <a16:creationId xmlns:a16="http://schemas.microsoft.com/office/drawing/2014/main" id="{2B86E597-45E1-93E7-39F6-33D06DCACCAF}"/>
              </a:ext>
            </a:extLst>
          </p:cNvPr>
          <p:cNvSpPr/>
          <p:nvPr/>
        </p:nvSpPr>
        <p:spPr>
          <a:xfrm>
            <a:off x="899969" y="4623031"/>
            <a:ext cx="607151" cy="607151"/>
          </a:xfrm>
          <a:prstGeom prst="roundRect">
            <a:avLst/>
          </a:prstGeom>
          <a:solidFill>
            <a:srgbClr val="EF754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3200" b="1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2</a:t>
            </a:r>
            <a:endParaRPr lang="zh-TW" altLang="en-US" sz="3200" b="1" dirty="0">
              <a:solidFill>
                <a:schemeClr val="bg1"/>
              </a:solidFill>
              <a:effectLst>
                <a:glow rad="101600">
                  <a:schemeClr val="tx1">
                    <a:alpha val="60000"/>
                  </a:schemeClr>
                </a:glo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2" name="文字方塊 21">
            <a:extLst>
              <a:ext uri="{FF2B5EF4-FFF2-40B4-BE49-F238E27FC236}">
                <a16:creationId xmlns:a16="http://schemas.microsoft.com/office/drawing/2014/main" id="{2E172AD4-8138-B8CD-7CC7-2FF4B465D20F}"/>
              </a:ext>
            </a:extLst>
          </p:cNvPr>
          <p:cNvSpPr txBox="1"/>
          <p:nvPr/>
        </p:nvSpPr>
        <p:spPr>
          <a:xfrm>
            <a:off x="1557566" y="4622584"/>
            <a:ext cx="2052084" cy="5904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4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進行</a:t>
            </a: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方式</a:t>
            </a: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A3C17DBE-6125-6FBA-535D-9D0D74E2FB97}"/>
              </a:ext>
            </a:extLst>
          </p:cNvPr>
          <p:cNvSpPr/>
          <p:nvPr/>
        </p:nvSpPr>
        <p:spPr>
          <a:xfrm>
            <a:off x="3369908" y="4628292"/>
            <a:ext cx="7906883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200" b="1" dirty="0">
                <a:solidFill>
                  <a:srgbClr val="B9341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請各組代表抽「交通工具及用路人」圖卡，拿到行人卡即扮演行人、汽車卡即扮演汽車，依此類推。</a:t>
            </a:r>
          </a:p>
        </p:txBody>
      </p:sp>
    </p:spTree>
    <p:extLst>
      <p:ext uri="{BB962C8B-B14F-4D97-AF65-F5344CB8AC3E}">
        <p14:creationId xmlns:p14="http://schemas.microsoft.com/office/powerpoint/2010/main" val="5949986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F7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2288394" y="3039346"/>
            <a:ext cx="18473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2" name="文字方塊 1">
            <a:extLst>
              <a:ext uri="{FF2B5EF4-FFF2-40B4-BE49-F238E27FC236}">
                <a16:creationId xmlns:a16="http://schemas.microsoft.com/office/drawing/2014/main" id="{382B0A16-603E-69E2-CD93-1C95C1525AB2}"/>
              </a:ext>
            </a:extLst>
          </p:cNvPr>
          <p:cNvSpPr txBox="1"/>
          <p:nvPr/>
        </p:nvSpPr>
        <p:spPr>
          <a:xfrm>
            <a:off x="9210261" y="132287"/>
            <a:ext cx="29817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【</a:t>
            </a: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引起動機│活動一：交通情境模擬</a:t>
            </a: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】</a:t>
            </a:r>
            <a:endParaRPr kumimoji="0" lang="zh-TW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17" name="文字方塊 16">
            <a:extLst>
              <a:ext uri="{FF2B5EF4-FFF2-40B4-BE49-F238E27FC236}">
                <a16:creationId xmlns:a16="http://schemas.microsoft.com/office/drawing/2014/main" id="{D31180DD-6850-154D-949C-AD9557BF2514}"/>
              </a:ext>
            </a:extLst>
          </p:cNvPr>
          <p:cNvSpPr txBox="1"/>
          <p:nvPr/>
        </p:nvSpPr>
        <p:spPr>
          <a:xfrm>
            <a:off x="6869516" y="2988710"/>
            <a:ext cx="3576751" cy="96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ts val="3500"/>
              </a:lnSpc>
              <a:spcBef>
                <a:spcPts val="0"/>
              </a:spcBef>
              <a:spcAft>
                <a:spcPts val="0"/>
              </a:spcAft>
              <a:buClr>
                <a:srgbClr val="EF7544"/>
              </a:buClr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lang="zh-TW" altLang="en-US" sz="28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起點：參考左圖，或教師決定的位置。</a:t>
            </a:r>
            <a:endParaRPr kumimoji="0" lang="zh-TW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18" name="矩形: 圓角 17">
            <a:extLst>
              <a:ext uri="{FF2B5EF4-FFF2-40B4-BE49-F238E27FC236}">
                <a16:creationId xmlns:a16="http://schemas.microsoft.com/office/drawing/2014/main" id="{A935A931-17B4-9B3E-2199-D860E0EF3E15}"/>
              </a:ext>
            </a:extLst>
          </p:cNvPr>
          <p:cNvSpPr/>
          <p:nvPr/>
        </p:nvSpPr>
        <p:spPr>
          <a:xfrm>
            <a:off x="393426" y="1989915"/>
            <a:ext cx="1603014" cy="584775"/>
          </a:xfrm>
          <a:prstGeom prst="round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3200" b="1" dirty="0">
                <a:solidFill>
                  <a:schemeClr val="bg1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情境一</a:t>
            </a:r>
            <a:endParaRPr kumimoji="0" lang="zh-TW" altLang="en-US" sz="3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grpSp>
        <p:nvGrpSpPr>
          <p:cNvPr id="14" name="群組 13">
            <a:extLst>
              <a:ext uri="{FF2B5EF4-FFF2-40B4-BE49-F238E27FC236}">
                <a16:creationId xmlns:a16="http://schemas.microsoft.com/office/drawing/2014/main" id="{C4E928F7-0E18-F838-3120-F30A8F953A30}"/>
              </a:ext>
            </a:extLst>
          </p:cNvPr>
          <p:cNvGrpSpPr/>
          <p:nvPr/>
        </p:nvGrpSpPr>
        <p:grpSpPr>
          <a:xfrm>
            <a:off x="2172128" y="409286"/>
            <a:ext cx="7916752" cy="1212311"/>
            <a:chOff x="4005846" y="248433"/>
            <a:chExt cx="4075532" cy="1022895"/>
          </a:xfrm>
        </p:grpSpPr>
        <p:grpSp>
          <p:nvGrpSpPr>
            <p:cNvPr id="15" name="Group 10">
              <a:extLst>
                <a:ext uri="{FF2B5EF4-FFF2-40B4-BE49-F238E27FC236}">
                  <a16:creationId xmlns:a16="http://schemas.microsoft.com/office/drawing/2014/main" id="{90ED48E4-DB98-7FD4-1AAB-A0D124FF0691}"/>
                </a:ext>
              </a:extLst>
            </p:cNvPr>
            <p:cNvGrpSpPr/>
            <p:nvPr/>
          </p:nvGrpSpPr>
          <p:grpSpPr>
            <a:xfrm>
              <a:off x="4110621" y="353208"/>
              <a:ext cx="3970757" cy="918120"/>
              <a:chOff x="0" y="-28575"/>
              <a:chExt cx="1045796" cy="241810"/>
            </a:xfrm>
          </p:grpSpPr>
          <p:sp>
            <p:nvSpPr>
              <p:cNvPr id="27" name="Freeform 11">
                <a:extLst>
                  <a:ext uri="{FF2B5EF4-FFF2-40B4-BE49-F238E27FC236}">
                    <a16:creationId xmlns:a16="http://schemas.microsoft.com/office/drawing/2014/main" id="{A61C533B-721D-14A3-85AA-007A2E37BE85}"/>
                  </a:ext>
                </a:extLst>
              </p:cNvPr>
              <p:cNvSpPr/>
              <p:nvPr/>
            </p:nvSpPr>
            <p:spPr>
              <a:xfrm>
                <a:off x="0" y="0"/>
                <a:ext cx="1036296" cy="213235"/>
              </a:xfrm>
              <a:custGeom>
                <a:avLst/>
                <a:gdLst/>
                <a:ahLst/>
                <a:cxnLst/>
                <a:rect l="l" t="t" r="r" b="b"/>
                <a:pathLst>
                  <a:path w="1045796" h="213235">
                    <a:moveTo>
                      <a:pt x="0" y="0"/>
                    </a:moveTo>
                    <a:lnTo>
                      <a:pt x="1045796" y="0"/>
                    </a:lnTo>
                    <a:lnTo>
                      <a:pt x="1045796" y="213235"/>
                    </a:lnTo>
                    <a:lnTo>
                      <a:pt x="0" y="213235"/>
                    </a:lnTo>
                    <a:close/>
                  </a:path>
                </a:pathLst>
              </a:custGeom>
              <a:solidFill>
                <a:srgbClr val="EF7544"/>
              </a:solidFill>
              <a:ln w="38100" cap="sq">
                <a:solidFill>
                  <a:srgbClr val="191919"/>
                </a:solidFill>
                <a:prstDash val="solid"/>
                <a:miter/>
              </a:ln>
            </p:spPr>
          </p:sp>
          <p:sp>
            <p:nvSpPr>
              <p:cNvPr id="28" name="TextBox 12">
                <a:extLst>
                  <a:ext uri="{FF2B5EF4-FFF2-40B4-BE49-F238E27FC236}">
                    <a16:creationId xmlns:a16="http://schemas.microsoft.com/office/drawing/2014/main" id="{A313EF0C-E9D8-FEB3-2023-1F5B6FCBD73A}"/>
                  </a:ext>
                </a:extLst>
              </p:cNvPr>
              <p:cNvSpPr txBox="1"/>
              <p:nvPr/>
            </p:nvSpPr>
            <p:spPr>
              <a:xfrm>
                <a:off x="0" y="-28575"/>
                <a:ext cx="1045796" cy="24181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120"/>
                  </a:lnSpc>
                </a:pPr>
                <a:endParaRPr/>
              </a:p>
            </p:txBody>
          </p:sp>
        </p:grpSp>
        <p:grpSp>
          <p:nvGrpSpPr>
            <p:cNvPr id="16" name="Group 13">
              <a:extLst>
                <a:ext uri="{FF2B5EF4-FFF2-40B4-BE49-F238E27FC236}">
                  <a16:creationId xmlns:a16="http://schemas.microsoft.com/office/drawing/2014/main" id="{A88BC562-A364-F3E6-4F5A-4F9367A1768C}"/>
                </a:ext>
              </a:extLst>
            </p:cNvPr>
            <p:cNvGrpSpPr/>
            <p:nvPr/>
          </p:nvGrpSpPr>
          <p:grpSpPr>
            <a:xfrm>
              <a:off x="4005846" y="248433"/>
              <a:ext cx="3970757" cy="918120"/>
              <a:chOff x="0" y="-28575"/>
              <a:chExt cx="1045796" cy="241810"/>
            </a:xfrm>
          </p:grpSpPr>
          <p:sp>
            <p:nvSpPr>
              <p:cNvPr id="25" name="Freeform 14">
                <a:extLst>
                  <a:ext uri="{FF2B5EF4-FFF2-40B4-BE49-F238E27FC236}">
                    <a16:creationId xmlns:a16="http://schemas.microsoft.com/office/drawing/2014/main" id="{C3A9E767-56E0-9E7F-BF87-57360F2459A0}"/>
                  </a:ext>
                </a:extLst>
              </p:cNvPr>
              <p:cNvSpPr/>
              <p:nvPr/>
            </p:nvSpPr>
            <p:spPr>
              <a:xfrm>
                <a:off x="0" y="0"/>
                <a:ext cx="1045796" cy="213235"/>
              </a:xfrm>
              <a:custGeom>
                <a:avLst/>
                <a:gdLst/>
                <a:ahLst/>
                <a:cxnLst/>
                <a:rect l="l" t="t" r="r" b="b"/>
                <a:pathLst>
                  <a:path w="1045796" h="213235">
                    <a:moveTo>
                      <a:pt x="0" y="0"/>
                    </a:moveTo>
                    <a:lnTo>
                      <a:pt x="1045796" y="0"/>
                    </a:lnTo>
                    <a:lnTo>
                      <a:pt x="1045796" y="213235"/>
                    </a:lnTo>
                    <a:lnTo>
                      <a:pt x="0" y="213235"/>
                    </a:lnTo>
                    <a:close/>
                  </a:path>
                </a:pathLst>
              </a:custGeom>
              <a:solidFill>
                <a:srgbClr val="FFFFFF"/>
              </a:solidFill>
              <a:ln w="38100" cap="sq">
                <a:solidFill>
                  <a:srgbClr val="191919"/>
                </a:solidFill>
                <a:prstDash val="solid"/>
                <a:miter/>
              </a:ln>
            </p:spPr>
          </p:sp>
          <p:sp>
            <p:nvSpPr>
              <p:cNvPr id="26" name="TextBox 15">
                <a:extLst>
                  <a:ext uri="{FF2B5EF4-FFF2-40B4-BE49-F238E27FC236}">
                    <a16:creationId xmlns:a16="http://schemas.microsoft.com/office/drawing/2014/main" id="{08D86CD2-930E-2171-29F0-4636A77F7442}"/>
                  </a:ext>
                </a:extLst>
              </p:cNvPr>
              <p:cNvSpPr txBox="1"/>
              <p:nvPr/>
            </p:nvSpPr>
            <p:spPr>
              <a:xfrm>
                <a:off x="0" y="-28575"/>
                <a:ext cx="1045796" cy="24181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120"/>
                  </a:lnSpc>
                </a:pPr>
                <a:endParaRPr/>
              </a:p>
            </p:txBody>
          </p:sp>
        </p:grpSp>
      </p:grpSp>
      <p:sp>
        <p:nvSpPr>
          <p:cNvPr id="29" name="文字方塊 28">
            <a:extLst>
              <a:ext uri="{FF2B5EF4-FFF2-40B4-BE49-F238E27FC236}">
                <a16:creationId xmlns:a16="http://schemas.microsoft.com/office/drawing/2014/main" id="{F08E73DD-A132-4D11-036B-9CD55E7BCB46}"/>
              </a:ext>
            </a:extLst>
          </p:cNvPr>
          <p:cNvSpPr txBox="1"/>
          <p:nvPr/>
        </p:nvSpPr>
        <p:spPr>
          <a:xfrm>
            <a:off x="2237879" y="662049"/>
            <a:ext cx="753764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40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「交通情境模擬」體驗活動</a:t>
            </a:r>
            <a:r>
              <a:rPr lang="en-US" altLang="zh-TW" sz="40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(2/5)</a:t>
            </a:r>
            <a:endParaRPr kumimoji="0" lang="zh-TW" altLang="en-US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30" name="文字方塊 29">
            <a:extLst>
              <a:ext uri="{FF2B5EF4-FFF2-40B4-BE49-F238E27FC236}">
                <a16:creationId xmlns:a16="http://schemas.microsoft.com/office/drawing/2014/main" id="{AD2CB37A-CFC5-9473-102F-20AE7526E3A4}"/>
              </a:ext>
            </a:extLst>
          </p:cNvPr>
          <p:cNvSpPr txBox="1"/>
          <p:nvPr/>
        </p:nvSpPr>
        <p:spPr>
          <a:xfrm>
            <a:off x="6869516" y="3982249"/>
            <a:ext cx="4590426" cy="96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ts val="3500"/>
              </a:lnSpc>
              <a:spcBef>
                <a:spcPts val="0"/>
              </a:spcBef>
              <a:spcAft>
                <a:spcPts val="0"/>
              </a:spcAft>
              <a:buClr>
                <a:srgbClr val="35935F"/>
              </a:buClr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lang="zh-TW" altLang="en-US" sz="28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終點：教室中央灰色柱子</a:t>
            </a:r>
            <a:r>
              <a:rPr lang="en-US" altLang="zh-TW" sz="28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28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或教師設定的標示物</a:t>
            </a:r>
            <a:r>
              <a:rPr lang="en-US" altLang="zh-TW" sz="28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</a:p>
        </p:txBody>
      </p:sp>
      <p:sp>
        <p:nvSpPr>
          <p:cNvPr id="32" name="文字方塊 31">
            <a:extLst>
              <a:ext uri="{FF2B5EF4-FFF2-40B4-BE49-F238E27FC236}">
                <a16:creationId xmlns:a16="http://schemas.microsoft.com/office/drawing/2014/main" id="{9EEE6CCF-F4D8-99B5-872E-CB6D72ACFAF4}"/>
              </a:ext>
            </a:extLst>
          </p:cNvPr>
          <p:cNvSpPr txBox="1"/>
          <p:nvPr/>
        </p:nvSpPr>
        <p:spPr>
          <a:xfrm>
            <a:off x="2172128" y="1870730"/>
            <a:ext cx="9841425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zh-TW" altLang="en-US" sz="3200" b="1" i="0" u="none" strike="noStrike" baseline="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活動方式：</a:t>
            </a:r>
            <a:endParaRPr lang="en-US" altLang="zh-TW" sz="3200" b="1" i="0" u="none" strike="noStrike" baseline="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l"/>
            <a:r>
              <a:rPr lang="zh-TW" altLang="en-US" sz="3200" b="1" i="0" u="none" strike="noStrike" baseline="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從</a:t>
            </a:r>
            <a:r>
              <a:rPr lang="zh-TW" altLang="en-US" sz="3200" b="1" i="0" u="none" strike="noStrike" baseline="0" dirty="0">
                <a:solidFill>
                  <a:srgbClr val="B9341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起點開始至少轉兩個彎</a:t>
            </a:r>
            <a:r>
              <a:rPr lang="zh-TW" altLang="en-US" sz="3200" b="1" i="0" u="none" strike="noStrike" baseline="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後，</a:t>
            </a:r>
            <a:r>
              <a:rPr lang="zh-TW" altLang="en-US" sz="3200" b="1" i="0" u="none" strike="noStrike" baseline="0" dirty="0">
                <a:solidFill>
                  <a:srgbClr val="B9341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最早走到目的地</a:t>
            </a:r>
            <a:r>
              <a:rPr lang="zh-TW" altLang="en-US" sz="3200" b="1" i="0" u="none" strike="noStrike" baseline="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者獲勝。</a:t>
            </a:r>
            <a:endParaRPr lang="zh-TW" altLang="en-US" sz="32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3" name="文字方塊 32">
            <a:extLst>
              <a:ext uri="{FF2B5EF4-FFF2-40B4-BE49-F238E27FC236}">
                <a16:creationId xmlns:a16="http://schemas.microsoft.com/office/drawing/2014/main" id="{ECCFECCC-F10E-770B-EFFF-2B056841EE44}"/>
              </a:ext>
            </a:extLst>
          </p:cNvPr>
          <p:cNvSpPr txBox="1"/>
          <p:nvPr/>
        </p:nvSpPr>
        <p:spPr>
          <a:xfrm>
            <a:off x="6869516" y="5039610"/>
            <a:ext cx="5185276" cy="96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0" indent="-457200">
              <a:lnSpc>
                <a:spcPts val="3500"/>
              </a:lnSpc>
              <a:buClr>
                <a:srgbClr val="EF7544"/>
              </a:buClr>
              <a:buFont typeface="Wingdings" panose="05000000000000000000" pitchFamily="2" charset="2"/>
              <a:buChar char="l"/>
            </a:pPr>
            <a:r>
              <a:rPr lang="zh-TW" altLang="en-US" sz="28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注意事項：教室的通道皆可行走，各組派一人代表參與。</a:t>
            </a:r>
          </a:p>
        </p:txBody>
      </p:sp>
      <p:pic>
        <p:nvPicPr>
          <p:cNvPr id="39" name="圖片 38">
            <a:extLst>
              <a:ext uri="{FF2B5EF4-FFF2-40B4-BE49-F238E27FC236}">
                <a16:creationId xmlns:a16="http://schemas.microsoft.com/office/drawing/2014/main" id="{47634269-DDB0-128F-4AA9-BD9102F674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6775" y="3044725"/>
            <a:ext cx="6478558" cy="2926749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50" name="箭號: 彎曲 49">
            <a:extLst>
              <a:ext uri="{FF2B5EF4-FFF2-40B4-BE49-F238E27FC236}">
                <a16:creationId xmlns:a16="http://schemas.microsoft.com/office/drawing/2014/main" id="{04D78854-5DA3-4C3B-4269-9EF178624FFD}"/>
              </a:ext>
            </a:extLst>
          </p:cNvPr>
          <p:cNvSpPr/>
          <p:nvPr/>
        </p:nvSpPr>
        <p:spPr>
          <a:xfrm>
            <a:off x="6400799" y="3114358"/>
            <a:ext cx="557115" cy="743031"/>
          </a:xfrm>
          <a:prstGeom prst="bentArrow">
            <a:avLst>
              <a:gd name="adj1" fmla="val 16203"/>
              <a:gd name="adj2" fmla="val 22755"/>
              <a:gd name="adj3" fmla="val 35658"/>
              <a:gd name="adj4" fmla="val 24706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chemeClr val="tx1"/>
              </a:solidFill>
            </a:endParaRPr>
          </a:p>
        </p:txBody>
      </p:sp>
      <p:sp>
        <p:nvSpPr>
          <p:cNvPr id="52" name="箭號: 彎曲 51">
            <a:extLst>
              <a:ext uri="{FF2B5EF4-FFF2-40B4-BE49-F238E27FC236}">
                <a16:creationId xmlns:a16="http://schemas.microsoft.com/office/drawing/2014/main" id="{688DC7A6-E0A4-8CA2-351B-6FE4F9F730DD}"/>
              </a:ext>
            </a:extLst>
          </p:cNvPr>
          <p:cNvSpPr/>
          <p:nvPr/>
        </p:nvSpPr>
        <p:spPr>
          <a:xfrm rot="16200000" flipV="1">
            <a:off x="5231745" y="2761573"/>
            <a:ext cx="421299" cy="3576750"/>
          </a:xfrm>
          <a:prstGeom prst="bentArrow">
            <a:avLst>
              <a:gd name="adj1" fmla="val 18335"/>
              <a:gd name="adj2" fmla="val 30568"/>
              <a:gd name="adj3" fmla="val 36539"/>
              <a:gd name="adj4" fmla="val 7654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24101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 animBg="1"/>
      <p:bldP spid="5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F7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2288394" y="3039346"/>
            <a:ext cx="18473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2" name="文字方塊 1">
            <a:extLst>
              <a:ext uri="{FF2B5EF4-FFF2-40B4-BE49-F238E27FC236}">
                <a16:creationId xmlns:a16="http://schemas.microsoft.com/office/drawing/2014/main" id="{382B0A16-603E-69E2-CD93-1C95C1525AB2}"/>
              </a:ext>
            </a:extLst>
          </p:cNvPr>
          <p:cNvSpPr txBox="1"/>
          <p:nvPr/>
        </p:nvSpPr>
        <p:spPr>
          <a:xfrm>
            <a:off x="9210261" y="132287"/>
            <a:ext cx="29817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【</a:t>
            </a: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引起動機│活動一：交通情境模擬</a:t>
            </a: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】</a:t>
            </a:r>
            <a:endParaRPr kumimoji="0" lang="zh-TW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18" name="矩形: 圓角 17">
            <a:extLst>
              <a:ext uri="{FF2B5EF4-FFF2-40B4-BE49-F238E27FC236}">
                <a16:creationId xmlns:a16="http://schemas.microsoft.com/office/drawing/2014/main" id="{A935A931-17B4-9B3E-2199-D860E0EF3E15}"/>
              </a:ext>
            </a:extLst>
          </p:cNvPr>
          <p:cNvSpPr/>
          <p:nvPr/>
        </p:nvSpPr>
        <p:spPr>
          <a:xfrm>
            <a:off x="2995603" y="2552463"/>
            <a:ext cx="2658218" cy="584775"/>
          </a:xfrm>
          <a:prstGeom prst="round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想一想  </a:t>
            </a:r>
          </a:p>
        </p:txBody>
      </p:sp>
      <p:grpSp>
        <p:nvGrpSpPr>
          <p:cNvPr id="14" name="群組 13">
            <a:extLst>
              <a:ext uri="{FF2B5EF4-FFF2-40B4-BE49-F238E27FC236}">
                <a16:creationId xmlns:a16="http://schemas.microsoft.com/office/drawing/2014/main" id="{C4E928F7-0E18-F838-3120-F30A8F953A30}"/>
              </a:ext>
            </a:extLst>
          </p:cNvPr>
          <p:cNvGrpSpPr/>
          <p:nvPr/>
        </p:nvGrpSpPr>
        <p:grpSpPr>
          <a:xfrm>
            <a:off x="2172128" y="409286"/>
            <a:ext cx="7916752" cy="1212311"/>
            <a:chOff x="4005846" y="248433"/>
            <a:chExt cx="4075532" cy="1022895"/>
          </a:xfrm>
        </p:grpSpPr>
        <p:grpSp>
          <p:nvGrpSpPr>
            <p:cNvPr id="15" name="Group 10">
              <a:extLst>
                <a:ext uri="{FF2B5EF4-FFF2-40B4-BE49-F238E27FC236}">
                  <a16:creationId xmlns:a16="http://schemas.microsoft.com/office/drawing/2014/main" id="{90ED48E4-DB98-7FD4-1AAB-A0D124FF0691}"/>
                </a:ext>
              </a:extLst>
            </p:cNvPr>
            <p:cNvGrpSpPr/>
            <p:nvPr/>
          </p:nvGrpSpPr>
          <p:grpSpPr>
            <a:xfrm>
              <a:off x="4110621" y="353208"/>
              <a:ext cx="3970757" cy="918120"/>
              <a:chOff x="0" y="-28575"/>
              <a:chExt cx="1045796" cy="241810"/>
            </a:xfrm>
          </p:grpSpPr>
          <p:sp>
            <p:nvSpPr>
              <p:cNvPr id="27" name="Freeform 11">
                <a:extLst>
                  <a:ext uri="{FF2B5EF4-FFF2-40B4-BE49-F238E27FC236}">
                    <a16:creationId xmlns:a16="http://schemas.microsoft.com/office/drawing/2014/main" id="{A61C533B-721D-14A3-85AA-007A2E37BE85}"/>
                  </a:ext>
                </a:extLst>
              </p:cNvPr>
              <p:cNvSpPr/>
              <p:nvPr/>
            </p:nvSpPr>
            <p:spPr>
              <a:xfrm>
                <a:off x="0" y="0"/>
                <a:ext cx="1036296" cy="213235"/>
              </a:xfrm>
              <a:custGeom>
                <a:avLst/>
                <a:gdLst/>
                <a:ahLst/>
                <a:cxnLst/>
                <a:rect l="l" t="t" r="r" b="b"/>
                <a:pathLst>
                  <a:path w="1045796" h="213235">
                    <a:moveTo>
                      <a:pt x="0" y="0"/>
                    </a:moveTo>
                    <a:lnTo>
                      <a:pt x="1045796" y="0"/>
                    </a:lnTo>
                    <a:lnTo>
                      <a:pt x="1045796" y="213235"/>
                    </a:lnTo>
                    <a:lnTo>
                      <a:pt x="0" y="213235"/>
                    </a:lnTo>
                    <a:close/>
                  </a:path>
                </a:pathLst>
              </a:custGeom>
              <a:solidFill>
                <a:srgbClr val="EF7544"/>
              </a:solidFill>
              <a:ln w="38100" cap="sq">
                <a:solidFill>
                  <a:srgbClr val="191919"/>
                </a:solidFill>
                <a:prstDash val="solid"/>
                <a:miter/>
              </a:ln>
            </p:spPr>
          </p:sp>
          <p:sp>
            <p:nvSpPr>
              <p:cNvPr id="28" name="TextBox 12">
                <a:extLst>
                  <a:ext uri="{FF2B5EF4-FFF2-40B4-BE49-F238E27FC236}">
                    <a16:creationId xmlns:a16="http://schemas.microsoft.com/office/drawing/2014/main" id="{A313EF0C-E9D8-FEB3-2023-1F5B6FCBD73A}"/>
                  </a:ext>
                </a:extLst>
              </p:cNvPr>
              <p:cNvSpPr txBox="1"/>
              <p:nvPr/>
            </p:nvSpPr>
            <p:spPr>
              <a:xfrm>
                <a:off x="0" y="-28575"/>
                <a:ext cx="1045796" cy="24181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ts val="312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16" name="Group 13">
              <a:extLst>
                <a:ext uri="{FF2B5EF4-FFF2-40B4-BE49-F238E27FC236}">
                  <a16:creationId xmlns:a16="http://schemas.microsoft.com/office/drawing/2014/main" id="{A88BC562-A364-F3E6-4F5A-4F9367A1768C}"/>
                </a:ext>
              </a:extLst>
            </p:cNvPr>
            <p:cNvGrpSpPr/>
            <p:nvPr/>
          </p:nvGrpSpPr>
          <p:grpSpPr>
            <a:xfrm>
              <a:off x="4005846" y="248433"/>
              <a:ext cx="3970757" cy="918120"/>
              <a:chOff x="0" y="-28575"/>
              <a:chExt cx="1045796" cy="241810"/>
            </a:xfrm>
          </p:grpSpPr>
          <p:sp>
            <p:nvSpPr>
              <p:cNvPr id="25" name="Freeform 14">
                <a:extLst>
                  <a:ext uri="{FF2B5EF4-FFF2-40B4-BE49-F238E27FC236}">
                    <a16:creationId xmlns:a16="http://schemas.microsoft.com/office/drawing/2014/main" id="{C3A9E767-56E0-9E7F-BF87-57360F2459A0}"/>
                  </a:ext>
                </a:extLst>
              </p:cNvPr>
              <p:cNvSpPr/>
              <p:nvPr/>
            </p:nvSpPr>
            <p:spPr>
              <a:xfrm>
                <a:off x="0" y="0"/>
                <a:ext cx="1045796" cy="213235"/>
              </a:xfrm>
              <a:custGeom>
                <a:avLst/>
                <a:gdLst/>
                <a:ahLst/>
                <a:cxnLst/>
                <a:rect l="l" t="t" r="r" b="b"/>
                <a:pathLst>
                  <a:path w="1045796" h="213235">
                    <a:moveTo>
                      <a:pt x="0" y="0"/>
                    </a:moveTo>
                    <a:lnTo>
                      <a:pt x="1045796" y="0"/>
                    </a:lnTo>
                    <a:lnTo>
                      <a:pt x="1045796" y="213235"/>
                    </a:lnTo>
                    <a:lnTo>
                      <a:pt x="0" y="213235"/>
                    </a:lnTo>
                    <a:close/>
                  </a:path>
                </a:pathLst>
              </a:custGeom>
              <a:solidFill>
                <a:srgbClr val="FFFFFF"/>
              </a:solidFill>
              <a:ln w="38100" cap="sq">
                <a:solidFill>
                  <a:srgbClr val="191919"/>
                </a:solidFill>
                <a:prstDash val="solid"/>
                <a:miter/>
              </a:ln>
            </p:spPr>
          </p:sp>
          <p:sp>
            <p:nvSpPr>
              <p:cNvPr id="26" name="TextBox 15">
                <a:extLst>
                  <a:ext uri="{FF2B5EF4-FFF2-40B4-BE49-F238E27FC236}">
                    <a16:creationId xmlns:a16="http://schemas.microsoft.com/office/drawing/2014/main" id="{08D86CD2-930E-2171-29F0-4636A77F7442}"/>
                  </a:ext>
                </a:extLst>
              </p:cNvPr>
              <p:cNvSpPr txBox="1"/>
              <p:nvPr/>
            </p:nvSpPr>
            <p:spPr>
              <a:xfrm>
                <a:off x="0" y="-28575"/>
                <a:ext cx="1045796" cy="24181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ts val="312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29" name="文字方塊 28">
            <a:extLst>
              <a:ext uri="{FF2B5EF4-FFF2-40B4-BE49-F238E27FC236}">
                <a16:creationId xmlns:a16="http://schemas.microsoft.com/office/drawing/2014/main" id="{F08E73DD-A132-4D11-036B-9CD55E7BCB46}"/>
              </a:ext>
            </a:extLst>
          </p:cNvPr>
          <p:cNvSpPr txBox="1"/>
          <p:nvPr/>
        </p:nvSpPr>
        <p:spPr>
          <a:xfrm>
            <a:off x="2237879" y="662049"/>
            <a:ext cx="753764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「交通情境模擬」體驗活動</a:t>
            </a:r>
            <a:r>
              <a:rPr kumimoji="0" lang="en-US" altLang="zh-TW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(3/5)</a:t>
            </a:r>
            <a:endParaRPr kumimoji="0" lang="zh-TW" altLang="en-US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33" name="文字方塊 32">
            <a:extLst>
              <a:ext uri="{FF2B5EF4-FFF2-40B4-BE49-F238E27FC236}">
                <a16:creationId xmlns:a16="http://schemas.microsoft.com/office/drawing/2014/main" id="{ECCFECCC-F10E-770B-EFFF-2B056841EE44}"/>
              </a:ext>
            </a:extLst>
          </p:cNvPr>
          <p:cNvSpPr txBox="1"/>
          <p:nvPr/>
        </p:nvSpPr>
        <p:spPr>
          <a:xfrm>
            <a:off x="6538181" y="2722416"/>
            <a:ext cx="5197943" cy="36490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marR="0" lvl="0" indent="-514350" algn="l" defTabSz="914400" rtl="0" eaLnBrk="1" fontAlgn="auto" latinLnBrk="0" hangingPunct="1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Clr>
                <a:srgbClr val="B93411"/>
              </a:buClr>
              <a:buSzTx/>
              <a:buFont typeface="+mj-lt"/>
              <a:buAutoNum type="arabicPeriod"/>
              <a:tabLst/>
              <a:defRPr/>
            </a:pP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活動進行時發生</a:t>
            </a:r>
            <a:r>
              <a:rPr lang="zh-TW" altLang="en-US" sz="32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哪些危險狀況</a:t>
            </a: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？</a:t>
            </a:r>
            <a:endParaRPr kumimoji="0" lang="en-US" altLang="zh-TW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L="514350" marR="0" lvl="0" indent="-514350" algn="l" defTabSz="914400" rtl="0" eaLnBrk="1" fontAlgn="auto" latinLnBrk="0" hangingPunct="1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Clr>
                <a:srgbClr val="B93411"/>
              </a:buClr>
              <a:buSzTx/>
              <a:buFont typeface="+mj-lt"/>
              <a:buAutoNum type="arabicPeriod"/>
              <a:tabLst/>
              <a:defRPr/>
            </a:pPr>
            <a:endParaRPr kumimoji="0" lang="en-US" altLang="zh-TW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L="514350" marR="0" lvl="0" indent="-514350" algn="l" defTabSz="914400" rtl="0" eaLnBrk="1" fontAlgn="auto" latinLnBrk="0" hangingPunct="1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Clr>
                <a:srgbClr val="B93411"/>
              </a:buClr>
              <a:buSzTx/>
              <a:buFont typeface="+mj-lt"/>
              <a:buAutoNum type="arabicPeriod"/>
              <a:tabLst/>
              <a:defRPr/>
            </a:pP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為什麼會發生這些狀況呢？</a:t>
            </a:r>
            <a:endParaRPr kumimoji="0" lang="en-US" altLang="zh-TW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L="514350" marR="0" lvl="0" indent="-514350" algn="l" defTabSz="914400" rtl="0" eaLnBrk="1" fontAlgn="auto" latinLnBrk="0" hangingPunct="1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Clr>
                <a:srgbClr val="B93411"/>
              </a:buClr>
              <a:buSzTx/>
              <a:buFont typeface="+mj-lt"/>
              <a:buAutoNum type="arabicPeriod"/>
              <a:tabLst/>
              <a:defRPr/>
            </a:pPr>
            <a:endParaRPr kumimoji="0" lang="en-US" altLang="zh-TW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L="514350" marR="0" lvl="0" indent="-514350" algn="l" defTabSz="914400" rtl="0" eaLnBrk="1" fontAlgn="auto" latinLnBrk="0" hangingPunct="1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Clr>
                <a:srgbClr val="B93411"/>
              </a:buClr>
              <a:buSzTx/>
              <a:buFont typeface="+mj-lt"/>
              <a:buAutoNum type="arabicPeriod"/>
              <a:tabLst/>
              <a:defRPr/>
            </a:pP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可以透過哪些方式來改善呢？</a:t>
            </a:r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87ED589F-C51F-1343-E398-7F9329AEC41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216" y="1621597"/>
            <a:ext cx="2658218" cy="2145228"/>
          </a:xfrm>
          <a:prstGeom prst="rect">
            <a:avLst/>
          </a:prstGeom>
        </p:spPr>
      </p:pic>
      <p:pic>
        <p:nvPicPr>
          <p:cNvPr id="5" name="圖片 4">
            <a:extLst>
              <a:ext uri="{FF2B5EF4-FFF2-40B4-BE49-F238E27FC236}">
                <a16:creationId xmlns:a16="http://schemas.microsoft.com/office/drawing/2014/main" id="{0D4E01E3-B1D4-A793-F946-FC11CAA6EC1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3426" y="3624121"/>
            <a:ext cx="6024025" cy="2721409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3505332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F7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2288394" y="3039346"/>
            <a:ext cx="18473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2" name="文字方塊 1">
            <a:extLst>
              <a:ext uri="{FF2B5EF4-FFF2-40B4-BE49-F238E27FC236}">
                <a16:creationId xmlns:a16="http://schemas.microsoft.com/office/drawing/2014/main" id="{382B0A16-603E-69E2-CD93-1C95C1525AB2}"/>
              </a:ext>
            </a:extLst>
          </p:cNvPr>
          <p:cNvSpPr txBox="1"/>
          <p:nvPr/>
        </p:nvSpPr>
        <p:spPr>
          <a:xfrm>
            <a:off x="9210261" y="132287"/>
            <a:ext cx="29817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【</a:t>
            </a: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引起動機│活動一：交通情境模擬</a:t>
            </a: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】</a:t>
            </a:r>
            <a:endParaRPr kumimoji="0" lang="zh-TW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17" name="文字方塊 16">
            <a:extLst>
              <a:ext uri="{FF2B5EF4-FFF2-40B4-BE49-F238E27FC236}">
                <a16:creationId xmlns:a16="http://schemas.microsoft.com/office/drawing/2014/main" id="{D31180DD-6850-154D-949C-AD9557BF2514}"/>
              </a:ext>
            </a:extLst>
          </p:cNvPr>
          <p:cNvSpPr txBox="1"/>
          <p:nvPr/>
        </p:nvSpPr>
        <p:spPr>
          <a:xfrm>
            <a:off x="6869516" y="3550818"/>
            <a:ext cx="3576751" cy="96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ts val="3500"/>
              </a:lnSpc>
              <a:spcBef>
                <a:spcPts val="0"/>
              </a:spcBef>
              <a:spcAft>
                <a:spcPts val="0"/>
              </a:spcAft>
              <a:buClr>
                <a:srgbClr val="EF7544"/>
              </a:buClr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起點：參考左圖，或教師決定的位置。</a:t>
            </a:r>
          </a:p>
        </p:txBody>
      </p:sp>
      <p:sp>
        <p:nvSpPr>
          <p:cNvPr id="18" name="矩形: 圓角 17">
            <a:extLst>
              <a:ext uri="{FF2B5EF4-FFF2-40B4-BE49-F238E27FC236}">
                <a16:creationId xmlns:a16="http://schemas.microsoft.com/office/drawing/2014/main" id="{A935A931-17B4-9B3E-2199-D860E0EF3E15}"/>
              </a:ext>
            </a:extLst>
          </p:cNvPr>
          <p:cNvSpPr/>
          <p:nvPr/>
        </p:nvSpPr>
        <p:spPr>
          <a:xfrm>
            <a:off x="393426" y="2132416"/>
            <a:ext cx="1603014" cy="584775"/>
          </a:xfrm>
          <a:prstGeom prst="round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3200" b="1" dirty="0">
                <a:solidFill>
                  <a:prstClr val="white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情境</a:t>
            </a: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二</a:t>
            </a:r>
          </a:p>
        </p:txBody>
      </p:sp>
      <p:grpSp>
        <p:nvGrpSpPr>
          <p:cNvPr id="14" name="群組 13">
            <a:extLst>
              <a:ext uri="{FF2B5EF4-FFF2-40B4-BE49-F238E27FC236}">
                <a16:creationId xmlns:a16="http://schemas.microsoft.com/office/drawing/2014/main" id="{C4E928F7-0E18-F838-3120-F30A8F953A30}"/>
              </a:ext>
            </a:extLst>
          </p:cNvPr>
          <p:cNvGrpSpPr/>
          <p:nvPr/>
        </p:nvGrpSpPr>
        <p:grpSpPr>
          <a:xfrm>
            <a:off x="2172128" y="409286"/>
            <a:ext cx="7916752" cy="1212311"/>
            <a:chOff x="4005846" y="248433"/>
            <a:chExt cx="4075532" cy="1022895"/>
          </a:xfrm>
        </p:grpSpPr>
        <p:grpSp>
          <p:nvGrpSpPr>
            <p:cNvPr id="15" name="Group 10">
              <a:extLst>
                <a:ext uri="{FF2B5EF4-FFF2-40B4-BE49-F238E27FC236}">
                  <a16:creationId xmlns:a16="http://schemas.microsoft.com/office/drawing/2014/main" id="{90ED48E4-DB98-7FD4-1AAB-A0D124FF0691}"/>
                </a:ext>
              </a:extLst>
            </p:cNvPr>
            <p:cNvGrpSpPr/>
            <p:nvPr/>
          </p:nvGrpSpPr>
          <p:grpSpPr>
            <a:xfrm>
              <a:off x="4110621" y="353208"/>
              <a:ext cx="3970757" cy="918120"/>
              <a:chOff x="0" y="-28575"/>
              <a:chExt cx="1045796" cy="241810"/>
            </a:xfrm>
          </p:grpSpPr>
          <p:sp>
            <p:nvSpPr>
              <p:cNvPr id="27" name="Freeform 11">
                <a:extLst>
                  <a:ext uri="{FF2B5EF4-FFF2-40B4-BE49-F238E27FC236}">
                    <a16:creationId xmlns:a16="http://schemas.microsoft.com/office/drawing/2014/main" id="{A61C533B-721D-14A3-85AA-007A2E37BE85}"/>
                  </a:ext>
                </a:extLst>
              </p:cNvPr>
              <p:cNvSpPr/>
              <p:nvPr/>
            </p:nvSpPr>
            <p:spPr>
              <a:xfrm>
                <a:off x="0" y="0"/>
                <a:ext cx="1036296" cy="213235"/>
              </a:xfrm>
              <a:custGeom>
                <a:avLst/>
                <a:gdLst/>
                <a:ahLst/>
                <a:cxnLst/>
                <a:rect l="l" t="t" r="r" b="b"/>
                <a:pathLst>
                  <a:path w="1045796" h="213235">
                    <a:moveTo>
                      <a:pt x="0" y="0"/>
                    </a:moveTo>
                    <a:lnTo>
                      <a:pt x="1045796" y="0"/>
                    </a:lnTo>
                    <a:lnTo>
                      <a:pt x="1045796" y="213235"/>
                    </a:lnTo>
                    <a:lnTo>
                      <a:pt x="0" y="213235"/>
                    </a:lnTo>
                    <a:close/>
                  </a:path>
                </a:pathLst>
              </a:custGeom>
              <a:solidFill>
                <a:srgbClr val="EF7544"/>
              </a:solidFill>
              <a:ln w="38100" cap="sq">
                <a:solidFill>
                  <a:srgbClr val="191919"/>
                </a:solidFill>
                <a:prstDash val="solid"/>
                <a:miter/>
              </a:ln>
            </p:spPr>
          </p:sp>
          <p:sp>
            <p:nvSpPr>
              <p:cNvPr id="28" name="TextBox 12">
                <a:extLst>
                  <a:ext uri="{FF2B5EF4-FFF2-40B4-BE49-F238E27FC236}">
                    <a16:creationId xmlns:a16="http://schemas.microsoft.com/office/drawing/2014/main" id="{A313EF0C-E9D8-FEB3-2023-1F5B6FCBD73A}"/>
                  </a:ext>
                </a:extLst>
              </p:cNvPr>
              <p:cNvSpPr txBox="1"/>
              <p:nvPr/>
            </p:nvSpPr>
            <p:spPr>
              <a:xfrm>
                <a:off x="0" y="-28575"/>
                <a:ext cx="1045796" cy="24181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ts val="312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16" name="Group 13">
              <a:extLst>
                <a:ext uri="{FF2B5EF4-FFF2-40B4-BE49-F238E27FC236}">
                  <a16:creationId xmlns:a16="http://schemas.microsoft.com/office/drawing/2014/main" id="{A88BC562-A364-F3E6-4F5A-4F9367A1768C}"/>
                </a:ext>
              </a:extLst>
            </p:cNvPr>
            <p:cNvGrpSpPr/>
            <p:nvPr/>
          </p:nvGrpSpPr>
          <p:grpSpPr>
            <a:xfrm>
              <a:off x="4005846" y="248433"/>
              <a:ext cx="3970757" cy="918120"/>
              <a:chOff x="0" y="-28575"/>
              <a:chExt cx="1045796" cy="241810"/>
            </a:xfrm>
          </p:grpSpPr>
          <p:sp>
            <p:nvSpPr>
              <p:cNvPr id="25" name="Freeform 14">
                <a:extLst>
                  <a:ext uri="{FF2B5EF4-FFF2-40B4-BE49-F238E27FC236}">
                    <a16:creationId xmlns:a16="http://schemas.microsoft.com/office/drawing/2014/main" id="{C3A9E767-56E0-9E7F-BF87-57360F2459A0}"/>
                  </a:ext>
                </a:extLst>
              </p:cNvPr>
              <p:cNvSpPr/>
              <p:nvPr/>
            </p:nvSpPr>
            <p:spPr>
              <a:xfrm>
                <a:off x="0" y="0"/>
                <a:ext cx="1045796" cy="213235"/>
              </a:xfrm>
              <a:custGeom>
                <a:avLst/>
                <a:gdLst/>
                <a:ahLst/>
                <a:cxnLst/>
                <a:rect l="l" t="t" r="r" b="b"/>
                <a:pathLst>
                  <a:path w="1045796" h="213235">
                    <a:moveTo>
                      <a:pt x="0" y="0"/>
                    </a:moveTo>
                    <a:lnTo>
                      <a:pt x="1045796" y="0"/>
                    </a:lnTo>
                    <a:lnTo>
                      <a:pt x="1045796" y="213235"/>
                    </a:lnTo>
                    <a:lnTo>
                      <a:pt x="0" y="213235"/>
                    </a:lnTo>
                    <a:close/>
                  </a:path>
                </a:pathLst>
              </a:custGeom>
              <a:solidFill>
                <a:srgbClr val="FFFFFF"/>
              </a:solidFill>
              <a:ln w="38100" cap="sq">
                <a:solidFill>
                  <a:srgbClr val="191919"/>
                </a:solidFill>
                <a:prstDash val="solid"/>
                <a:miter/>
              </a:ln>
            </p:spPr>
          </p:sp>
          <p:sp>
            <p:nvSpPr>
              <p:cNvPr id="26" name="TextBox 15">
                <a:extLst>
                  <a:ext uri="{FF2B5EF4-FFF2-40B4-BE49-F238E27FC236}">
                    <a16:creationId xmlns:a16="http://schemas.microsoft.com/office/drawing/2014/main" id="{08D86CD2-930E-2171-29F0-4636A77F7442}"/>
                  </a:ext>
                </a:extLst>
              </p:cNvPr>
              <p:cNvSpPr txBox="1"/>
              <p:nvPr/>
            </p:nvSpPr>
            <p:spPr>
              <a:xfrm>
                <a:off x="0" y="-28575"/>
                <a:ext cx="1045796" cy="24181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ts val="312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29" name="文字方塊 28">
            <a:extLst>
              <a:ext uri="{FF2B5EF4-FFF2-40B4-BE49-F238E27FC236}">
                <a16:creationId xmlns:a16="http://schemas.microsoft.com/office/drawing/2014/main" id="{F08E73DD-A132-4D11-036B-9CD55E7BCB46}"/>
              </a:ext>
            </a:extLst>
          </p:cNvPr>
          <p:cNvSpPr txBox="1"/>
          <p:nvPr/>
        </p:nvSpPr>
        <p:spPr>
          <a:xfrm>
            <a:off x="2237879" y="662049"/>
            <a:ext cx="753764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「交通情境模擬」體驗活動</a:t>
            </a:r>
            <a:r>
              <a:rPr kumimoji="0" lang="en-US" altLang="zh-TW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(4/5)</a:t>
            </a:r>
            <a:endParaRPr kumimoji="0" lang="zh-TW" altLang="en-US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30" name="文字方塊 29">
            <a:extLst>
              <a:ext uri="{FF2B5EF4-FFF2-40B4-BE49-F238E27FC236}">
                <a16:creationId xmlns:a16="http://schemas.microsoft.com/office/drawing/2014/main" id="{AD2CB37A-CFC5-9473-102F-20AE7526E3A4}"/>
              </a:ext>
            </a:extLst>
          </p:cNvPr>
          <p:cNvSpPr txBox="1"/>
          <p:nvPr/>
        </p:nvSpPr>
        <p:spPr>
          <a:xfrm>
            <a:off x="6869516" y="4789770"/>
            <a:ext cx="4590426" cy="96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ts val="3500"/>
              </a:lnSpc>
              <a:spcBef>
                <a:spcPts val="0"/>
              </a:spcBef>
              <a:spcAft>
                <a:spcPts val="0"/>
              </a:spcAft>
              <a:buClr>
                <a:srgbClr val="35935F"/>
              </a:buClr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終點：教室中央灰色柱子</a:t>
            </a:r>
            <a:r>
              <a:rPr kumimoji="0" lang="en-US" altLang="zh-TW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(</a:t>
            </a:r>
            <a:r>
              <a:rPr kumimoji="0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或教師設定的標示物</a:t>
            </a:r>
            <a:r>
              <a:rPr kumimoji="0" lang="en-US" altLang="zh-TW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)</a:t>
            </a:r>
          </a:p>
        </p:txBody>
      </p:sp>
      <p:sp>
        <p:nvSpPr>
          <p:cNvPr id="32" name="文字方塊 31">
            <a:extLst>
              <a:ext uri="{FF2B5EF4-FFF2-40B4-BE49-F238E27FC236}">
                <a16:creationId xmlns:a16="http://schemas.microsoft.com/office/drawing/2014/main" id="{9EEE6CCF-F4D8-99B5-872E-CB6D72ACFAF4}"/>
              </a:ext>
            </a:extLst>
          </p:cNvPr>
          <p:cNvSpPr txBox="1"/>
          <p:nvPr/>
        </p:nvSpPr>
        <p:spPr>
          <a:xfrm>
            <a:off x="2143498" y="1925797"/>
            <a:ext cx="8891899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活動方式：請學生</a:t>
            </a: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B93411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依照交通號誌及交通標誌</a:t>
            </a: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行走至目的地，</a:t>
            </a: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B93411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最早走到目的地</a:t>
            </a: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者獲勝。</a:t>
            </a:r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299E4915-3251-B854-BED3-5CDA88B384E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82" t="13853" r="9225" b="18788"/>
          <a:stretch/>
        </p:blipFill>
        <p:spPr>
          <a:xfrm>
            <a:off x="393426" y="3042721"/>
            <a:ext cx="5915953" cy="3303335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50" name="箭號: 彎曲 49">
            <a:extLst>
              <a:ext uri="{FF2B5EF4-FFF2-40B4-BE49-F238E27FC236}">
                <a16:creationId xmlns:a16="http://schemas.microsoft.com/office/drawing/2014/main" id="{04D78854-5DA3-4C3B-4269-9EF178624FFD}"/>
              </a:ext>
            </a:extLst>
          </p:cNvPr>
          <p:cNvSpPr/>
          <p:nvPr/>
        </p:nvSpPr>
        <p:spPr>
          <a:xfrm>
            <a:off x="5801889" y="3623040"/>
            <a:ext cx="1014980" cy="463892"/>
          </a:xfrm>
          <a:prstGeom prst="bentArrow">
            <a:avLst>
              <a:gd name="adj1" fmla="val 18298"/>
              <a:gd name="adj2" fmla="val 31415"/>
              <a:gd name="adj3" fmla="val 50000"/>
              <a:gd name="adj4" fmla="val 2222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grpSp>
        <p:nvGrpSpPr>
          <p:cNvPr id="7" name="群組 6">
            <a:extLst>
              <a:ext uri="{FF2B5EF4-FFF2-40B4-BE49-F238E27FC236}">
                <a16:creationId xmlns:a16="http://schemas.microsoft.com/office/drawing/2014/main" id="{2A0BB859-97B2-E59A-AFF2-E95FBE39F0C7}"/>
              </a:ext>
            </a:extLst>
          </p:cNvPr>
          <p:cNvGrpSpPr/>
          <p:nvPr/>
        </p:nvGrpSpPr>
        <p:grpSpPr>
          <a:xfrm>
            <a:off x="3313215" y="4999509"/>
            <a:ext cx="3938358" cy="696149"/>
            <a:chOff x="3313215" y="4999509"/>
            <a:chExt cx="3938358" cy="696149"/>
          </a:xfrm>
        </p:grpSpPr>
        <p:sp>
          <p:nvSpPr>
            <p:cNvPr id="52" name="箭號: 彎曲 51">
              <a:extLst>
                <a:ext uri="{FF2B5EF4-FFF2-40B4-BE49-F238E27FC236}">
                  <a16:creationId xmlns:a16="http://schemas.microsoft.com/office/drawing/2014/main" id="{688DC7A6-E0A4-8CA2-351B-6FE4F9F730DD}"/>
                </a:ext>
              </a:extLst>
            </p:cNvPr>
            <p:cNvSpPr/>
            <p:nvPr/>
          </p:nvSpPr>
          <p:spPr>
            <a:xfrm rot="16200000" flipV="1">
              <a:off x="5065193" y="3509277"/>
              <a:ext cx="514582" cy="3858179"/>
            </a:xfrm>
            <a:prstGeom prst="bentArrow">
              <a:avLst>
                <a:gd name="adj1" fmla="val 18335"/>
                <a:gd name="adj2" fmla="val 25952"/>
                <a:gd name="adj3" fmla="val 34231"/>
                <a:gd name="adj4" fmla="val 7654"/>
              </a:avLst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endParaRPr>
            </a:p>
          </p:txBody>
        </p:sp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397B4940-E483-EA5D-8E47-710850F62E09}"/>
                </a:ext>
              </a:extLst>
            </p:cNvPr>
            <p:cNvSpPr/>
            <p:nvPr/>
          </p:nvSpPr>
          <p:spPr>
            <a:xfrm>
              <a:off x="3313215" y="4999509"/>
              <a:ext cx="103929" cy="691149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7784698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F7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2288394" y="3039346"/>
            <a:ext cx="18473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2" name="文字方塊 1">
            <a:extLst>
              <a:ext uri="{FF2B5EF4-FFF2-40B4-BE49-F238E27FC236}">
                <a16:creationId xmlns:a16="http://schemas.microsoft.com/office/drawing/2014/main" id="{382B0A16-603E-69E2-CD93-1C95C1525AB2}"/>
              </a:ext>
            </a:extLst>
          </p:cNvPr>
          <p:cNvSpPr txBox="1"/>
          <p:nvPr/>
        </p:nvSpPr>
        <p:spPr>
          <a:xfrm>
            <a:off x="9210261" y="132287"/>
            <a:ext cx="29817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【</a:t>
            </a: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引起動機│活動一：交通情境模擬</a:t>
            </a: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】</a:t>
            </a:r>
            <a:endParaRPr kumimoji="0" lang="zh-TW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18" name="矩形: 圓角 17">
            <a:extLst>
              <a:ext uri="{FF2B5EF4-FFF2-40B4-BE49-F238E27FC236}">
                <a16:creationId xmlns:a16="http://schemas.microsoft.com/office/drawing/2014/main" id="{A935A931-17B4-9B3E-2199-D860E0EF3E15}"/>
              </a:ext>
            </a:extLst>
          </p:cNvPr>
          <p:cNvSpPr/>
          <p:nvPr/>
        </p:nvSpPr>
        <p:spPr>
          <a:xfrm>
            <a:off x="2995603" y="2552463"/>
            <a:ext cx="2658218" cy="584775"/>
          </a:xfrm>
          <a:prstGeom prst="round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想一想  </a:t>
            </a:r>
          </a:p>
        </p:txBody>
      </p:sp>
      <p:grpSp>
        <p:nvGrpSpPr>
          <p:cNvPr id="14" name="群組 13">
            <a:extLst>
              <a:ext uri="{FF2B5EF4-FFF2-40B4-BE49-F238E27FC236}">
                <a16:creationId xmlns:a16="http://schemas.microsoft.com/office/drawing/2014/main" id="{C4E928F7-0E18-F838-3120-F30A8F953A30}"/>
              </a:ext>
            </a:extLst>
          </p:cNvPr>
          <p:cNvGrpSpPr/>
          <p:nvPr/>
        </p:nvGrpSpPr>
        <p:grpSpPr>
          <a:xfrm>
            <a:off x="2172128" y="409286"/>
            <a:ext cx="7916752" cy="1212311"/>
            <a:chOff x="4005846" y="248433"/>
            <a:chExt cx="4075532" cy="1022895"/>
          </a:xfrm>
        </p:grpSpPr>
        <p:grpSp>
          <p:nvGrpSpPr>
            <p:cNvPr id="15" name="Group 10">
              <a:extLst>
                <a:ext uri="{FF2B5EF4-FFF2-40B4-BE49-F238E27FC236}">
                  <a16:creationId xmlns:a16="http://schemas.microsoft.com/office/drawing/2014/main" id="{90ED48E4-DB98-7FD4-1AAB-A0D124FF0691}"/>
                </a:ext>
              </a:extLst>
            </p:cNvPr>
            <p:cNvGrpSpPr/>
            <p:nvPr/>
          </p:nvGrpSpPr>
          <p:grpSpPr>
            <a:xfrm>
              <a:off x="4110621" y="353208"/>
              <a:ext cx="3970757" cy="918120"/>
              <a:chOff x="0" y="-28575"/>
              <a:chExt cx="1045796" cy="241810"/>
            </a:xfrm>
          </p:grpSpPr>
          <p:sp>
            <p:nvSpPr>
              <p:cNvPr id="27" name="Freeform 11">
                <a:extLst>
                  <a:ext uri="{FF2B5EF4-FFF2-40B4-BE49-F238E27FC236}">
                    <a16:creationId xmlns:a16="http://schemas.microsoft.com/office/drawing/2014/main" id="{A61C533B-721D-14A3-85AA-007A2E37BE85}"/>
                  </a:ext>
                </a:extLst>
              </p:cNvPr>
              <p:cNvSpPr/>
              <p:nvPr/>
            </p:nvSpPr>
            <p:spPr>
              <a:xfrm>
                <a:off x="0" y="0"/>
                <a:ext cx="1036296" cy="213235"/>
              </a:xfrm>
              <a:custGeom>
                <a:avLst/>
                <a:gdLst/>
                <a:ahLst/>
                <a:cxnLst/>
                <a:rect l="l" t="t" r="r" b="b"/>
                <a:pathLst>
                  <a:path w="1045796" h="213235">
                    <a:moveTo>
                      <a:pt x="0" y="0"/>
                    </a:moveTo>
                    <a:lnTo>
                      <a:pt x="1045796" y="0"/>
                    </a:lnTo>
                    <a:lnTo>
                      <a:pt x="1045796" y="213235"/>
                    </a:lnTo>
                    <a:lnTo>
                      <a:pt x="0" y="213235"/>
                    </a:lnTo>
                    <a:close/>
                  </a:path>
                </a:pathLst>
              </a:custGeom>
              <a:solidFill>
                <a:srgbClr val="EF7544"/>
              </a:solidFill>
              <a:ln w="38100" cap="sq">
                <a:solidFill>
                  <a:srgbClr val="191919"/>
                </a:solidFill>
                <a:prstDash val="solid"/>
                <a:miter/>
              </a:ln>
            </p:spPr>
          </p:sp>
          <p:sp>
            <p:nvSpPr>
              <p:cNvPr id="28" name="TextBox 12">
                <a:extLst>
                  <a:ext uri="{FF2B5EF4-FFF2-40B4-BE49-F238E27FC236}">
                    <a16:creationId xmlns:a16="http://schemas.microsoft.com/office/drawing/2014/main" id="{A313EF0C-E9D8-FEB3-2023-1F5B6FCBD73A}"/>
                  </a:ext>
                </a:extLst>
              </p:cNvPr>
              <p:cNvSpPr txBox="1"/>
              <p:nvPr/>
            </p:nvSpPr>
            <p:spPr>
              <a:xfrm>
                <a:off x="0" y="-28575"/>
                <a:ext cx="1045796" cy="24181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ts val="312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16" name="Group 13">
              <a:extLst>
                <a:ext uri="{FF2B5EF4-FFF2-40B4-BE49-F238E27FC236}">
                  <a16:creationId xmlns:a16="http://schemas.microsoft.com/office/drawing/2014/main" id="{A88BC562-A364-F3E6-4F5A-4F9367A1768C}"/>
                </a:ext>
              </a:extLst>
            </p:cNvPr>
            <p:cNvGrpSpPr/>
            <p:nvPr/>
          </p:nvGrpSpPr>
          <p:grpSpPr>
            <a:xfrm>
              <a:off x="4005846" y="248433"/>
              <a:ext cx="3970757" cy="918120"/>
              <a:chOff x="0" y="-28575"/>
              <a:chExt cx="1045796" cy="241810"/>
            </a:xfrm>
          </p:grpSpPr>
          <p:sp>
            <p:nvSpPr>
              <p:cNvPr id="25" name="Freeform 14">
                <a:extLst>
                  <a:ext uri="{FF2B5EF4-FFF2-40B4-BE49-F238E27FC236}">
                    <a16:creationId xmlns:a16="http://schemas.microsoft.com/office/drawing/2014/main" id="{C3A9E767-56E0-9E7F-BF87-57360F2459A0}"/>
                  </a:ext>
                </a:extLst>
              </p:cNvPr>
              <p:cNvSpPr/>
              <p:nvPr/>
            </p:nvSpPr>
            <p:spPr>
              <a:xfrm>
                <a:off x="0" y="0"/>
                <a:ext cx="1045796" cy="213235"/>
              </a:xfrm>
              <a:custGeom>
                <a:avLst/>
                <a:gdLst/>
                <a:ahLst/>
                <a:cxnLst/>
                <a:rect l="l" t="t" r="r" b="b"/>
                <a:pathLst>
                  <a:path w="1045796" h="213235">
                    <a:moveTo>
                      <a:pt x="0" y="0"/>
                    </a:moveTo>
                    <a:lnTo>
                      <a:pt x="1045796" y="0"/>
                    </a:lnTo>
                    <a:lnTo>
                      <a:pt x="1045796" y="213235"/>
                    </a:lnTo>
                    <a:lnTo>
                      <a:pt x="0" y="213235"/>
                    </a:lnTo>
                    <a:close/>
                  </a:path>
                </a:pathLst>
              </a:custGeom>
              <a:solidFill>
                <a:srgbClr val="FFFFFF"/>
              </a:solidFill>
              <a:ln w="38100" cap="sq">
                <a:solidFill>
                  <a:srgbClr val="191919"/>
                </a:solidFill>
                <a:prstDash val="solid"/>
                <a:miter/>
              </a:ln>
            </p:spPr>
          </p:sp>
          <p:sp>
            <p:nvSpPr>
              <p:cNvPr id="26" name="TextBox 15">
                <a:extLst>
                  <a:ext uri="{FF2B5EF4-FFF2-40B4-BE49-F238E27FC236}">
                    <a16:creationId xmlns:a16="http://schemas.microsoft.com/office/drawing/2014/main" id="{08D86CD2-930E-2171-29F0-4636A77F7442}"/>
                  </a:ext>
                </a:extLst>
              </p:cNvPr>
              <p:cNvSpPr txBox="1"/>
              <p:nvPr/>
            </p:nvSpPr>
            <p:spPr>
              <a:xfrm>
                <a:off x="0" y="-28575"/>
                <a:ext cx="1045796" cy="24181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ts val="312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29" name="文字方塊 28">
            <a:extLst>
              <a:ext uri="{FF2B5EF4-FFF2-40B4-BE49-F238E27FC236}">
                <a16:creationId xmlns:a16="http://schemas.microsoft.com/office/drawing/2014/main" id="{F08E73DD-A132-4D11-036B-9CD55E7BCB46}"/>
              </a:ext>
            </a:extLst>
          </p:cNvPr>
          <p:cNvSpPr txBox="1"/>
          <p:nvPr/>
        </p:nvSpPr>
        <p:spPr>
          <a:xfrm>
            <a:off x="2237879" y="662049"/>
            <a:ext cx="753764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「交通情境模擬」體驗活動</a:t>
            </a:r>
            <a:r>
              <a:rPr kumimoji="0" lang="en-US" altLang="zh-TW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(5/5)</a:t>
            </a:r>
            <a:endParaRPr kumimoji="0" lang="zh-TW" altLang="en-US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33" name="文字方塊 32">
            <a:extLst>
              <a:ext uri="{FF2B5EF4-FFF2-40B4-BE49-F238E27FC236}">
                <a16:creationId xmlns:a16="http://schemas.microsoft.com/office/drawing/2014/main" id="{ECCFECCC-F10E-770B-EFFF-2B056841EE44}"/>
              </a:ext>
            </a:extLst>
          </p:cNvPr>
          <p:cNvSpPr txBox="1"/>
          <p:nvPr/>
        </p:nvSpPr>
        <p:spPr>
          <a:xfrm>
            <a:off x="6115056" y="2922811"/>
            <a:ext cx="5604503" cy="1084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marR="0" lvl="0" indent="-514350" algn="l" defTabSz="914400" rtl="0" eaLnBrk="1" fontAlgn="auto" latinLnBrk="0" hangingPunct="1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Clr>
                <a:srgbClr val="B93411"/>
              </a:buClr>
              <a:buSzTx/>
              <a:buFont typeface="+mj-lt"/>
              <a:buAutoNum type="arabicPeriod"/>
              <a:tabLst/>
              <a:defRPr/>
            </a:pP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情境一與情境二的交通狀況有什麼不同</a:t>
            </a:r>
            <a:r>
              <a:rPr lang="zh-TW" altLang="en-US" sz="32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？</a:t>
            </a:r>
            <a:endParaRPr kumimoji="0" lang="en-US" altLang="zh-TW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87ED589F-C51F-1343-E398-7F9329AEC41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216" y="1621597"/>
            <a:ext cx="2658218" cy="2145228"/>
          </a:xfrm>
          <a:prstGeom prst="rect">
            <a:avLst/>
          </a:prstGeom>
        </p:spPr>
      </p:pic>
      <p:sp>
        <p:nvSpPr>
          <p:cNvPr id="7" name="文字方塊 6">
            <a:extLst>
              <a:ext uri="{FF2B5EF4-FFF2-40B4-BE49-F238E27FC236}">
                <a16:creationId xmlns:a16="http://schemas.microsoft.com/office/drawing/2014/main" id="{79012ACD-7FEB-76DB-F345-956E223F36D3}"/>
              </a:ext>
            </a:extLst>
          </p:cNvPr>
          <p:cNvSpPr txBox="1"/>
          <p:nvPr/>
        </p:nvSpPr>
        <p:spPr>
          <a:xfrm>
            <a:off x="6098404" y="4281049"/>
            <a:ext cx="5487591" cy="5712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marR="0" lvl="0" indent="-514350" algn="l" defTabSz="914400" rtl="0" eaLnBrk="1" fontAlgn="auto" latinLnBrk="0" hangingPunct="1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Clr>
                <a:srgbClr val="B93411"/>
              </a:buClr>
              <a:buSzTx/>
              <a:buFont typeface="+mj-lt"/>
              <a:buAutoNum type="arabicPeriod" startAt="2"/>
              <a:tabLst/>
              <a:defRPr/>
            </a:pP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交通狀況改變的原因為何？</a:t>
            </a:r>
          </a:p>
        </p:txBody>
      </p:sp>
      <p:pic>
        <p:nvPicPr>
          <p:cNvPr id="3" name="圖片 2">
            <a:extLst>
              <a:ext uri="{FF2B5EF4-FFF2-40B4-BE49-F238E27FC236}">
                <a16:creationId xmlns:a16="http://schemas.microsoft.com/office/drawing/2014/main" id="{36B590D3-18F2-379E-7646-E5255D5CAB7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82" t="13853" r="9225" b="18788"/>
          <a:stretch/>
        </p:blipFill>
        <p:spPr>
          <a:xfrm>
            <a:off x="606005" y="3716242"/>
            <a:ext cx="5228941" cy="2919723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8" name="矩形: 圓角 7">
            <a:hlinkClick r:id="rId5" action="ppaction://hlinksldjump"/>
            <a:extLst>
              <a:ext uri="{FF2B5EF4-FFF2-40B4-BE49-F238E27FC236}">
                <a16:creationId xmlns:a16="http://schemas.microsoft.com/office/drawing/2014/main" id="{206ED08E-4BF2-C00F-FFC9-46FC679B72A9}"/>
              </a:ext>
            </a:extLst>
          </p:cNvPr>
          <p:cNvSpPr/>
          <p:nvPr/>
        </p:nvSpPr>
        <p:spPr>
          <a:xfrm>
            <a:off x="9555480" y="6111240"/>
            <a:ext cx="2030515" cy="524725"/>
          </a:xfrm>
          <a:prstGeom prst="roundRect">
            <a:avLst/>
          </a:prstGeom>
          <a:solidFill>
            <a:srgbClr val="30805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200" dirty="0">
                <a:latin typeface="微軟正黑體" panose="020B0604030504040204" pitchFamily="34" charset="-120"/>
                <a:ea typeface="微軟正黑體" panose="020B0604030504040204" pitchFamily="34" charset="-120"/>
                <a:sym typeface="Wingdings 2" panose="05020102010507070707" pitchFamily="18" charset="2"/>
              </a:rPr>
              <a:t></a:t>
            </a:r>
            <a:r>
              <a:rPr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點此跳至下頁</a:t>
            </a:r>
          </a:p>
        </p:txBody>
      </p:sp>
    </p:spTree>
    <p:extLst>
      <p:ext uri="{BB962C8B-B14F-4D97-AF65-F5344CB8AC3E}">
        <p14:creationId xmlns:p14="http://schemas.microsoft.com/office/powerpoint/2010/main" val="42574290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F7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2288394" y="3039346"/>
            <a:ext cx="18473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2" name="文字方塊 1">
            <a:extLst>
              <a:ext uri="{FF2B5EF4-FFF2-40B4-BE49-F238E27FC236}">
                <a16:creationId xmlns:a16="http://schemas.microsoft.com/office/drawing/2014/main" id="{382B0A16-603E-69E2-CD93-1C95C1525AB2}"/>
              </a:ext>
            </a:extLst>
          </p:cNvPr>
          <p:cNvSpPr txBox="1"/>
          <p:nvPr/>
        </p:nvSpPr>
        <p:spPr>
          <a:xfrm>
            <a:off x="9210261" y="132287"/>
            <a:ext cx="29817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【</a:t>
            </a: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引起動機│活動一：交通情境模擬</a:t>
            </a: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】</a:t>
            </a:r>
            <a:endParaRPr kumimoji="0" lang="zh-TW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grpSp>
        <p:nvGrpSpPr>
          <p:cNvPr id="3" name="群組 2">
            <a:extLst>
              <a:ext uri="{FF2B5EF4-FFF2-40B4-BE49-F238E27FC236}">
                <a16:creationId xmlns:a16="http://schemas.microsoft.com/office/drawing/2014/main" id="{E082A30A-E7A8-3F57-20B5-9A9341626257}"/>
              </a:ext>
            </a:extLst>
          </p:cNvPr>
          <p:cNvGrpSpPr/>
          <p:nvPr/>
        </p:nvGrpSpPr>
        <p:grpSpPr>
          <a:xfrm>
            <a:off x="2172128" y="409286"/>
            <a:ext cx="7916752" cy="1212311"/>
            <a:chOff x="4005846" y="248433"/>
            <a:chExt cx="4075532" cy="1022895"/>
          </a:xfrm>
        </p:grpSpPr>
        <p:grpSp>
          <p:nvGrpSpPr>
            <p:cNvPr id="4" name="Group 10">
              <a:extLst>
                <a:ext uri="{FF2B5EF4-FFF2-40B4-BE49-F238E27FC236}">
                  <a16:creationId xmlns:a16="http://schemas.microsoft.com/office/drawing/2014/main" id="{62994052-EA82-E1E8-B903-46BD0050A22D}"/>
                </a:ext>
              </a:extLst>
            </p:cNvPr>
            <p:cNvGrpSpPr/>
            <p:nvPr/>
          </p:nvGrpSpPr>
          <p:grpSpPr>
            <a:xfrm>
              <a:off x="4110621" y="353208"/>
              <a:ext cx="3970757" cy="918120"/>
              <a:chOff x="0" y="-28575"/>
              <a:chExt cx="1045796" cy="241810"/>
            </a:xfrm>
          </p:grpSpPr>
          <p:sp>
            <p:nvSpPr>
              <p:cNvPr id="9" name="Freeform 11">
                <a:extLst>
                  <a:ext uri="{FF2B5EF4-FFF2-40B4-BE49-F238E27FC236}">
                    <a16:creationId xmlns:a16="http://schemas.microsoft.com/office/drawing/2014/main" id="{46217E0C-E35C-FABB-2148-B0A8ED7789F9}"/>
                  </a:ext>
                </a:extLst>
              </p:cNvPr>
              <p:cNvSpPr/>
              <p:nvPr/>
            </p:nvSpPr>
            <p:spPr>
              <a:xfrm>
                <a:off x="0" y="0"/>
                <a:ext cx="1036296" cy="213235"/>
              </a:xfrm>
              <a:custGeom>
                <a:avLst/>
                <a:gdLst/>
                <a:ahLst/>
                <a:cxnLst/>
                <a:rect l="l" t="t" r="r" b="b"/>
                <a:pathLst>
                  <a:path w="1045796" h="213235">
                    <a:moveTo>
                      <a:pt x="0" y="0"/>
                    </a:moveTo>
                    <a:lnTo>
                      <a:pt x="1045796" y="0"/>
                    </a:lnTo>
                    <a:lnTo>
                      <a:pt x="1045796" y="213235"/>
                    </a:lnTo>
                    <a:lnTo>
                      <a:pt x="0" y="213235"/>
                    </a:lnTo>
                    <a:close/>
                  </a:path>
                </a:pathLst>
              </a:custGeom>
              <a:solidFill>
                <a:srgbClr val="EF7544"/>
              </a:solidFill>
              <a:ln w="38100" cap="sq">
                <a:solidFill>
                  <a:srgbClr val="191919"/>
                </a:solidFill>
                <a:prstDash val="solid"/>
                <a:miter/>
              </a:ln>
            </p:spPr>
          </p:sp>
          <p:sp>
            <p:nvSpPr>
              <p:cNvPr id="11" name="TextBox 12">
                <a:extLst>
                  <a:ext uri="{FF2B5EF4-FFF2-40B4-BE49-F238E27FC236}">
                    <a16:creationId xmlns:a16="http://schemas.microsoft.com/office/drawing/2014/main" id="{7E40C411-7A21-0CCE-1261-43BD5461B248}"/>
                  </a:ext>
                </a:extLst>
              </p:cNvPr>
              <p:cNvSpPr txBox="1"/>
              <p:nvPr/>
            </p:nvSpPr>
            <p:spPr>
              <a:xfrm>
                <a:off x="0" y="-28575"/>
                <a:ext cx="1045796" cy="24181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ts val="312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5" name="Group 13">
              <a:extLst>
                <a:ext uri="{FF2B5EF4-FFF2-40B4-BE49-F238E27FC236}">
                  <a16:creationId xmlns:a16="http://schemas.microsoft.com/office/drawing/2014/main" id="{9355F588-36DB-41E0-6EBF-8A0D9254E25D}"/>
                </a:ext>
              </a:extLst>
            </p:cNvPr>
            <p:cNvGrpSpPr/>
            <p:nvPr/>
          </p:nvGrpSpPr>
          <p:grpSpPr>
            <a:xfrm>
              <a:off x="4005846" y="248433"/>
              <a:ext cx="3970757" cy="918120"/>
              <a:chOff x="0" y="-28575"/>
              <a:chExt cx="1045796" cy="241810"/>
            </a:xfrm>
          </p:grpSpPr>
          <p:sp>
            <p:nvSpPr>
              <p:cNvPr id="7" name="Freeform 14">
                <a:extLst>
                  <a:ext uri="{FF2B5EF4-FFF2-40B4-BE49-F238E27FC236}">
                    <a16:creationId xmlns:a16="http://schemas.microsoft.com/office/drawing/2014/main" id="{DBFB100F-053C-7CFB-BBAC-77B681442A2C}"/>
                  </a:ext>
                </a:extLst>
              </p:cNvPr>
              <p:cNvSpPr/>
              <p:nvPr/>
            </p:nvSpPr>
            <p:spPr>
              <a:xfrm>
                <a:off x="0" y="0"/>
                <a:ext cx="1045796" cy="213235"/>
              </a:xfrm>
              <a:custGeom>
                <a:avLst/>
                <a:gdLst/>
                <a:ahLst/>
                <a:cxnLst/>
                <a:rect l="l" t="t" r="r" b="b"/>
                <a:pathLst>
                  <a:path w="1045796" h="213235">
                    <a:moveTo>
                      <a:pt x="0" y="0"/>
                    </a:moveTo>
                    <a:lnTo>
                      <a:pt x="1045796" y="0"/>
                    </a:lnTo>
                    <a:lnTo>
                      <a:pt x="1045796" y="213235"/>
                    </a:lnTo>
                    <a:lnTo>
                      <a:pt x="0" y="213235"/>
                    </a:lnTo>
                    <a:close/>
                  </a:path>
                </a:pathLst>
              </a:custGeom>
              <a:solidFill>
                <a:srgbClr val="FFFFFF"/>
              </a:solidFill>
              <a:ln w="38100" cap="sq">
                <a:solidFill>
                  <a:srgbClr val="191919"/>
                </a:solidFill>
                <a:prstDash val="solid"/>
                <a:miter/>
              </a:ln>
            </p:spPr>
          </p:sp>
          <p:sp>
            <p:nvSpPr>
              <p:cNvPr id="8" name="TextBox 15">
                <a:extLst>
                  <a:ext uri="{FF2B5EF4-FFF2-40B4-BE49-F238E27FC236}">
                    <a16:creationId xmlns:a16="http://schemas.microsoft.com/office/drawing/2014/main" id="{FDB3FE32-E359-317E-1D94-F1D0DF6781E4}"/>
                  </a:ext>
                </a:extLst>
              </p:cNvPr>
              <p:cNvSpPr txBox="1"/>
              <p:nvPr/>
            </p:nvSpPr>
            <p:spPr>
              <a:xfrm>
                <a:off x="0" y="-28575"/>
                <a:ext cx="1045796" cy="24181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ts val="312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13" name="文字方塊 12">
            <a:extLst>
              <a:ext uri="{FF2B5EF4-FFF2-40B4-BE49-F238E27FC236}">
                <a16:creationId xmlns:a16="http://schemas.microsoft.com/office/drawing/2014/main" id="{E5BA5A01-BECC-A337-612F-7BA898238E0A}"/>
              </a:ext>
            </a:extLst>
          </p:cNvPr>
          <p:cNvSpPr txBox="1"/>
          <p:nvPr/>
        </p:nvSpPr>
        <p:spPr>
          <a:xfrm>
            <a:off x="2237879" y="662049"/>
            <a:ext cx="753764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「交通情境模擬」</a:t>
            </a:r>
            <a:r>
              <a:rPr lang="zh-TW" altLang="en-US" sz="40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思考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活動</a:t>
            </a:r>
            <a:r>
              <a:rPr kumimoji="0" lang="en-US" altLang="zh-TW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(1/2)</a:t>
            </a:r>
            <a:endParaRPr kumimoji="0" lang="zh-TW" altLang="en-US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17" name="文字方塊 16">
            <a:extLst>
              <a:ext uri="{FF2B5EF4-FFF2-40B4-BE49-F238E27FC236}">
                <a16:creationId xmlns:a16="http://schemas.microsoft.com/office/drawing/2014/main" id="{D31180DD-6850-154D-949C-AD9557BF2514}"/>
              </a:ext>
            </a:extLst>
          </p:cNvPr>
          <p:cNvSpPr txBox="1"/>
          <p:nvPr/>
        </p:nvSpPr>
        <p:spPr>
          <a:xfrm>
            <a:off x="359022" y="1860217"/>
            <a:ext cx="11382515" cy="600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4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當圖片</a:t>
            </a:r>
            <a:r>
              <a:rPr lang="zh-TW" altLang="en-US" sz="32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中的人和交通工具，都要前往至終點，會發生什麼事呢？</a:t>
            </a:r>
            <a:endParaRPr kumimoji="0" lang="zh-TW" altLang="en-U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grpSp>
        <p:nvGrpSpPr>
          <p:cNvPr id="14" name="群組 13">
            <a:extLst>
              <a:ext uri="{FF2B5EF4-FFF2-40B4-BE49-F238E27FC236}">
                <a16:creationId xmlns:a16="http://schemas.microsoft.com/office/drawing/2014/main" id="{D57D9F2E-B243-34CB-84FF-A2D8E41B44A5}"/>
              </a:ext>
            </a:extLst>
          </p:cNvPr>
          <p:cNvGrpSpPr/>
          <p:nvPr/>
        </p:nvGrpSpPr>
        <p:grpSpPr>
          <a:xfrm>
            <a:off x="1396627" y="2612029"/>
            <a:ext cx="9398745" cy="4245971"/>
            <a:chOff x="1396627" y="2612029"/>
            <a:chExt cx="9398745" cy="4245971"/>
          </a:xfrm>
        </p:grpSpPr>
        <p:pic>
          <p:nvPicPr>
            <p:cNvPr id="10" name="圖片 9">
              <a:extLst>
                <a:ext uri="{FF2B5EF4-FFF2-40B4-BE49-F238E27FC236}">
                  <a16:creationId xmlns:a16="http://schemas.microsoft.com/office/drawing/2014/main" id="{6DED635D-DDCD-1370-1E1E-24CF25D78CD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396627" y="2612029"/>
              <a:ext cx="9398745" cy="4245971"/>
            </a:xfrm>
            <a:prstGeom prst="rect">
              <a:avLst/>
            </a:prstGeom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2" name="文字方塊 11">
              <a:extLst>
                <a:ext uri="{FF2B5EF4-FFF2-40B4-BE49-F238E27FC236}">
                  <a16:creationId xmlns:a16="http://schemas.microsoft.com/office/drawing/2014/main" id="{B66266BB-6E6B-D8F4-ADEC-2A659DDD9FC3}"/>
                </a:ext>
              </a:extLst>
            </p:cNvPr>
            <p:cNvSpPr txBox="1"/>
            <p:nvPr/>
          </p:nvSpPr>
          <p:spPr>
            <a:xfrm>
              <a:off x="5720964" y="5066266"/>
              <a:ext cx="615553" cy="810478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zh-TW" altLang="en-US" sz="2800" b="1" dirty="0">
                  <a:solidFill>
                    <a:srgbClr val="B9341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終點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659007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F7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2288394" y="3039346"/>
            <a:ext cx="18473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2" name="文字方塊 1">
            <a:extLst>
              <a:ext uri="{FF2B5EF4-FFF2-40B4-BE49-F238E27FC236}">
                <a16:creationId xmlns:a16="http://schemas.microsoft.com/office/drawing/2014/main" id="{382B0A16-603E-69E2-CD93-1C95C1525AB2}"/>
              </a:ext>
            </a:extLst>
          </p:cNvPr>
          <p:cNvSpPr txBox="1"/>
          <p:nvPr/>
        </p:nvSpPr>
        <p:spPr>
          <a:xfrm>
            <a:off x="9210261" y="132287"/>
            <a:ext cx="29817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【</a:t>
            </a: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引起動機│活動一：交通情境模擬</a:t>
            </a: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】</a:t>
            </a:r>
            <a:endParaRPr kumimoji="0" lang="zh-TW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grpSp>
        <p:nvGrpSpPr>
          <p:cNvPr id="3" name="群組 2">
            <a:extLst>
              <a:ext uri="{FF2B5EF4-FFF2-40B4-BE49-F238E27FC236}">
                <a16:creationId xmlns:a16="http://schemas.microsoft.com/office/drawing/2014/main" id="{E082A30A-E7A8-3F57-20B5-9A9341626257}"/>
              </a:ext>
            </a:extLst>
          </p:cNvPr>
          <p:cNvGrpSpPr/>
          <p:nvPr/>
        </p:nvGrpSpPr>
        <p:grpSpPr>
          <a:xfrm>
            <a:off x="2172128" y="409286"/>
            <a:ext cx="7916752" cy="1212311"/>
            <a:chOff x="4005846" y="248433"/>
            <a:chExt cx="4075532" cy="1022895"/>
          </a:xfrm>
        </p:grpSpPr>
        <p:grpSp>
          <p:nvGrpSpPr>
            <p:cNvPr id="4" name="Group 10">
              <a:extLst>
                <a:ext uri="{FF2B5EF4-FFF2-40B4-BE49-F238E27FC236}">
                  <a16:creationId xmlns:a16="http://schemas.microsoft.com/office/drawing/2014/main" id="{62994052-EA82-E1E8-B903-46BD0050A22D}"/>
                </a:ext>
              </a:extLst>
            </p:cNvPr>
            <p:cNvGrpSpPr/>
            <p:nvPr/>
          </p:nvGrpSpPr>
          <p:grpSpPr>
            <a:xfrm>
              <a:off x="4110621" y="353208"/>
              <a:ext cx="3970757" cy="918120"/>
              <a:chOff x="0" y="-28575"/>
              <a:chExt cx="1045796" cy="241810"/>
            </a:xfrm>
          </p:grpSpPr>
          <p:sp>
            <p:nvSpPr>
              <p:cNvPr id="9" name="Freeform 11">
                <a:extLst>
                  <a:ext uri="{FF2B5EF4-FFF2-40B4-BE49-F238E27FC236}">
                    <a16:creationId xmlns:a16="http://schemas.microsoft.com/office/drawing/2014/main" id="{46217E0C-E35C-FABB-2148-B0A8ED7789F9}"/>
                  </a:ext>
                </a:extLst>
              </p:cNvPr>
              <p:cNvSpPr/>
              <p:nvPr/>
            </p:nvSpPr>
            <p:spPr>
              <a:xfrm>
                <a:off x="0" y="0"/>
                <a:ext cx="1036296" cy="213235"/>
              </a:xfrm>
              <a:custGeom>
                <a:avLst/>
                <a:gdLst/>
                <a:ahLst/>
                <a:cxnLst/>
                <a:rect l="l" t="t" r="r" b="b"/>
                <a:pathLst>
                  <a:path w="1045796" h="213235">
                    <a:moveTo>
                      <a:pt x="0" y="0"/>
                    </a:moveTo>
                    <a:lnTo>
                      <a:pt x="1045796" y="0"/>
                    </a:lnTo>
                    <a:lnTo>
                      <a:pt x="1045796" y="213235"/>
                    </a:lnTo>
                    <a:lnTo>
                      <a:pt x="0" y="213235"/>
                    </a:lnTo>
                    <a:close/>
                  </a:path>
                </a:pathLst>
              </a:custGeom>
              <a:solidFill>
                <a:srgbClr val="EF7544"/>
              </a:solidFill>
              <a:ln w="38100" cap="sq">
                <a:solidFill>
                  <a:srgbClr val="191919"/>
                </a:solidFill>
                <a:prstDash val="solid"/>
                <a:miter/>
              </a:ln>
            </p:spPr>
          </p:sp>
          <p:sp>
            <p:nvSpPr>
              <p:cNvPr id="11" name="TextBox 12">
                <a:extLst>
                  <a:ext uri="{FF2B5EF4-FFF2-40B4-BE49-F238E27FC236}">
                    <a16:creationId xmlns:a16="http://schemas.microsoft.com/office/drawing/2014/main" id="{7E40C411-7A21-0CCE-1261-43BD5461B248}"/>
                  </a:ext>
                </a:extLst>
              </p:cNvPr>
              <p:cNvSpPr txBox="1"/>
              <p:nvPr/>
            </p:nvSpPr>
            <p:spPr>
              <a:xfrm>
                <a:off x="0" y="-28575"/>
                <a:ext cx="1045796" cy="24181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ts val="312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5" name="Group 13">
              <a:extLst>
                <a:ext uri="{FF2B5EF4-FFF2-40B4-BE49-F238E27FC236}">
                  <a16:creationId xmlns:a16="http://schemas.microsoft.com/office/drawing/2014/main" id="{9355F588-36DB-41E0-6EBF-8A0D9254E25D}"/>
                </a:ext>
              </a:extLst>
            </p:cNvPr>
            <p:cNvGrpSpPr/>
            <p:nvPr/>
          </p:nvGrpSpPr>
          <p:grpSpPr>
            <a:xfrm>
              <a:off x="4005846" y="248433"/>
              <a:ext cx="3970757" cy="918120"/>
              <a:chOff x="0" y="-28575"/>
              <a:chExt cx="1045796" cy="241810"/>
            </a:xfrm>
          </p:grpSpPr>
          <p:sp>
            <p:nvSpPr>
              <p:cNvPr id="7" name="Freeform 14">
                <a:extLst>
                  <a:ext uri="{FF2B5EF4-FFF2-40B4-BE49-F238E27FC236}">
                    <a16:creationId xmlns:a16="http://schemas.microsoft.com/office/drawing/2014/main" id="{DBFB100F-053C-7CFB-BBAC-77B681442A2C}"/>
                  </a:ext>
                </a:extLst>
              </p:cNvPr>
              <p:cNvSpPr/>
              <p:nvPr/>
            </p:nvSpPr>
            <p:spPr>
              <a:xfrm>
                <a:off x="0" y="0"/>
                <a:ext cx="1045796" cy="213235"/>
              </a:xfrm>
              <a:custGeom>
                <a:avLst/>
                <a:gdLst/>
                <a:ahLst/>
                <a:cxnLst/>
                <a:rect l="l" t="t" r="r" b="b"/>
                <a:pathLst>
                  <a:path w="1045796" h="213235">
                    <a:moveTo>
                      <a:pt x="0" y="0"/>
                    </a:moveTo>
                    <a:lnTo>
                      <a:pt x="1045796" y="0"/>
                    </a:lnTo>
                    <a:lnTo>
                      <a:pt x="1045796" y="213235"/>
                    </a:lnTo>
                    <a:lnTo>
                      <a:pt x="0" y="213235"/>
                    </a:lnTo>
                    <a:close/>
                  </a:path>
                </a:pathLst>
              </a:custGeom>
              <a:solidFill>
                <a:srgbClr val="FFFFFF"/>
              </a:solidFill>
              <a:ln w="38100" cap="sq">
                <a:solidFill>
                  <a:srgbClr val="191919"/>
                </a:solidFill>
                <a:prstDash val="solid"/>
                <a:miter/>
              </a:ln>
            </p:spPr>
          </p:sp>
          <p:sp>
            <p:nvSpPr>
              <p:cNvPr id="8" name="TextBox 15">
                <a:extLst>
                  <a:ext uri="{FF2B5EF4-FFF2-40B4-BE49-F238E27FC236}">
                    <a16:creationId xmlns:a16="http://schemas.microsoft.com/office/drawing/2014/main" id="{FDB3FE32-E359-317E-1D94-F1D0DF6781E4}"/>
                  </a:ext>
                </a:extLst>
              </p:cNvPr>
              <p:cNvSpPr txBox="1"/>
              <p:nvPr/>
            </p:nvSpPr>
            <p:spPr>
              <a:xfrm>
                <a:off x="0" y="-28575"/>
                <a:ext cx="1045796" cy="24181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ts val="312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13" name="文字方塊 12">
            <a:extLst>
              <a:ext uri="{FF2B5EF4-FFF2-40B4-BE49-F238E27FC236}">
                <a16:creationId xmlns:a16="http://schemas.microsoft.com/office/drawing/2014/main" id="{E5BA5A01-BECC-A337-612F-7BA898238E0A}"/>
              </a:ext>
            </a:extLst>
          </p:cNvPr>
          <p:cNvSpPr txBox="1"/>
          <p:nvPr/>
        </p:nvSpPr>
        <p:spPr>
          <a:xfrm>
            <a:off x="2237879" y="662049"/>
            <a:ext cx="753764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「交通情境模擬」思考活動</a:t>
            </a:r>
            <a:r>
              <a:rPr kumimoji="0" lang="en-US" altLang="zh-TW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(2/2)</a:t>
            </a:r>
            <a:endParaRPr kumimoji="0" lang="zh-TW" altLang="en-US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grpSp>
        <p:nvGrpSpPr>
          <p:cNvPr id="27" name="群組 26">
            <a:extLst>
              <a:ext uri="{FF2B5EF4-FFF2-40B4-BE49-F238E27FC236}">
                <a16:creationId xmlns:a16="http://schemas.microsoft.com/office/drawing/2014/main" id="{DFE06BA4-1E56-CD3A-B707-487A44A7D06A}"/>
              </a:ext>
            </a:extLst>
          </p:cNvPr>
          <p:cNvGrpSpPr/>
          <p:nvPr/>
        </p:nvGrpSpPr>
        <p:grpSpPr>
          <a:xfrm>
            <a:off x="0" y="1774419"/>
            <a:ext cx="9265236" cy="5083581"/>
            <a:chOff x="0" y="1774419"/>
            <a:chExt cx="9265236" cy="5083581"/>
          </a:xfrm>
        </p:grpSpPr>
        <p:pic>
          <p:nvPicPr>
            <p:cNvPr id="25" name="圖片 24">
              <a:extLst>
                <a:ext uri="{FF2B5EF4-FFF2-40B4-BE49-F238E27FC236}">
                  <a16:creationId xmlns:a16="http://schemas.microsoft.com/office/drawing/2014/main" id="{B33F3146-73E3-D901-E93C-920CF47DB49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417" t="13472" r="8765" b="19706"/>
            <a:stretch/>
          </p:blipFill>
          <p:spPr>
            <a:xfrm>
              <a:off x="0" y="1774419"/>
              <a:ext cx="9265236" cy="5083581"/>
            </a:xfrm>
            <a:prstGeom prst="rect">
              <a:avLst/>
            </a:prstGeom>
            <a:ln>
              <a:noFill/>
            </a:ln>
          </p:spPr>
        </p:pic>
        <p:sp>
          <p:nvSpPr>
            <p:cNvPr id="21" name="文字方塊 20">
              <a:extLst>
                <a:ext uri="{FF2B5EF4-FFF2-40B4-BE49-F238E27FC236}">
                  <a16:creationId xmlns:a16="http://schemas.microsoft.com/office/drawing/2014/main" id="{80DB81AF-E317-591F-1062-374BD21FCEB0}"/>
                </a:ext>
              </a:extLst>
            </p:cNvPr>
            <p:cNvSpPr txBox="1"/>
            <p:nvPr/>
          </p:nvSpPr>
          <p:spPr>
            <a:xfrm>
              <a:off x="4212660" y="4670026"/>
              <a:ext cx="615553" cy="810478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zh-TW" altLang="en-US" sz="2800" b="1" dirty="0">
                  <a:solidFill>
                    <a:srgbClr val="B9341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終點</a:t>
              </a:r>
            </a:p>
          </p:txBody>
        </p:sp>
      </p:grpSp>
      <p:pic>
        <p:nvPicPr>
          <p:cNvPr id="26" name="圖片 25">
            <a:extLst>
              <a:ext uri="{FF2B5EF4-FFF2-40B4-BE49-F238E27FC236}">
                <a16:creationId xmlns:a16="http://schemas.microsoft.com/office/drawing/2014/main" id="{1EE713EA-693F-AAE8-BB14-B7C400D4826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64" t="13472" r="8770" b="19706"/>
          <a:stretch/>
        </p:blipFill>
        <p:spPr>
          <a:xfrm>
            <a:off x="0" y="1774419"/>
            <a:ext cx="9265236" cy="5083581"/>
          </a:xfrm>
          <a:prstGeom prst="rect">
            <a:avLst/>
          </a:prstGeom>
          <a:ln>
            <a:noFill/>
          </a:ln>
          <a:effectLst/>
        </p:spPr>
      </p:pic>
      <p:sp>
        <p:nvSpPr>
          <p:cNvPr id="17" name="文字方塊 16">
            <a:extLst>
              <a:ext uri="{FF2B5EF4-FFF2-40B4-BE49-F238E27FC236}">
                <a16:creationId xmlns:a16="http://schemas.microsoft.com/office/drawing/2014/main" id="{D31180DD-6850-154D-949C-AD9557BF2514}"/>
              </a:ext>
            </a:extLst>
          </p:cNvPr>
          <p:cNvSpPr txBox="1"/>
          <p:nvPr/>
        </p:nvSpPr>
        <p:spPr>
          <a:xfrm>
            <a:off x="9040873" y="1982357"/>
            <a:ext cx="3166368" cy="32835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4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</a:rPr>
              <a:t>當圖片中的人和交通工具，依照交通號誌及交通標誌行走至</a:t>
            </a:r>
            <a:r>
              <a:rPr lang="zh-TW" altLang="en-US" sz="30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終點，還會發生前面的狀況嗎？為什麼？</a:t>
            </a:r>
            <a:endParaRPr kumimoji="0" lang="zh-TW" altLang="en-US" sz="3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4167235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wdDnDiag">
          <a:fgClr>
            <a:srgbClr val="C4EAD5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2288394" y="3039346"/>
            <a:ext cx="18473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2" name="文字方塊 1">
            <a:extLst>
              <a:ext uri="{FF2B5EF4-FFF2-40B4-BE49-F238E27FC236}">
                <a16:creationId xmlns:a16="http://schemas.microsoft.com/office/drawing/2014/main" id="{382B0A16-603E-69E2-CD93-1C95C1525AB2}"/>
              </a:ext>
            </a:extLst>
          </p:cNvPr>
          <p:cNvSpPr txBox="1"/>
          <p:nvPr/>
        </p:nvSpPr>
        <p:spPr>
          <a:xfrm>
            <a:off x="9210261" y="132287"/>
            <a:ext cx="29817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【</a:t>
            </a: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引起動機│活動一：交通情境模擬</a:t>
            </a: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】</a:t>
            </a:r>
            <a:endParaRPr kumimoji="0" lang="zh-TW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grpSp>
        <p:nvGrpSpPr>
          <p:cNvPr id="22" name="群組 21">
            <a:extLst>
              <a:ext uri="{FF2B5EF4-FFF2-40B4-BE49-F238E27FC236}">
                <a16:creationId xmlns:a16="http://schemas.microsoft.com/office/drawing/2014/main" id="{5FD6EE29-EA50-2E94-DF16-EB9E29511F1B}"/>
              </a:ext>
            </a:extLst>
          </p:cNvPr>
          <p:cNvGrpSpPr/>
          <p:nvPr/>
        </p:nvGrpSpPr>
        <p:grpSpPr>
          <a:xfrm>
            <a:off x="716280" y="254406"/>
            <a:ext cx="10713720" cy="6085433"/>
            <a:chOff x="716280" y="254406"/>
            <a:chExt cx="10713720" cy="6085433"/>
          </a:xfrm>
        </p:grpSpPr>
        <p:sp>
          <p:nvSpPr>
            <p:cNvPr id="20" name="矩形 19">
              <a:extLst>
                <a:ext uri="{FF2B5EF4-FFF2-40B4-BE49-F238E27FC236}">
                  <a16:creationId xmlns:a16="http://schemas.microsoft.com/office/drawing/2014/main" id="{58F444E6-6DC8-BFD3-CC89-CB9910A407D1}"/>
                </a:ext>
              </a:extLst>
            </p:cNvPr>
            <p:cNvSpPr/>
            <p:nvPr/>
          </p:nvSpPr>
          <p:spPr>
            <a:xfrm>
              <a:off x="716280" y="1775636"/>
              <a:ext cx="10713720" cy="4564203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grpSp>
          <p:nvGrpSpPr>
            <p:cNvPr id="21" name="群組 20">
              <a:extLst>
                <a:ext uri="{FF2B5EF4-FFF2-40B4-BE49-F238E27FC236}">
                  <a16:creationId xmlns:a16="http://schemas.microsoft.com/office/drawing/2014/main" id="{FD4C9485-CBD0-B993-2E14-36B767DEDAD9}"/>
                </a:ext>
              </a:extLst>
            </p:cNvPr>
            <p:cNvGrpSpPr/>
            <p:nvPr/>
          </p:nvGrpSpPr>
          <p:grpSpPr>
            <a:xfrm>
              <a:off x="4178727" y="254406"/>
              <a:ext cx="3701843" cy="1676436"/>
              <a:chOff x="3880554" y="254406"/>
              <a:chExt cx="3701843" cy="1676436"/>
            </a:xfrm>
          </p:grpSpPr>
          <p:pic>
            <p:nvPicPr>
              <p:cNvPr id="16" name="圖片 15">
                <a:extLst>
                  <a:ext uri="{FF2B5EF4-FFF2-40B4-BE49-F238E27FC236}">
                    <a16:creationId xmlns:a16="http://schemas.microsoft.com/office/drawing/2014/main" id="{F99B7399-03DE-6E77-6D53-C277B0F4879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880554" y="254406"/>
                <a:ext cx="1741329" cy="1676436"/>
              </a:xfrm>
              <a:prstGeom prst="rect">
                <a:avLst/>
              </a:prstGeom>
            </p:spPr>
          </p:pic>
          <p:pic>
            <p:nvPicPr>
              <p:cNvPr id="19" name="圖片 18">
                <a:extLst>
                  <a:ext uri="{FF2B5EF4-FFF2-40B4-BE49-F238E27FC236}">
                    <a16:creationId xmlns:a16="http://schemas.microsoft.com/office/drawing/2014/main" id="{831C0921-5737-29CC-8217-5F87F757D76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978066" y="308485"/>
                <a:ext cx="1604331" cy="1622357"/>
              </a:xfrm>
              <a:prstGeom prst="rect">
                <a:avLst/>
              </a:prstGeom>
            </p:spPr>
          </p:pic>
        </p:grpSp>
      </p:grpSp>
      <p:sp>
        <p:nvSpPr>
          <p:cNvPr id="17" name="文字方塊 16">
            <a:extLst>
              <a:ext uri="{FF2B5EF4-FFF2-40B4-BE49-F238E27FC236}">
                <a16:creationId xmlns:a16="http://schemas.microsoft.com/office/drawing/2014/main" id="{D31180DD-6850-154D-949C-AD9557BF2514}"/>
              </a:ext>
            </a:extLst>
          </p:cNvPr>
          <p:cNvSpPr txBox="1"/>
          <p:nvPr/>
        </p:nvSpPr>
        <p:spPr>
          <a:xfrm>
            <a:off x="1057913" y="2760993"/>
            <a:ext cx="1007617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ts val="4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lang="zh-TW" altLang="en-US" sz="36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交通設施、交通規則可以讓我們有</a:t>
            </a:r>
            <a:r>
              <a:rPr lang="zh-TW" altLang="en-US" sz="3600" b="1" dirty="0">
                <a:solidFill>
                  <a:srgbClr val="B9341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秩序</a:t>
            </a:r>
            <a:r>
              <a:rPr lang="zh-TW" altLang="en-US" sz="36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的通行。</a:t>
            </a:r>
            <a:endParaRPr lang="en-US" altLang="zh-TW" sz="3600" b="1" dirty="0">
              <a:solidFill>
                <a:prstClr val="black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3" name="文字方塊 22">
            <a:extLst>
              <a:ext uri="{FF2B5EF4-FFF2-40B4-BE49-F238E27FC236}">
                <a16:creationId xmlns:a16="http://schemas.microsoft.com/office/drawing/2014/main" id="{5BF6BBC5-ED27-6092-58C7-539650B92027}"/>
              </a:ext>
            </a:extLst>
          </p:cNvPr>
          <p:cNvSpPr txBox="1"/>
          <p:nvPr/>
        </p:nvSpPr>
        <p:spPr>
          <a:xfrm>
            <a:off x="1057914" y="3851720"/>
            <a:ext cx="972350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ts val="4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lang="zh-TW" altLang="en-US" sz="36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交通安全建立在所有的用路人要</a:t>
            </a:r>
            <a:r>
              <a:rPr lang="zh-TW" altLang="en-US" sz="3600" b="1" dirty="0">
                <a:solidFill>
                  <a:srgbClr val="B9341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了解並遵循</a:t>
            </a:r>
            <a:r>
              <a:rPr lang="zh-TW" altLang="en-US" sz="36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交通設施及規則通行。</a:t>
            </a:r>
            <a:endParaRPr lang="en-US" altLang="zh-TW" sz="3600" b="1" dirty="0">
              <a:solidFill>
                <a:prstClr val="black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0868930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F7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矩形 38">
            <a:extLst>
              <a:ext uri="{FF2B5EF4-FFF2-40B4-BE49-F238E27FC236}">
                <a16:creationId xmlns:a16="http://schemas.microsoft.com/office/drawing/2014/main" id="{4AB985F5-E498-0FCC-9F6E-F5D9120701B1}"/>
              </a:ext>
            </a:extLst>
          </p:cNvPr>
          <p:cNvSpPr/>
          <p:nvPr/>
        </p:nvSpPr>
        <p:spPr>
          <a:xfrm>
            <a:off x="6463129" y="2191072"/>
            <a:ext cx="5468599" cy="3620043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矩形 5"/>
          <p:cNvSpPr/>
          <p:nvPr/>
        </p:nvSpPr>
        <p:spPr>
          <a:xfrm>
            <a:off x="2117967" y="3176562"/>
            <a:ext cx="18473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2" name="文字方塊 1">
            <a:extLst>
              <a:ext uri="{FF2B5EF4-FFF2-40B4-BE49-F238E27FC236}">
                <a16:creationId xmlns:a16="http://schemas.microsoft.com/office/drawing/2014/main" id="{382B0A16-603E-69E2-CD93-1C95C1525AB2}"/>
              </a:ext>
            </a:extLst>
          </p:cNvPr>
          <p:cNvSpPr txBox="1"/>
          <p:nvPr/>
        </p:nvSpPr>
        <p:spPr>
          <a:xfrm>
            <a:off x="8661401" y="132287"/>
            <a:ext cx="3530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【</a:t>
            </a:r>
            <a:r>
              <a:rPr lang="zh-TW" altLang="en-US" sz="12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發展活動</a:t>
            </a: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│活動二：交通事故概況及可能原因</a:t>
            </a: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】</a:t>
            </a:r>
            <a:endParaRPr kumimoji="0" lang="zh-TW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17" name="文字方塊 16">
            <a:extLst>
              <a:ext uri="{FF2B5EF4-FFF2-40B4-BE49-F238E27FC236}">
                <a16:creationId xmlns:a16="http://schemas.microsoft.com/office/drawing/2014/main" id="{D31180DD-6850-154D-949C-AD9557BF2514}"/>
              </a:ext>
            </a:extLst>
          </p:cNvPr>
          <p:cNvSpPr txBox="1"/>
          <p:nvPr/>
        </p:nvSpPr>
        <p:spPr>
          <a:xfrm>
            <a:off x="6588244" y="2218807"/>
            <a:ext cx="5355841" cy="36431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0838" marR="0" lvl="0" indent="-350838" algn="l" defTabSz="914400" rtl="0" eaLnBrk="1" fontAlgn="auto" latinLnBrk="0" hangingPunct="1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zh-TW" altLang="en-US" sz="3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你認為發生交通事故的原因有哪些？</a:t>
            </a:r>
            <a:endParaRPr kumimoji="0" lang="en-US" altLang="zh-TW" sz="3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L="350838" marR="0" lvl="0" indent="-350838" algn="l" defTabSz="914400" rtl="0" eaLnBrk="1" fontAlgn="auto" latinLnBrk="0" hangingPunct="1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zh-TW" altLang="en-US" sz="3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影片中呈現臺灣交通事故的真實場景，觀看後的感受如何？</a:t>
            </a:r>
            <a:endParaRPr kumimoji="0" lang="en-US" altLang="zh-TW" sz="3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L="350838" marR="0" lvl="0" indent="-350838" algn="l" defTabSz="914400" rtl="0" eaLnBrk="1" fontAlgn="auto" latinLnBrk="0" hangingPunct="1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zh-TW" altLang="en-US" sz="3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你曾有上述的交通事故經驗嗎？請描述當時情況。</a:t>
            </a:r>
          </a:p>
        </p:txBody>
      </p:sp>
      <p:pic>
        <p:nvPicPr>
          <p:cNvPr id="10" name="圖片 9">
            <a:extLst>
              <a:ext uri="{FF2B5EF4-FFF2-40B4-BE49-F238E27FC236}">
                <a16:creationId xmlns:a16="http://schemas.microsoft.com/office/drawing/2014/main" id="{E6E38C40-10FB-247E-8A97-E702E6760C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0579" y="2205940"/>
            <a:ext cx="6150193" cy="3199001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  <p:sp>
        <p:nvSpPr>
          <p:cNvPr id="12" name="文字方塊 11">
            <a:extLst>
              <a:ext uri="{FF2B5EF4-FFF2-40B4-BE49-F238E27FC236}">
                <a16:creationId xmlns:a16="http://schemas.microsoft.com/office/drawing/2014/main" id="{922F31D1-5520-AF3F-8447-275DC1906AED}"/>
              </a:ext>
            </a:extLst>
          </p:cNvPr>
          <p:cNvSpPr txBox="1"/>
          <p:nvPr/>
        </p:nvSpPr>
        <p:spPr>
          <a:xfrm>
            <a:off x="288221" y="5402168"/>
            <a:ext cx="6162551" cy="408947"/>
          </a:xfrm>
          <a:prstGeom prst="rect">
            <a:avLst/>
          </a:prstGeom>
          <a:solidFill>
            <a:schemeClr val="bg1">
              <a:lumMod val="85000"/>
            </a:schemeClr>
          </a:solidFill>
          <a:ln w="25400">
            <a:solidFill>
              <a:schemeClr val="tx1"/>
            </a:solidFill>
            <a:prstDash val="solid"/>
          </a:ln>
          <a:effectLst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</a:rPr>
              <a:t>點選上方播放鈕播放</a:t>
            </a:r>
            <a:r>
              <a:rPr lang="zh-TW" altLang="en-US" sz="20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影片</a:t>
            </a:r>
            <a:endParaRPr kumimoji="0" lang="zh-TW" alt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pSp>
        <p:nvGrpSpPr>
          <p:cNvPr id="14" name="群組 13">
            <a:extLst>
              <a:ext uri="{FF2B5EF4-FFF2-40B4-BE49-F238E27FC236}">
                <a16:creationId xmlns:a16="http://schemas.microsoft.com/office/drawing/2014/main" id="{B42C60BF-82A6-0B83-F602-C95AA17D0864}"/>
              </a:ext>
            </a:extLst>
          </p:cNvPr>
          <p:cNvGrpSpPr/>
          <p:nvPr/>
        </p:nvGrpSpPr>
        <p:grpSpPr>
          <a:xfrm>
            <a:off x="2543167" y="3176562"/>
            <a:ext cx="1576919" cy="1062006"/>
            <a:chOff x="3243094" y="5267994"/>
            <a:chExt cx="914400" cy="615820"/>
          </a:xfrm>
        </p:grpSpPr>
        <p:sp>
          <p:nvSpPr>
            <p:cNvPr id="15" name="Google Shape;94;p1">
              <a:hlinkClick r:id="rId4"/>
              <a:extLst>
                <a:ext uri="{FF2B5EF4-FFF2-40B4-BE49-F238E27FC236}">
                  <a16:creationId xmlns:a16="http://schemas.microsoft.com/office/drawing/2014/main" id="{8099683C-AD74-5769-B90D-58375BB6DB37}"/>
                </a:ext>
              </a:extLst>
            </p:cNvPr>
            <p:cNvSpPr/>
            <p:nvPr/>
          </p:nvSpPr>
          <p:spPr>
            <a:xfrm>
              <a:off x="3243094" y="5267994"/>
              <a:ext cx="914400" cy="615820"/>
            </a:xfrm>
            <a:prstGeom prst="roundRect">
              <a:avLst>
                <a:gd name="adj" fmla="val 16667"/>
              </a:avLst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" name="Google Shape;95;p1">
              <a:hlinkClick r:id="rId4"/>
              <a:extLst>
                <a:ext uri="{FF2B5EF4-FFF2-40B4-BE49-F238E27FC236}">
                  <a16:creationId xmlns:a16="http://schemas.microsoft.com/office/drawing/2014/main" id="{03B20781-26BC-D8A9-BCCA-A9A4BDE066FA}"/>
                </a:ext>
              </a:extLst>
            </p:cNvPr>
            <p:cNvSpPr/>
            <p:nvPr/>
          </p:nvSpPr>
          <p:spPr>
            <a:xfrm rot="5400000">
              <a:off x="3561200" y="5342638"/>
              <a:ext cx="410547" cy="466531"/>
            </a:xfrm>
            <a:prstGeom prst="triangle">
              <a:avLst>
                <a:gd name="adj" fmla="val 50000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9" name="群組 28">
            <a:extLst>
              <a:ext uri="{FF2B5EF4-FFF2-40B4-BE49-F238E27FC236}">
                <a16:creationId xmlns:a16="http://schemas.microsoft.com/office/drawing/2014/main" id="{8E3362AE-8B85-3FB6-4305-CC7E95FABD3E}"/>
              </a:ext>
            </a:extLst>
          </p:cNvPr>
          <p:cNvGrpSpPr/>
          <p:nvPr/>
        </p:nvGrpSpPr>
        <p:grpSpPr>
          <a:xfrm>
            <a:off x="2374631" y="384931"/>
            <a:ext cx="7600318" cy="1212311"/>
            <a:chOff x="4005846" y="248433"/>
            <a:chExt cx="4075532" cy="1022895"/>
          </a:xfrm>
        </p:grpSpPr>
        <p:grpSp>
          <p:nvGrpSpPr>
            <p:cNvPr id="30" name="Group 10">
              <a:extLst>
                <a:ext uri="{FF2B5EF4-FFF2-40B4-BE49-F238E27FC236}">
                  <a16:creationId xmlns:a16="http://schemas.microsoft.com/office/drawing/2014/main" id="{D21AEC2A-4B55-A780-942E-1696D1AF9390}"/>
                </a:ext>
              </a:extLst>
            </p:cNvPr>
            <p:cNvGrpSpPr/>
            <p:nvPr/>
          </p:nvGrpSpPr>
          <p:grpSpPr>
            <a:xfrm>
              <a:off x="4110621" y="353208"/>
              <a:ext cx="3970757" cy="918120"/>
              <a:chOff x="0" y="-28575"/>
              <a:chExt cx="1045796" cy="241810"/>
            </a:xfrm>
          </p:grpSpPr>
          <p:sp>
            <p:nvSpPr>
              <p:cNvPr id="34" name="Freeform 11">
                <a:extLst>
                  <a:ext uri="{FF2B5EF4-FFF2-40B4-BE49-F238E27FC236}">
                    <a16:creationId xmlns:a16="http://schemas.microsoft.com/office/drawing/2014/main" id="{DB64D22E-AAA0-2753-D2C1-D327D9A0F9EB}"/>
                  </a:ext>
                </a:extLst>
              </p:cNvPr>
              <p:cNvSpPr/>
              <p:nvPr/>
            </p:nvSpPr>
            <p:spPr>
              <a:xfrm>
                <a:off x="0" y="0"/>
                <a:ext cx="1032481" cy="213235"/>
              </a:xfrm>
              <a:custGeom>
                <a:avLst/>
                <a:gdLst/>
                <a:ahLst/>
                <a:cxnLst/>
                <a:rect l="l" t="t" r="r" b="b"/>
                <a:pathLst>
                  <a:path w="1045796" h="213235">
                    <a:moveTo>
                      <a:pt x="0" y="0"/>
                    </a:moveTo>
                    <a:lnTo>
                      <a:pt x="1045796" y="0"/>
                    </a:lnTo>
                    <a:lnTo>
                      <a:pt x="1045796" y="213235"/>
                    </a:lnTo>
                    <a:lnTo>
                      <a:pt x="0" y="213235"/>
                    </a:lnTo>
                    <a:close/>
                  </a:path>
                </a:pathLst>
              </a:custGeom>
              <a:solidFill>
                <a:srgbClr val="EF7544"/>
              </a:solidFill>
              <a:ln w="38100" cap="sq">
                <a:solidFill>
                  <a:srgbClr val="191919"/>
                </a:solidFill>
                <a:prstDash val="solid"/>
                <a:miter/>
              </a:ln>
            </p:spPr>
          </p:sp>
          <p:sp>
            <p:nvSpPr>
              <p:cNvPr id="35" name="TextBox 12">
                <a:extLst>
                  <a:ext uri="{FF2B5EF4-FFF2-40B4-BE49-F238E27FC236}">
                    <a16:creationId xmlns:a16="http://schemas.microsoft.com/office/drawing/2014/main" id="{C14399AC-E209-B0E2-FB6B-50A593D31AA5}"/>
                  </a:ext>
                </a:extLst>
              </p:cNvPr>
              <p:cNvSpPr txBox="1"/>
              <p:nvPr/>
            </p:nvSpPr>
            <p:spPr>
              <a:xfrm>
                <a:off x="0" y="-28575"/>
                <a:ext cx="1045796" cy="24181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120"/>
                  </a:lnSpc>
                </a:pPr>
                <a:endParaRPr/>
              </a:p>
            </p:txBody>
          </p:sp>
        </p:grpSp>
        <p:grpSp>
          <p:nvGrpSpPr>
            <p:cNvPr id="31" name="Group 13">
              <a:extLst>
                <a:ext uri="{FF2B5EF4-FFF2-40B4-BE49-F238E27FC236}">
                  <a16:creationId xmlns:a16="http://schemas.microsoft.com/office/drawing/2014/main" id="{B36B4F2C-D2F9-5FC2-4A92-2D1D4C0FB7BC}"/>
                </a:ext>
              </a:extLst>
            </p:cNvPr>
            <p:cNvGrpSpPr/>
            <p:nvPr/>
          </p:nvGrpSpPr>
          <p:grpSpPr>
            <a:xfrm>
              <a:off x="4005846" y="248433"/>
              <a:ext cx="3970757" cy="918120"/>
              <a:chOff x="0" y="-28575"/>
              <a:chExt cx="1045796" cy="241810"/>
            </a:xfrm>
          </p:grpSpPr>
          <p:sp>
            <p:nvSpPr>
              <p:cNvPr id="32" name="Freeform 14">
                <a:extLst>
                  <a:ext uri="{FF2B5EF4-FFF2-40B4-BE49-F238E27FC236}">
                    <a16:creationId xmlns:a16="http://schemas.microsoft.com/office/drawing/2014/main" id="{52D4B7CC-3B31-5AF7-68D5-CD63E515BD50}"/>
                  </a:ext>
                </a:extLst>
              </p:cNvPr>
              <p:cNvSpPr/>
              <p:nvPr/>
            </p:nvSpPr>
            <p:spPr>
              <a:xfrm>
                <a:off x="0" y="0"/>
                <a:ext cx="1045796" cy="213235"/>
              </a:xfrm>
              <a:custGeom>
                <a:avLst/>
                <a:gdLst/>
                <a:ahLst/>
                <a:cxnLst/>
                <a:rect l="l" t="t" r="r" b="b"/>
                <a:pathLst>
                  <a:path w="1045796" h="213235">
                    <a:moveTo>
                      <a:pt x="0" y="0"/>
                    </a:moveTo>
                    <a:lnTo>
                      <a:pt x="1045796" y="0"/>
                    </a:lnTo>
                    <a:lnTo>
                      <a:pt x="1045796" y="213235"/>
                    </a:lnTo>
                    <a:lnTo>
                      <a:pt x="0" y="213235"/>
                    </a:lnTo>
                    <a:close/>
                  </a:path>
                </a:pathLst>
              </a:custGeom>
              <a:solidFill>
                <a:srgbClr val="FFFFFF"/>
              </a:solidFill>
              <a:ln w="38100" cap="sq">
                <a:solidFill>
                  <a:srgbClr val="191919"/>
                </a:solidFill>
                <a:prstDash val="solid"/>
                <a:miter/>
              </a:ln>
            </p:spPr>
          </p:sp>
          <p:sp>
            <p:nvSpPr>
              <p:cNvPr id="33" name="TextBox 15">
                <a:extLst>
                  <a:ext uri="{FF2B5EF4-FFF2-40B4-BE49-F238E27FC236}">
                    <a16:creationId xmlns:a16="http://schemas.microsoft.com/office/drawing/2014/main" id="{C2EAFD04-1256-D607-2AC1-DEF32E454FDA}"/>
                  </a:ext>
                </a:extLst>
              </p:cNvPr>
              <p:cNvSpPr txBox="1"/>
              <p:nvPr/>
            </p:nvSpPr>
            <p:spPr>
              <a:xfrm>
                <a:off x="0" y="-28575"/>
                <a:ext cx="1045796" cy="24181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120"/>
                  </a:lnSpc>
                </a:pPr>
                <a:endParaRPr/>
              </a:p>
            </p:txBody>
          </p:sp>
        </p:grpSp>
      </p:grpSp>
      <p:sp>
        <p:nvSpPr>
          <p:cNvPr id="36" name="文字方塊 35">
            <a:extLst>
              <a:ext uri="{FF2B5EF4-FFF2-40B4-BE49-F238E27FC236}">
                <a16:creationId xmlns:a16="http://schemas.microsoft.com/office/drawing/2014/main" id="{4A82AED4-A073-E6B5-AB56-6FBB056ED716}"/>
              </a:ext>
            </a:extLst>
          </p:cNvPr>
          <p:cNvSpPr txBox="1"/>
          <p:nvPr/>
        </p:nvSpPr>
        <p:spPr>
          <a:xfrm>
            <a:off x="2595831" y="637694"/>
            <a:ext cx="697599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觀看影片後回答以下三個問題</a:t>
            </a:r>
          </a:p>
        </p:txBody>
      </p:sp>
      <p:sp>
        <p:nvSpPr>
          <p:cNvPr id="37" name="文字方塊 36">
            <a:extLst>
              <a:ext uri="{FF2B5EF4-FFF2-40B4-BE49-F238E27FC236}">
                <a16:creationId xmlns:a16="http://schemas.microsoft.com/office/drawing/2014/main" id="{B21F05B1-47B2-2D9A-32CF-96F097698846}"/>
              </a:ext>
            </a:extLst>
          </p:cNvPr>
          <p:cNvSpPr txBox="1"/>
          <p:nvPr/>
        </p:nvSpPr>
        <p:spPr>
          <a:xfrm>
            <a:off x="357344" y="5915836"/>
            <a:ext cx="42663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Wingdings" panose="05000000000000000000" pitchFamily="2" charset="2"/>
              <a:buChar char="Ø"/>
            </a:pPr>
            <a:r>
              <a:rPr lang="zh-TW" altLang="en-US" sz="1200" dirty="0">
                <a:latin typeface="Noto Sans CJK TC Light" panose="020B0300000000000000" pitchFamily="34" charset="-120"/>
                <a:ea typeface="Noto Sans CJK TC Light" panose="020B0300000000000000" pitchFamily="34" charset="-120"/>
                <a:cs typeface="Gen Jyuu GothicL Normal" panose="020B0202020203020207" pitchFamily="34" charset="-120"/>
              </a:rPr>
              <a:t>影片來源：彰化縣警察局</a:t>
            </a:r>
            <a:endParaRPr lang="en-US" altLang="zh-TW" sz="1200" dirty="0">
              <a:latin typeface="Noto Sans CJK TC Light" panose="020B0300000000000000" pitchFamily="34" charset="-120"/>
              <a:ea typeface="Noto Sans CJK TC Light" panose="020B0300000000000000" pitchFamily="34" charset="-120"/>
              <a:cs typeface="Gen Jyuu GothicL Normal" panose="020B0202020203020207" pitchFamily="34" charset="-120"/>
            </a:endParaRP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zh-TW" altLang="en-US" sz="1200" dirty="0">
                <a:latin typeface="Noto Sans CJK TC Light" panose="020B0300000000000000" pitchFamily="34" charset="-120"/>
                <a:ea typeface="Noto Sans CJK TC Light" panose="020B0300000000000000" pitchFamily="34" charset="-120"/>
                <a:cs typeface="Gen Jyuu GothicL Normal" panose="020B0202020203020207" pitchFamily="34" charset="-120"/>
              </a:rPr>
              <a:t>網址： </a:t>
            </a:r>
            <a:r>
              <a:rPr lang="en-US" altLang="zh-TW" sz="1200" b="0" i="0" u="none" strike="noStrike" baseline="0" dirty="0">
                <a:latin typeface="Noto Sans CJK TC Light" panose="020B0300000000000000" pitchFamily="34" charset="-120"/>
                <a:ea typeface="Noto Sans CJK TC Light" panose="020B0300000000000000" pitchFamily="34" charset="-120"/>
                <a:hlinkClick r:id="rId4"/>
              </a:rPr>
              <a:t>https://www.youtube.com/watch?v=X9IyWnjA8_Y</a:t>
            </a:r>
            <a:endParaRPr lang="en-US" altLang="zh-TW" sz="1200" b="0" i="0" u="none" strike="noStrike" baseline="0" dirty="0">
              <a:latin typeface="Noto Sans CJK TC Light" panose="020B0300000000000000" pitchFamily="34" charset="-120"/>
              <a:ea typeface="Noto Sans CJK TC Light" panose="020B03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5172709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F7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2117967" y="3176562"/>
            <a:ext cx="18473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2" name="文字方塊 1">
            <a:extLst>
              <a:ext uri="{FF2B5EF4-FFF2-40B4-BE49-F238E27FC236}">
                <a16:creationId xmlns:a16="http://schemas.microsoft.com/office/drawing/2014/main" id="{382B0A16-603E-69E2-CD93-1C95C1525AB2}"/>
              </a:ext>
            </a:extLst>
          </p:cNvPr>
          <p:cNvSpPr txBox="1"/>
          <p:nvPr/>
        </p:nvSpPr>
        <p:spPr>
          <a:xfrm>
            <a:off x="8661401" y="132287"/>
            <a:ext cx="3530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【</a:t>
            </a: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發展活動│活動二：交通事故概況及可能原因</a:t>
            </a: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】</a:t>
            </a:r>
            <a:endParaRPr kumimoji="0" lang="zh-TW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998084B2-E79E-2D18-D0DD-B398329C639A}"/>
              </a:ext>
            </a:extLst>
          </p:cNvPr>
          <p:cNvSpPr/>
          <p:nvPr/>
        </p:nvSpPr>
        <p:spPr>
          <a:xfrm>
            <a:off x="691914" y="997091"/>
            <a:ext cx="11411186" cy="3238707"/>
          </a:xfrm>
          <a:prstGeom prst="rect">
            <a:avLst/>
          </a:prstGeom>
          <a:ln w="12700">
            <a:noFill/>
            <a:prstDash val="lgDash"/>
          </a:ln>
        </p:spPr>
        <p:txBody>
          <a:bodyPr wrap="square">
            <a:spAutoFit/>
          </a:bodyPr>
          <a:lstStyle/>
          <a:p>
            <a:pPr>
              <a:lnSpc>
                <a:spcPts val="4200"/>
              </a:lnSpc>
            </a:pPr>
            <a:r>
              <a:rPr lang="zh-TW" altLang="en-US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影片中的交通事故型態，可能跟我們所在地區的狀況不同。</a:t>
            </a:r>
            <a:endParaRPr lang="en-US" altLang="zh-TW" sz="32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ts val="4200"/>
              </a:lnSpc>
            </a:pPr>
            <a:r>
              <a:rPr lang="zh-TW" altLang="en-US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你知道</a:t>
            </a:r>
            <a:r>
              <a:rPr lang="zh-TW" altLang="en-US" sz="3200" b="1" dirty="0">
                <a:solidFill>
                  <a:srgbClr val="B9341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自己住家或學校附近</a:t>
            </a:r>
            <a:r>
              <a:rPr lang="zh-TW" altLang="en-US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的交通事故發生類型與次數嗎？</a:t>
            </a:r>
            <a:endParaRPr lang="en-US" altLang="zh-TW" sz="32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>
              <a:lnSpc>
                <a:spcPts val="5500"/>
              </a:lnSpc>
            </a:pPr>
            <a:endParaRPr lang="en-US" altLang="zh-TW" sz="4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>
              <a:lnSpc>
                <a:spcPts val="5500"/>
              </a:lnSpc>
            </a:pPr>
            <a:r>
              <a:rPr lang="zh-TW" altLang="en-US" sz="4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透過</a:t>
            </a:r>
            <a:r>
              <a:rPr lang="zh-TW" altLang="en-US" sz="4400" b="1" dirty="0">
                <a:solidFill>
                  <a:srgbClr val="B9341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「道安資訊查詢網」</a:t>
            </a:r>
            <a:r>
              <a:rPr lang="zh-TW" altLang="en-US" sz="4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</a:t>
            </a:r>
            <a:endParaRPr lang="en-US" altLang="zh-TW" sz="4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>
              <a:lnSpc>
                <a:spcPts val="5500"/>
              </a:lnSpc>
            </a:pPr>
            <a:r>
              <a:rPr lang="zh-TW" altLang="en-US" sz="4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認識我們地區的交通事故概況吧！</a:t>
            </a:r>
            <a:endParaRPr lang="en-US" altLang="zh-TW" sz="4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pSp>
        <p:nvGrpSpPr>
          <p:cNvPr id="22" name="群組 21">
            <a:extLst>
              <a:ext uri="{FF2B5EF4-FFF2-40B4-BE49-F238E27FC236}">
                <a16:creationId xmlns:a16="http://schemas.microsoft.com/office/drawing/2014/main" id="{60384523-B62D-9CF5-3302-1BD95CEE0A8E}"/>
              </a:ext>
            </a:extLst>
          </p:cNvPr>
          <p:cNvGrpSpPr/>
          <p:nvPr/>
        </p:nvGrpSpPr>
        <p:grpSpPr>
          <a:xfrm>
            <a:off x="88900" y="2540000"/>
            <a:ext cx="12014200" cy="2832100"/>
            <a:chOff x="88900" y="2540000"/>
            <a:chExt cx="12014200" cy="2832100"/>
          </a:xfrm>
        </p:grpSpPr>
        <p:sp>
          <p:nvSpPr>
            <p:cNvPr id="11" name="手繪多邊形: 圖案 10">
              <a:extLst>
                <a:ext uri="{FF2B5EF4-FFF2-40B4-BE49-F238E27FC236}">
                  <a16:creationId xmlns:a16="http://schemas.microsoft.com/office/drawing/2014/main" id="{6B69BCBE-9146-83A6-EAF0-476ABD53F921}"/>
                </a:ext>
              </a:extLst>
            </p:cNvPr>
            <p:cNvSpPr/>
            <p:nvPr/>
          </p:nvSpPr>
          <p:spPr>
            <a:xfrm>
              <a:off x="88900" y="2540000"/>
              <a:ext cx="4914900" cy="2832100"/>
            </a:xfrm>
            <a:custGeom>
              <a:avLst/>
              <a:gdLst>
                <a:gd name="connsiteX0" fmla="*/ 0 w 4914900"/>
                <a:gd name="connsiteY0" fmla="*/ 0 h 2832100"/>
                <a:gd name="connsiteX1" fmla="*/ 25400 w 4914900"/>
                <a:gd name="connsiteY1" fmla="*/ 101600 h 2832100"/>
                <a:gd name="connsiteX2" fmla="*/ 38100 w 4914900"/>
                <a:gd name="connsiteY2" fmla="*/ 139700 h 2832100"/>
                <a:gd name="connsiteX3" fmla="*/ 76200 w 4914900"/>
                <a:gd name="connsiteY3" fmla="*/ 177800 h 2832100"/>
                <a:gd name="connsiteX4" fmla="*/ 114300 w 4914900"/>
                <a:gd name="connsiteY4" fmla="*/ 241300 h 2832100"/>
                <a:gd name="connsiteX5" fmla="*/ 152400 w 4914900"/>
                <a:gd name="connsiteY5" fmla="*/ 266700 h 2832100"/>
                <a:gd name="connsiteX6" fmla="*/ 241300 w 4914900"/>
                <a:gd name="connsiteY6" fmla="*/ 330200 h 2832100"/>
                <a:gd name="connsiteX7" fmla="*/ 279400 w 4914900"/>
                <a:gd name="connsiteY7" fmla="*/ 342900 h 2832100"/>
                <a:gd name="connsiteX8" fmla="*/ 304800 w 4914900"/>
                <a:gd name="connsiteY8" fmla="*/ 381000 h 2832100"/>
                <a:gd name="connsiteX9" fmla="*/ 279400 w 4914900"/>
                <a:gd name="connsiteY9" fmla="*/ 419100 h 2832100"/>
                <a:gd name="connsiteX10" fmla="*/ 266700 w 4914900"/>
                <a:gd name="connsiteY10" fmla="*/ 457200 h 2832100"/>
                <a:gd name="connsiteX11" fmla="*/ 241300 w 4914900"/>
                <a:gd name="connsiteY11" fmla="*/ 584200 h 2832100"/>
                <a:gd name="connsiteX12" fmla="*/ 241300 w 4914900"/>
                <a:gd name="connsiteY12" fmla="*/ 965200 h 2832100"/>
                <a:gd name="connsiteX13" fmla="*/ 266700 w 4914900"/>
                <a:gd name="connsiteY13" fmla="*/ 1028700 h 2832100"/>
                <a:gd name="connsiteX14" fmla="*/ 330200 w 4914900"/>
                <a:gd name="connsiteY14" fmla="*/ 1155700 h 2832100"/>
                <a:gd name="connsiteX15" fmla="*/ 419100 w 4914900"/>
                <a:gd name="connsiteY15" fmla="*/ 1219200 h 2832100"/>
                <a:gd name="connsiteX16" fmla="*/ 457200 w 4914900"/>
                <a:gd name="connsiteY16" fmla="*/ 1270000 h 2832100"/>
                <a:gd name="connsiteX17" fmla="*/ 469900 w 4914900"/>
                <a:gd name="connsiteY17" fmla="*/ 1371600 h 2832100"/>
                <a:gd name="connsiteX18" fmla="*/ 635000 w 4914900"/>
                <a:gd name="connsiteY18" fmla="*/ 1676400 h 2832100"/>
                <a:gd name="connsiteX19" fmla="*/ 698500 w 4914900"/>
                <a:gd name="connsiteY19" fmla="*/ 1752600 h 2832100"/>
                <a:gd name="connsiteX20" fmla="*/ 901700 w 4914900"/>
                <a:gd name="connsiteY20" fmla="*/ 1917700 h 2832100"/>
                <a:gd name="connsiteX21" fmla="*/ 1003300 w 4914900"/>
                <a:gd name="connsiteY21" fmla="*/ 1968500 h 2832100"/>
                <a:gd name="connsiteX22" fmla="*/ 1092200 w 4914900"/>
                <a:gd name="connsiteY22" fmla="*/ 2019300 h 2832100"/>
                <a:gd name="connsiteX23" fmla="*/ 1409700 w 4914900"/>
                <a:gd name="connsiteY23" fmla="*/ 2082800 h 2832100"/>
                <a:gd name="connsiteX24" fmla="*/ 1714500 w 4914900"/>
                <a:gd name="connsiteY24" fmla="*/ 2070100 h 2832100"/>
                <a:gd name="connsiteX25" fmla="*/ 1752600 w 4914900"/>
                <a:gd name="connsiteY25" fmla="*/ 2057400 h 2832100"/>
                <a:gd name="connsiteX26" fmla="*/ 1790700 w 4914900"/>
                <a:gd name="connsiteY26" fmla="*/ 2120900 h 2832100"/>
                <a:gd name="connsiteX27" fmla="*/ 1866900 w 4914900"/>
                <a:gd name="connsiteY27" fmla="*/ 2222500 h 2832100"/>
                <a:gd name="connsiteX28" fmla="*/ 2273300 w 4914900"/>
                <a:gd name="connsiteY28" fmla="*/ 2552700 h 2832100"/>
                <a:gd name="connsiteX29" fmla="*/ 2438400 w 4914900"/>
                <a:gd name="connsiteY29" fmla="*/ 2641600 h 2832100"/>
                <a:gd name="connsiteX30" fmla="*/ 2590800 w 4914900"/>
                <a:gd name="connsiteY30" fmla="*/ 2679700 h 2832100"/>
                <a:gd name="connsiteX31" fmla="*/ 3162300 w 4914900"/>
                <a:gd name="connsiteY31" fmla="*/ 2730500 h 2832100"/>
                <a:gd name="connsiteX32" fmla="*/ 3873500 w 4914900"/>
                <a:gd name="connsiteY32" fmla="*/ 2603500 h 2832100"/>
                <a:gd name="connsiteX33" fmla="*/ 3937000 w 4914900"/>
                <a:gd name="connsiteY33" fmla="*/ 2565400 h 2832100"/>
                <a:gd name="connsiteX34" fmla="*/ 4025900 w 4914900"/>
                <a:gd name="connsiteY34" fmla="*/ 2476500 h 2832100"/>
                <a:gd name="connsiteX35" fmla="*/ 4064000 w 4914900"/>
                <a:gd name="connsiteY35" fmla="*/ 2540000 h 2832100"/>
                <a:gd name="connsiteX36" fmla="*/ 4114800 w 4914900"/>
                <a:gd name="connsiteY36" fmla="*/ 2590800 h 2832100"/>
                <a:gd name="connsiteX37" fmla="*/ 4165600 w 4914900"/>
                <a:gd name="connsiteY37" fmla="*/ 2654300 h 2832100"/>
                <a:gd name="connsiteX38" fmla="*/ 4203700 w 4914900"/>
                <a:gd name="connsiteY38" fmla="*/ 2679700 h 2832100"/>
                <a:gd name="connsiteX39" fmla="*/ 4292600 w 4914900"/>
                <a:gd name="connsiteY39" fmla="*/ 2730500 h 2832100"/>
                <a:gd name="connsiteX40" fmla="*/ 4368800 w 4914900"/>
                <a:gd name="connsiteY40" fmla="*/ 2768600 h 2832100"/>
                <a:gd name="connsiteX41" fmla="*/ 4610100 w 4914900"/>
                <a:gd name="connsiteY41" fmla="*/ 2832100 h 2832100"/>
                <a:gd name="connsiteX42" fmla="*/ 4826000 w 4914900"/>
                <a:gd name="connsiteY42" fmla="*/ 2806700 h 2832100"/>
                <a:gd name="connsiteX43" fmla="*/ 4914900 w 4914900"/>
                <a:gd name="connsiteY43" fmla="*/ 2768600 h 2832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4914900" h="2832100">
                  <a:moveTo>
                    <a:pt x="0" y="0"/>
                  </a:moveTo>
                  <a:cubicBezTo>
                    <a:pt x="8467" y="33867"/>
                    <a:pt x="16215" y="67921"/>
                    <a:pt x="25400" y="101600"/>
                  </a:cubicBezTo>
                  <a:cubicBezTo>
                    <a:pt x="28922" y="114515"/>
                    <a:pt x="30674" y="128561"/>
                    <a:pt x="38100" y="139700"/>
                  </a:cubicBezTo>
                  <a:cubicBezTo>
                    <a:pt x="48063" y="154644"/>
                    <a:pt x="65424" y="163432"/>
                    <a:pt x="76200" y="177800"/>
                  </a:cubicBezTo>
                  <a:cubicBezTo>
                    <a:pt x="91011" y="197547"/>
                    <a:pt x="98236" y="222558"/>
                    <a:pt x="114300" y="241300"/>
                  </a:cubicBezTo>
                  <a:cubicBezTo>
                    <a:pt x="124233" y="252889"/>
                    <a:pt x="139980" y="257828"/>
                    <a:pt x="152400" y="266700"/>
                  </a:cubicBezTo>
                  <a:cubicBezTo>
                    <a:pt x="165823" y="276288"/>
                    <a:pt x="221347" y="320223"/>
                    <a:pt x="241300" y="330200"/>
                  </a:cubicBezTo>
                  <a:cubicBezTo>
                    <a:pt x="253274" y="336187"/>
                    <a:pt x="266700" y="338667"/>
                    <a:pt x="279400" y="342900"/>
                  </a:cubicBezTo>
                  <a:cubicBezTo>
                    <a:pt x="287867" y="355600"/>
                    <a:pt x="304800" y="365736"/>
                    <a:pt x="304800" y="381000"/>
                  </a:cubicBezTo>
                  <a:cubicBezTo>
                    <a:pt x="304800" y="396264"/>
                    <a:pt x="286226" y="405448"/>
                    <a:pt x="279400" y="419100"/>
                  </a:cubicBezTo>
                  <a:cubicBezTo>
                    <a:pt x="273413" y="431074"/>
                    <a:pt x="269710" y="444156"/>
                    <a:pt x="266700" y="457200"/>
                  </a:cubicBezTo>
                  <a:cubicBezTo>
                    <a:pt x="256992" y="499266"/>
                    <a:pt x="249767" y="541867"/>
                    <a:pt x="241300" y="584200"/>
                  </a:cubicBezTo>
                  <a:cubicBezTo>
                    <a:pt x="231769" y="736696"/>
                    <a:pt x="217745" y="816020"/>
                    <a:pt x="241300" y="965200"/>
                  </a:cubicBezTo>
                  <a:cubicBezTo>
                    <a:pt x="244856" y="987718"/>
                    <a:pt x="257059" y="1008042"/>
                    <a:pt x="266700" y="1028700"/>
                  </a:cubicBezTo>
                  <a:cubicBezTo>
                    <a:pt x="286715" y="1071590"/>
                    <a:pt x="290819" y="1129446"/>
                    <a:pt x="330200" y="1155700"/>
                  </a:cubicBezTo>
                  <a:cubicBezTo>
                    <a:pt x="351833" y="1170122"/>
                    <a:pt x="403347" y="1203447"/>
                    <a:pt x="419100" y="1219200"/>
                  </a:cubicBezTo>
                  <a:cubicBezTo>
                    <a:pt x="434067" y="1234167"/>
                    <a:pt x="444500" y="1253067"/>
                    <a:pt x="457200" y="1270000"/>
                  </a:cubicBezTo>
                  <a:cubicBezTo>
                    <a:pt x="461433" y="1303867"/>
                    <a:pt x="460093" y="1338909"/>
                    <a:pt x="469900" y="1371600"/>
                  </a:cubicBezTo>
                  <a:cubicBezTo>
                    <a:pt x="502079" y="1478865"/>
                    <a:pt x="563671" y="1590806"/>
                    <a:pt x="635000" y="1676400"/>
                  </a:cubicBezTo>
                  <a:cubicBezTo>
                    <a:pt x="656167" y="1701800"/>
                    <a:pt x="673982" y="1730417"/>
                    <a:pt x="698500" y="1752600"/>
                  </a:cubicBezTo>
                  <a:cubicBezTo>
                    <a:pt x="763216" y="1811152"/>
                    <a:pt x="823641" y="1878671"/>
                    <a:pt x="901700" y="1917700"/>
                  </a:cubicBezTo>
                  <a:cubicBezTo>
                    <a:pt x="935567" y="1934633"/>
                    <a:pt x="969891" y="1950682"/>
                    <a:pt x="1003300" y="1968500"/>
                  </a:cubicBezTo>
                  <a:cubicBezTo>
                    <a:pt x="1033415" y="1984561"/>
                    <a:pt x="1059986" y="2008025"/>
                    <a:pt x="1092200" y="2019300"/>
                  </a:cubicBezTo>
                  <a:cubicBezTo>
                    <a:pt x="1167473" y="2045646"/>
                    <a:pt x="1329255" y="2069392"/>
                    <a:pt x="1409700" y="2082800"/>
                  </a:cubicBezTo>
                  <a:cubicBezTo>
                    <a:pt x="1511300" y="2078567"/>
                    <a:pt x="1613090" y="2077612"/>
                    <a:pt x="1714500" y="2070100"/>
                  </a:cubicBezTo>
                  <a:cubicBezTo>
                    <a:pt x="1727850" y="2069111"/>
                    <a:pt x="1741461" y="2049974"/>
                    <a:pt x="1752600" y="2057400"/>
                  </a:cubicBezTo>
                  <a:cubicBezTo>
                    <a:pt x="1773139" y="2071092"/>
                    <a:pt x="1777617" y="2099968"/>
                    <a:pt x="1790700" y="2120900"/>
                  </a:cubicBezTo>
                  <a:cubicBezTo>
                    <a:pt x="1812164" y="2155243"/>
                    <a:pt x="1840257" y="2193808"/>
                    <a:pt x="1866900" y="2222500"/>
                  </a:cubicBezTo>
                  <a:cubicBezTo>
                    <a:pt x="1982625" y="2347127"/>
                    <a:pt x="2127050" y="2473950"/>
                    <a:pt x="2273300" y="2552700"/>
                  </a:cubicBezTo>
                  <a:cubicBezTo>
                    <a:pt x="2328333" y="2582333"/>
                    <a:pt x="2380366" y="2618386"/>
                    <a:pt x="2438400" y="2641600"/>
                  </a:cubicBezTo>
                  <a:cubicBezTo>
                    <a:pt x="2487018" y="2661047"/>
                    <a:pt x="2539233" y="2670600"/>
                    <a:pt x="2590800" y="2679700"/>
                  </a:cubicBezTo>
                  <a:cubicBezTo>
                    <a:pt x="2853384" y="2726038"/>
                    <a:pt x="2893852" y="2718828"/>
                    <a:pt x="3162300" y="2730500"/>
                  </a:cubicBezTo>
                  <a:cubicBezTo>
                    <a:pt x="3695376" y="2672557"/>
                    <a:pt x="3595022" y="2752022"/>
                    <a:pt x="3873500" y="2603500"/>
                  </a:cubicBezTo>
                  <a:cubicBezTo>
                    <a:pt x="3895280" y="2591884"/>
                    <a:pt x="3915833" y="2578100"/>
                    <a:pt x="3937000" y="2565400"/>
                  </a:cubicBezTo>
                  <a:cubicBezTo>
                    <a:pt x="3942729" y="2555852"/>
                    <a:pt x="3985320" y="2459109"/>
                    <a:pt x="4025900" y="2476500"/>
                  </a:cubicBezTo>
                  <a:cubicBezTo>
                    <a:pt x="4048589" y="2486224"/>
                    <a:pt x="4048845" y="2520515"/>
                    <a:pt x="4064000" y="2540000"/>
                  </a:cubicBezTo>
                  <a:cubicBezTo>
                    <a:pt x="4078702" y="2558903"/>
                    <a:pt x="4098890" y="2572902"/>
                    <a:pt x="4114800" y="2590800"/>
                  </a:cubicBezTo>
                  <a:cubicBezTo>
                    <a:pt x="4132809" y="2611060"/>
                    <a:pt x="4146433" y="2635133"/>
                    <a:pt x="4165600" y="2654300"/>
                  </a:cubicBezTo>
                  <a:cubicBezTo>
                    <a:pt x="4176393" y="2665093"/>
                    <a:pt x="4190612" y="2671847"/>
                    <a:pt x="4203700" y="2679700"/>
                  </a:cubicBezTo>
                  <a:cubicBezTo>
                    <a:pt x="4232966" y="2697260"/>
                    <a:pt x="4262549" y="2714319"/>
                    <a:pt x="4292600" y="2730500"/>
                  </a:cubicBezTo>
                  <a:cubicBezTo>
                    <a:pt x="4317604" y="2743964"/>
                    <a:pt x="4341753" y="2759945"/>
                    <a:pt x="4368800" y="2768600"/>
                  </a:cubicBezTo>
                  <a:cubicBezTo>
                    <a:pt x="4448015" y="2793949"/>
                    <a:pt x="4610100" y="2832100"/>
                    <a:pt x="4610100" y="2832100"/>
                  </a:cubicBezTo>
                  <a:cubicBezTo>
                    <a:pt x="4682067" y="2823633"/>
                    <a:pt x="4755060" y="2821479"/>
                    <a:pt x="4826000" y="2806700"/>
                  </a:cubicBezTo>
                  <a:cubicBezTo>
                    <a:pt x="4857562" y="2800124"/>
                    <a:pt x="4914900" y="2768600"/>
                    <a:pt x="4914900" y="2768600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3" name="手繪多邊形: 圖案 12">
              <a:extLst>
                <a:ext uri="{FF2B5EF4-FFF2-40B4-BE49-F238E27FC236}">
                  <a16:creationId xmlns:a16="http://schemas.microsoft.com/office/drawing/2014/main" id="{DAE35FA5-8A3C-CA81-624B-4CEF019AEB2E}"/>
                </a:ext>
              </a:extLst>
            </p:cNvPr>
            <p:cNvSpPr/>
            <p:nvPr/>
          </p:nvSpPr>
          <p:spPr>
            <a:xfrm flipH="1">
              <a:off x="6997702" y="2540000"/>
              <a:ext cx="5105398" cy="2832100"/>
            </a:xfrm>
            <a:custGeom>
              <a:avLst/>
              <a:gdLst>
                <a:gd name="connsiteX0" fmla="*/ 0 w 4914900"/>
                <a:gd name="connsiteY0" fmla="*/ 0 h 2832100"/>
                <a:gd name="connsiteX1" fmla="*/ 25400 w 4914900"/>
                <a:gd name="connsiteY1" fmla="*/ 101600 h 2832100"/>
                <a:gd name="connsiteX2" fmla="*/ 38100 w 4914900"/>
                <a:gd name="connsiteY2" fmla="*/ 139700 h 2832100"/>
                <a:gd name="connsiteX3" fmla="*/ 76200 w 4914900"/>
                <a:gd name="connsiteY3" fmla="*/ 177800 h 2832100"/>
                <a:gd name="connsiteX4" fmla="*/ 114300 w 4914900"/>
                <a:gd name="connsiteY4" fmla="*/ 241300 h 2832100"/>
                <a:gd name="connsiteX5" fmla="*/ 152400 w 4914900"/>
                <a:gd name="connsiteY5" fmla="*/ 266700 h 2832100"/>
                <a:gd name="connsiteX6" fmla="*/ 241300 w 4914900"/>
                <a:gd name="connsiteY6" fmla="*/ 330200 h 2832100"/>
                <a:gd name="connsiteX7" fmla="*/ 279400 w 4914900"/>
                <a:gd name="connsiteY7" fmla="*/ 342900 h 2832100"/>
                <a:gd name="connsiteX8" fmla="*/ 304800 w 4914900"/>
                <a:gd name="connsiteY8" fmla="*/ 381000 h 2832100"/>
                <a:gd name="connsiteX9" fmla="*/ 279400 w 4914900"/>
                <a:gd name="connsiteY9" fmla="*/ 419100 h 2832100"/>
                <a:gd name="connsiteX10" fmla="*/ 266700 w 4914900"/>
                <a:gd name="connsiteY10" fmla="*/ 457200 h 2832100"/>
                <a:gd name="connsiteX11" fmla="*/ 241300 w 4914900"/>
                <a:gd name="connsiteY11" fmla="*/ 584200 h 2832100"/>
                <a:gd name="connsiteX12" fmla="*/ 241300 w 4914900"/>
                <a:gd name="connsiteY12" fmla="*/ 965200 h 2832100"/>
                <a:gd name="connsiteX13" fmla="*/ 266700 w 4914900"/>
                <a:gd name="connsiteY13" fmla="*/ 1028700 h 2832100"/>
                <a:gd name="connsiteX14" fmla="*/ 330200 w 4914900"/>
                <a:gd name="connsiteY14" fmla="*/ 1155700 h 2832100"/>
                <a:gd name="connsiteX15" fmla="*/ 419100 w 4914900"/>
                <a:gd name="connsiteY15" fmla="*/ 1219200 h 2832100"/>
                <a:gd name="connsiteX16" fmla="*/ 457200 w 4914900"/>
                <a:gd name="connsiteY16" fmla="*/ 1270000 h 2832100"/>
                <a:gd name="connsiteX17" fmla="*/ 469900 w 4914900"/>
                <a:gd name="connsiteY17" fmla="*/ 1371600 h 2832100"/>
                <a:gd name="connsiteX18" fmla="*/ 635000 w 4914900"/>
                <a:gd name="connsiteY18" fmla="*/ 1676400 h 2832100"/>
                <a:gd name="connsiteX19" fmla="*/ 698500 w 4914900"/>
                <a:gd name="connsiteY19" fmla="*/ 1752600 h 2832100"/>
                <a:gd name="connsiteX20" fmla="*/ 901700 w 4914900"/>
                <a:gd name="connsiteY20" fmla="*/ 1917700 h 2832100"/>
                <a:gd name="connsiteX21" fmla="*/ 1003300 w 4914900"/>
                <a:gd name="connsiteY21" fmla="*/ 1968500 h 2832100"/>
                <a:gd name="connsiteX22" fmla="*/ 1092200 w 4914900"/>
                <a:gd name="connsiteY22" fmla="*/ 2019300 h 2832100"/>
                <a:gd name="connsiteX23" fmla="*/ 1409700 w 4914900"/>
                <a:gd name="connsiteY23" fmla="*/ 2082800 h 2832100"/>
                <a:gd name="connsiteX24" fmla="*/ 1714500 w 4914900"/>
                <a:gd name="connsiteY24" fmla="*/ 2070100 h 2832100"/>
                <a:gd name="connsiteX25" fmla="*/ 1752600 w 4914900"/>
                <a:gd name="connsiteY25" fmla="*/ 2057400 h 2832100"/>
                <a:gd name="connsiteX26" fmla="*/ 1790700 w 4914900"/>
                <a:gd name="connsiteY26" fmla="*/ 2120900 h 2832100"/>
                <a:gd name="connsiteX27" fmla="*/ 1866900 w 4914900"/>
                <a:gd name="connsiteY27" fmla="*/ 2222500 h 2832100"/>
                <a:gd name="connsiteX28" fmla="*/ 2273300 w 4914900"/>
                <a:gd name="connsiteY28" fmla="*/ 2552700 h 2832100"/>
                <a:gd name="connsiteX29" fmla="*/ 2438400 w 4914900"/>
                <a:gd name="connsiteY29" fmla="*/ 2641600 h 2832100"/>
                <a:gd name="connsiteX30" fmla="*/ 2590800 w 4914900"/>
                <a:gd name="connsiteY30" fmla="*/ 2679700 h 2832100"/>
                <a:gd name="connsiteX31" fmla="*/ 3162300 w 4914900"/>
                <a:gd name="connsiteY31" fmla="*/ 2730500 h 2832100"/>
                <a:gd name="connsiteX32" fmla="*/ 3873500 w 4914900"/>
                <a:gd name="connsiteY32" fmla="*/ 2603500 h 2832100"/>
                <a:gd name="connsiteX33" fmla="*/ 3937000 w 4914900"/>
                <a:gd name="connsiteY33" fmla="*/ 2565400 h 2832100"/>
                <a:gd name="connsiteX34" fmla="*/ 4025900 w 4914900"/>
                <a:gd name="connsiteY34" fmla="*/ 2476500 h 2832100"/>
                <a:gd name="connsiteX35" fmla="*/ 4064000 w 4914900"/>
                <a:gd name="connsiteY35" fmla="*/ 2540000 h 2832100"/>
                <a:gd name="connsiteX36" fmla="*/ 4114800 w 4914900"/>
                <a:gd name="connsiteY36" fmla="*/ 2590800 h 2832100"/>
                <a:gd name="connsiteX37" fmla="*/ 4165600 w 4914900"/>
                <a:gd name="connsiteY37" fmla="*/ 2654300 h 2832100"/>
                <a:gd name="connsiteX38" fmla="*/ 4203700 w 4914900"/>
                <a:gd name="connsiteY38" fmla="*/ 2679700 h 2832100"/>
                <a:gd name="connsiteX39" fmla="*/ 4292600 w 4914900"/>
                <a:gd name="connsiteY39" fmla="*/ 2730500 h 2832100"/>
                <a:gd name="connsiteX40" fmla="*/ 4368800 w 4914900"/>
                <a:gd name="connsiteY40" fmla="*/ 2768600 h 2832100"/>
                <a:gd name="connsiteX41" fmla="*/ 4610100 w 4914900"/>
                <a:gd name="connsiteY41" fmla="*/ 2832100 h 2832100"/>
                <a:gd name="connsiteX42" fmla="*/ 4826000 w 4914900"/>
                <a:gd name="connsiteY42" fmla="*/ 2806700 h 2832100"/>
                <a:gd name="connsiteX43" fmla="*/ 4914900 w 4914900"/>
                <a:gd name="connsiteY43" fmla="*/ 2768600 h 2832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4914900" h="2832100">
                  <a:moveTo>
                    <a:pt x="0" y="0"/>
                  </a:moveTo>
                  <a:cubicBezTo>
                    <a:pt x="8467" y="33867"/>
                    <a:pt x="16215" y="67921"/>
                    <a:pt x="25400" y="101600"/>
                  </a:cubicBezTo>
                  <a:cubicBezTo>
                    <a:pt x="28922" y="114515"/>
                    <a:pt x="30674" y="128561"/>
                    <a:pt x="38100" y="139700"/>
                  </a:cubicBezTo>
                  <a:cubicBezTo>
                    <a:pt x="48063" y="154644"/>
                    <a:pt x="65424" y="163432"/>
                    <a:pt x="76200" y="177800"/>
                  </a:cubicBezTo>
                  <a:cubicBezTo>
                    <a:pt x="91011" y="197547"/>
                    <a:pt x="98236" y="222558"/>
                    <a:pt x="114300" y="241300"/>
                  </a:cubicBezTo>
                  <a:cubicBezTo>
                    <a:pt x="124233" y="252889"/>
                    <a:pt x="139980" y="257828"/>
                    <a:pt x="152400" y="266700"/>
                  </a:cubicBezTo>
                  <a:cubicBezTo>
                    <a:pt x="165823" y="276288"/>
                    <a:pt x="221347" y="320223"/>
                    <a:pt x="241300" y="330200"/>
                  </a:cubicBezTo>
                  <a:cubicBezTo>
                    <a:pt x="253274" y="336187"/>
                    <a:pt x="266700" y="338667"/>
                    <a:pt x="279400" y="342900"/>
                  </a:cubicBezTo>
                  <a:cubicBezTo>
                    <a:pt x="287867" y="355600"/>
                    <a:pt x="304800" y="365736"/>
                    <a:pt x="304800" y="381000"/>
                  </a:cubicBezTo>
                  <a:cubicBezTo>
                    <a:pt x="304800" y="396264"/>
                    <a:pt x="286226" y="405448"/>
                    <a:pt x="279400" y="419100"/>
                  </a:cubicBezTo>
                  <a:cubicBezTo>
                    <a:pt x="273413" y="431074"/>
                    <a:pt x="269710" y="444156"/>
                    <a:pt x="266700" y="457200"/>
                  </a:cubicBezTo>
                  <a:cubicBezTo>
                    <a:pt x="256992" y="499266"/>
                    <a:pt x="249767" y="541867"/>
                    <a:pt x="241300" y="584200"/>
                  </a:cubicBezTo>
                  <a:cubicBezTo>
                    <a:pt x="231769" y="736696"/>
                    <a:pt x="217745" y="816020"/>
                    <a:pt x="241300" y="965200"/>
                  </a:cubicBezTo>
                  <a:cubicBezTo>
                    <a:pt x="244856" y="987718"/>
                    <a:pt x="257059" y="1008042"/>
                    <a:pt x="266700" y="1028700"/>
                  </a:cubicBezTo>
                  <a:cubicBezTo>
                    <a:pt x="286715" y="1071590"/>
                    <a:pt x="290819" y="1129446"/>
                    <a:pt x="330200" y="1155700"/>
                  </a:cubicBezTo>
                  <a:cubicBezTo>
                    <a:pt x="351833" y="1170122"/>
                    <a:pt x="403347" y="1203447"/>
                    <a:pt x="419100" y="1219200"/>
                  </a:cubicBezTo>
                  <a:cubicBezTo>
                    <a:pt x="434067" y="1234167"/>
                    <a:pt x="444500" y="1253067"/>
                    <a:pt x="457200" y="1270000"/>
                  </a:cubicBezTo>
                  <a:cubicBezTo>
                    <a:pt x="461433" y="1303867"/>
                    <a:pt x="460093" y="1338909"/>
                    <a:pt x="469900" y="1371600"/>
                  </a:cubicBezTo>
                  <a:cubicBezTo>
                    <a:pt x="502079" y="1478865"/>
                    <a:pt x="563671" y="1590806"/>
                    <a:pt x="635000" y="1676400"/>
                  </a:cubicBezTo>
                  <a:cubicBezTo>
                    <a:pt x="656167" y="1701800"/>
                    <a:pt x="673982" y="1730417"/>
                    <a:pt x="698500" y="1752600"/>
                  </a:cubicBezTo>
                  <a:cubicBezTo>
                    <a:pt x="763216" y="1811152"/>
                    <a:pt x="823641" y="1878671"/>
                    <a:pt x="901700" y="1917700"/>
                  </a:cubicBezTo>
                  <a:cubicBezTo>
                    <a:pt x="935567" y="1934633"/>
                    <a:pt x="969891" y="1950682"/>
                    <a:pt x="1003300" y="1968500"/>
                  </a:cubicBezTo>
                  <a:cubicBezTo>
                    <a:pt x="1033415" y="1984561"/>
                    <a:pt x="1059986" y="2008025"/>
                    <a:pt x="1092200" y="2019300"/>
                  </a:cubicBezTo>
                  <a:cubicBezTo>
                    <a:pt x="1167473" y="2045646"/>
                    <a:pt x="1329255" y="2069392"/>
                    <a:pt x="1409700" y="2082800"/>
                  </a:cubicBezTo>
                  <a:cubicBezTo>
                    <a:pt x="1511300" y="2078567"/>
                    <a:pt x="1613090" y="2077612"/>
                    <a:pt x="1714500" y="2070100"/>
                  </a:cubicBezTo>
                  <a:cubicBezTo>
                    <a:pt x="1727850" y="2069111"/>
                    <a:pt x="1741461" y="2049974"/>
                    <a:pt x="1752600" y="2057400"/>
                  </a:cubicBezTo>
                  <a:cubicBezTo>
                    <a:pt x="1773139" y="2071092"/>
                    <a:pt x="1777617" y="2099968"/>
                    <a:pt x="1790700" y="2120900"/>
                  </a:cubicBezTo>
                  <a:cubicBezTo>
                    <a:pt x="1812164" y="2155243"/>
                    <a:pt x="1840257" y="2193808"/>
                    <a:pt x="1866900" y="2222500"/>
                  </a:cubicBezTo>
                  <a:cubicBezTo>
                    <a:pt x="1982625" y="2347127"/>
                    <a:pt x="2127050" y="2473950"/>
                    <a:pt x="2273300" y="2552700"/>
                  </a:cubicBezTo>
                  <a:cubicBezTo>
                    <a:pt x="2328333" y="2582333"/>
                    <a:pt x="2380366" y="2618386"/>
                    <a:pt x="2438400" y="2641600"/>
                  </a:cubicBezTo>
                  <a:cubicBezTo>
                    <a:pt x="2487018" y="2661047"/>
                    <a:pt x="2539233" y="2670600"/>
                    <a:pt x="2590800" y="2679700"/>
                  </a:cubicBezTo>
                  <a:cubicBezTo>
                    <a:pt x="2853384" y="2726038"/>
                    <a:pt x="2893852" y="2718828"/>
                    <a:pt x="3162300" y="2730500"/>
                  </a:cubicBezTo>
                  <a:cubicBezTo>
                    <a:pt x="3695376" y="2672557"/>
                    <a:pt x="3595022" y="2752022"/>
                    <a:pt x="3873500" y="2603500"/>
                  </a:cubicBezTo>
                  <a:cubicBezTo>
                    <a:pt x="3895280" y="2591884"/>
                    <a:pt x="3915833" y="2578100"/>
                    <a:pt x="3937000" y="2565400"/>
                  </a:cubicBezTo>
                  <a:cubicBezTo>
                    <a:pt x="3942729" y="2555852"/>
                    <a:pt x="3985320" y="2459109"/>
                    <a:pt x="4025900" y="2476500"/>
                  </a:cubicBezTo>
                  <a:cubicBezTo>
                    <a:pt x="4048589" y="2486224"/>
                    <a:pt x="4048845" y="2520515"/>
                    <a:pt x="4064000" y="2540000"/>
                  </a:cubicBezTo>
                  <a:cubicBezTo>
                    <a:pt x="4078702" y="2558903"/>
                    <a:pt x="4098890" y="2572902"/>
                    <a:pt x="4114800" y="2590800"/>
                  </a:cubicBezTo>
                  <a:cubicBezTo>
                    <a:pt x="4132809" y="2611060"/>
                    <a:pt x="4146433" y="2635133"/>
                    <a:pt x="4165600" y="2654300"/>
                  </a:cubicBezTo>
                  <a:cubicBezTo>
                    <a:pt x="4176393" y="2665093"/>
                    <a:pt x="4190612" y="2671847"/>
                    <a:pt x="4203700" y="2679700"/>
                  </a:cubicBezTo>
                  <a:cubicBezTo>
                    <a:pt x="4232966" y="2697260"/>
                    <a:pt x="4262549" y="2714319"/>
                    <a:pt x="4292600" y="2730500"/>
                  </a:cubicBezTo>
                  <a:cubicBezTo>
                    <a:pt x="4317604" y="2743964"/>
                    <a:pt x="4341753" y="2759945"/>
                    <a:pt x="4368800" y="2768600"/>
                  </a:cubicBezTo>
                  <a:cubicBezTo>
                    <a:pt x="4448015" y="2793949"/>
                    <a:pt x="4610100" y="2832100"/>
                    <a:pt x="4610100" y="2832100"/>
                  </a:cubicBezTo>
                  <a:cubicBezTo>
                    <a:pt x="4682067" y="2823633"/>
                    <a:pt x="4755060" y="2821479"/>
                    <a:pt x="4826000" y="2806700"/>
                  </a:cubicBezTo>
                  <a:cubicBezTo>
                    <a:pt x="4857562" y="2800124"/>
                    <a:pt x="4914900" y="2768600"/>
                    <a:pt x="4914900" y="2768600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pic>
        <p:nvPicPr>
          <p:cNvPr id="24" name="圖片 23">
            <a:extLst>
              <a:ext uri="{FF2B5EF4-FFF2-40B4-BE49-F238E27FC236}">
                <a16:creationId xmlns:a16="http://schemas.microsoft.com/office/drawing/2014/main" id="{FF866686-545A-BBB0-6586-C706932D1C6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4074" y="4375291"/>
            <a:ext cx="2542252" cy="2603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79617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F7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2117967" y="2902239"/>
            <a:ext cx="18473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2" name="文字方塊 1">
            <a:extLst>
              <a:ext uri="{FF2B5EF4-FFF2-40B4-BE49-F238E27FC236}">
                <a16:creationId xmlns:a16="http://schemas.microsoft.com/office/drawing/2014/main" id="{382B0A16-603E-69E2-CD93-1C95C1525AB2}"/>
              </a:ext>
            </a:extLst>
          </p:cNvPr>
          <p:cNvSpPr txBox="1"/>
          <p:nvPr/>
        </p:nvSpPr>
        <p:spPr>
          <a:xfrm>
            <a:off x="8661401" y="132287"/>
            <a:ext cx="3530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【</a:t>
            </a: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發展活動│活動二：交通事故概況及可能原因</a:t>
            </a: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】</a:t>
            </a:r>
            <a:endParaRPr kumimoji="0" lang="zh-TW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grpSp>
        <p:nvGrpSpPr>
          <p:cNvPr id="29" name="群組 28">
            <a:extLst>
              <a:ext uri="{FF2B5EF4-FFF2-40B4-BE49-F238E27FC236}">
                <a16:creationId xmlns:a16="http://schemas.microsoft.com/office/drawing/2014/main" id="{8E3362AE-8B85-3FB6-4305-CC7E95FABD3E}"/>
              </a:ext>
            </a:extLst>
          </p:cNvPr>
          <p:cNvGrpSpPr/>
          <p:nvPr/>
        </p:nvGrpSpPr>
        <p:grpSpPr>
          <a:xfrm>
            <a:off x="2690949" y="384931"/>
            <a:ext cx="6844938" cy="1212311"/>
            <a:chOff x="4005846" y="248433"/>
            <a:chExt cx="4075532" cy="1022895"/>
          </a:xfrm>
        </p:grpSpPr>
        <p:grpSp>
          <p:nvGrpSpPr>
            <p:cNvPr id="30" name="Group 10">
              <a:extLst>
                <a:ext uri="{FF2B5EF4-FFF2-40B4-BE49-F238E27FC236}">
                  <a16:creationId xmlns:a16="http://schemas.microsoft.com/office/drawing/2014/main" id="{D21AEC2A-4B55-A780-942E-1696D1AF9390}"/>
                </a:ext>
              </a:extLst>
            </p:cNvPr>
            <p:cNvGrpSpPr/>
            <p:nvPr/>
          </p:nvGrpSpPr>
          <p:grpSpPr>
            <a:xfrm>
              <a:off x="4110621" y="353208"/>
              <a:ext cx="3970757" cy="918120"/>
              <a:chOff x="0" y="-28575"/>
              <a:chExt cx="1045796" cy="241810"/>
            </a:xfrm>
          </p:grpSpPr>
          <p:sp>
            <p:nvSpPr>
              <p:cNvPr id="34" name="Freeform 11">
                <a:extLst>
                  <a:ext uri="{FF2B5EF4-FFF2-40B4-BE49-F238E27FC236}">
                    <a16:creationId xmlns:a16="http://schemas.microsoft.com/office/drawing/2014/main" id="{DB64D22E-AAA0-2753-D2C1-D327D9A0F9EB}"/>
                  </a:ext>
                </a:extLst>
              </p:cNvPr>
              <p:cNvSpPr/>
              <p:nvPr/>
            </p:nvSpPr>
            <p:spPr>
              <a:xfrm>
                <a:off x="0" y="0"/>
                <a:ext cx="1032481" cy="213235"/>
              </a:xfrm>
              <a:custGeom>
                <a:avLst/>
                <a:gdLst/>
                <a:ahLst/>
                <a:cxnLst/>
                <a:rect l="l" t="t" r="r" b="b"/>
                <a:pathLst>
                  <a:path w="1045796" h="213235">
                    <a:moveTo>
                      <a:pt x="0" y="0"/>
                    </a:moveTo>
                    <a:lnTo>
                      <a:pt x="1045796" y="0"/>
                    </a:lnTo>
                    <a:lnTo>
                      <a:pt x="1045796" y="213235"/>
                    </a:lnTo>
                    <a:lnTo>
                      <a:pt x="0" y="213235"/>
                    </a:lnTo>
                    <a:close/>
                  </a:path>
                </a:pathLst>
              </a:custGeom>
              <a:solidFill>
                <a:srgbClr val="EF7544"/>
              </a:solidFill>
              <a:ln w="38100" cap="sq">
                <a:solidFill>
                  <a:srgbClr val="191919"/>
                </a:solidFill>
                <a:prstDash val="solid"/>
                <a:miter/>
              </a:ln>
            </p:spPr>
          </p:sp>
          <p:sp>
            <p:nvSpPr>
              <p:cNvPr id="35" name="TextBox 12">
                <a:extLst>
                  <a:ext uri="{FF2B5EF4-FFF2-40B4-BE49-F238E27FC236}">
                    <a16:creationId xmlns:a16="http://schemas.microsoft.com/office/drawing/2014/main" id="{C14399AC-E209-B0E2-FB6B-50A593D31AA5}"/>
                  </a:ext>
                </a:extLst>
              </p:cNvPr>
              <p:cNvSpPr txBox="1"/>
              <p:nvPr/>
            </p:nvSpPr>
            <p:spPr>
              <a:xfrm>
                <a:off x="0" y="-28575"/>
                <a:ext cx="1045796" cy="24181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ts val="312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31" name="Group 13">
              <a:extLst>
                <a:ext uri="{FF2B5EF4-FFF2-40B4-BE49-F238E27FC236}">
                  <a16:creationId xmlns:a16="http://schemas.microsoft.com/office/drawing/2014/main" id="{B36B4F2C-D2F9-5FC2-4A92-2D1D4C0FB7BC}"/>
                </a:ext>
              </a:extLst>
            </p:cNvPr>
            <p:cNvGrpSpPr/>
            <p:nvPr/>
          </p:nvGrpSpPr>
          <p:grpSpPr>
            <a:xfrm>
              <a:off x="4005846" y="248433"/>
              <a:ext cx="3970757" cy="918120"/>
              <a:chOff x="0" y="-28575"/>
              <a:chExt cx="1045796" cy="241810"/>
            </a:xfrm>
          </p:grpSpPr>
          <p:sp>
            <p:nvSpPr>
              <p:cNvPr id="32" name="Freeform 14">
                <a:extLst>
                  <a:ext uri="{FF2B5EF4-FFF2-40B4-BE49-F238E27FC236}">
                    <a16:creationId xmlns:a16="http://schemas.microsoft.com/office/drawing/2014/main" id="{52D4B7CC-3B31-5AF7-68D5-CD63E515BD50}"/>
                  </a:ext>
                </a:extLst>
              </p:cNvPr>
              <p:cNvSpPr/>
              <p:nvPr/>
            </p:nvSpPr>
            <p:spPr>
              <a:xfrm>
                <a:off x="0" y="0"/>
                <a:ext cx="1045796" cy="213235"/>
              </a:xfrm>
              <a:custGeom>
                <a:avLst/>
                <a:gdLst/>
                <a:ahLst/>
                <a:cxnLst/>
                <a:rect l="l" t="t" r="r" b="b"/>
                <a:pathLst>
                  <a:path w="1045796" h="213235">
                    <a:moveTo>
                      <a:pt x="0" y="0"/>
                    </a:moveTo>
                    <a:lnTo>
                      <a:pt x="1045796" y="0"/>
                    </a:lnTo>
                    <a:lnTo>
                      <a:pt x="1045796" y="213235"/>
                    </a:lnTo>
                    <a:lnTo>
                      <a:pt x="0" y="213235"/>
                    </a:lnTo>
                    <a:close/>
                  </a:path>
                </a:pathLst>
              </a:custGeom>
              <a:solidFill>
                <a:srgbClr val="FFFFFF"/>
              </a:solidFill>
              <a:ln w="38100" cap="sq">
                <a:solidFill>
                  <a:srgbClr val="191919"/>
                </a:solidFill>
                <a:prstDash val="solid"/>
                <a:miter/>
              </a:ln>
            </p:spPr>
          </p:sp>
          <p:sp>
            <p:nvSpPr>
              <p:cNvPr id="33" name="TextBox 15">
                <a:extLst>
                  <a:ext uri="{FF2B5EF4-FFF2-40B4-BE49-F238E27FC236}">
                    <a16:creationId xmlns:a16="http://schemas.microsoft.com/office/drawing/2014/main" id="{C2EAFD04-1256-D607-2AC1-DEF32E454FDA}"/>
                  </a:ext>
                </a:extLst>
              </p:cNvPr>
              <p:cNvSpPr txBox="1"/>
              <p:nvPr/>
            </p:nvSpPr>
            <p:spPr>
              <a:xfrm>
                <a:off x="0" y="-28575"/>
                <a:ext cx="1045796" cy="24181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ts val="312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36" name="文字方塊 35">
            <a:extLst>
              <a:ext uri="{FF2B5EF4-FFF2-40B4-BE49-F238E27FC236}">
                <a16:creationId xmlns:a16="http://schemas.microsoft.com/office/drawing/2014/main" id="{4A82AED4-A073-E6B5-AB56-6FBB056ED716}"/>
              </a:ext>
            </a:extLst>
          </p:cNvPr>
          <p:cNvSpPr txBox="1"/>
          <p:nvPr/>
        </p:nvSpPr>
        <p:spPr>
          <a:xfrm>
            <a:off x="2062431" y="637694"/>
            <a:ext cx="793246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道安資訊查詢網</a:t>
            </a:r>
            <a:r>
              <a:rPr kumimoji="0" lang="en-US" altLang="zh-TW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(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統計快覽</a:t>
            </a:r>
            <a:r>
              <a:rPr kumimoji="0" lang="en-US" altLang="zh-TW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)</a:t>
            </a:r>
            <a:endParaRPr kumimoji="0" lang="zh-TW" altLang="en-US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pic>
        <p:nvPicPr>
          <p:cNvPr id="12" name="圖片 11">
            <a:extLst>
              <a:ext uri="{FF2B5EF4-FFF2-40B4-BE49-F238E27FC236}">
                <a16:creationId xmlns:a16="http://schemas.microsoft.com/office/drawing/2014/main" id="{194B2729-5EB3-52B0-1A3D-78967C17773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2871"/>
          <a:stretch/>
        </p:blipFill>
        <p:spPr>
          <a:xfrm>
            <a:off x="307559" y="1897736"/>
            <a:ext cx="11055918" cy="3668359"/>
          </a:xfrm>
          <a:prstGeom prst="rect">
            <a:avLst/>
          </a:prstGeom>
        </p:spPr>
      </p:pic>
      <p:sp>
        <p:nvSpPr>
          <p:cNvPr id="14" name="圖說文字: 直線 13">
            <a:extLst>
              <a:ext uri="{FF2B5EF4-FFF2-40B4-BE49-F238E27FC236}">
                <a16:creationId xmlns:a16="http://schemas.microsoft.com/office/drawing/2014/main" id="{6710F0D2-F280-5E8F-6947-615091D04307}"/>
              </a:ext>
            </a:extLst>
          </p:cNvPr>
          <p:cNvSpPr/>
          <p:nvPr/>
        </p:nvSpPr>
        <p:spPr>
          <a:xfrm>
            <a:off x="3198706" y="3661573"/>
            <a:ext cx="816703" cy="410817"/>
          </a:xfrm>
          <a:prstGeom prst="borderCallout1">
            <a:avLst>
              <a:gd name="adj1" fmla="val 18750"/>
              <a:gd name="adj2" fmla="val -8333"/>
              <a:gd name="adj3" fmla="val 532298"/>
              <a:gd name="adj4" fmla="val -224467"/>
            </a:avLst>
          </a:prstGeom>
          <a:noFill/>
          <a:ln w="38100">
            <a:solidFill>
              <a:srgbClr val="B9341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5" name="圖說文字: 直線 14">
            <a:extLst>
              <a:ext uri="{FF2B5EF4-FFF2-40B4-BE49-F238E27FC236}">
                <a16:creationId xmlns:a16="http://schemas.microsoft.com/office/drawing/2014/main" id="{F7DBD376-70B7-0382-56F5-5871BCB988D9}"/>
              </a:ext>
            </a:extLst>
          </p:cNvPr>
          <p:cNvSpPr/>
          <p:nvPr/>
        </p:nvSpPr>
        <p:spPr>
          <a:xfrm>
            <a:off x="5279297" y="3661572"/>
            <a:ext cx="816703" cy="410817"/>
          </a:xfrm>
          <a:prstGeom prst="borderCallout1">
            <a:avLst>
              <a:gd name="adj1" fmla="val 18750"/>
              <a:gd name="adj2" fmla="val -8333"/>
              <a:gd name="adj3" fmla="val 538751"/>
              <a:gd name="adj4" fmla="val -100534"/>
            </a:avLst>
          </a:prstGeom>
          <a:noFill/>
          <a:ln w="38100">
            <a:solidFill>
              <a:srgbClr val="B9341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6" name="圖說文字: 直線 15">
            <a:extLst>
              <a:ext uri="{FF2B5EF4-FFF2-40B4-BE49-F238E27FC236}">
                <a16:creationId xmlns:a16="http://schemas.microsoft.com/office/drawing/2014/main" id="{C332FA94-FBD0-F756-AD52-D7EFE9926D5D}"/>
              </a:ext>
            </a:extLst>
          </p:cNvPr>
          <p:cNvSpPr/>
          <p:nvPr/>
        </p:nvSpPr>
        <p:spPr>
          <a:xfrm>
            <a:off x="7992948" y="3661572"/>
            <a:ext cx="1084792" cy="410817"/>
          </a:xfrm>
          <a:prstGeom prst="borderCallout1">
            <a:avLst>
              <a:gd name="adj1" fmla="val 18750"/>
              <a:gd name="adj2" fmla="val -8333"/>
              <a:gd name="adj3" fmla="val 541977"/>
              <a:gd name="adj4" fmla="val -66394"/>
            </a:avLst>
          </a:prstGeom>
          <a:noFill/>
          <a:ln w="38100">
            <a:solidFill>
              <a:srgbClr val="B9341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255239CD-6498-BECB-B571-58EF6E4903E3}"/>
              </a:ext>
            </a:extLst>
          </p:cNvPr>
          <p:cNvSpPr/>
          <p:nvPr/>
        </p:nvSpPr>
        <p:spPr>
          <a:xfrm>
            <a:off x="797825" y="5835164"/>
            <a:ext cx="985570" cy="616226"/>
          </a:xfrm>
          <a:prstGeom prst="rect">
            <a:avLst/>
          </a:prstGeom>
          <a:solidFill>
            <a:srgbClr val="B9341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年度</a:t>
            </a: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B18A5086-B716-26D4-83A1-8846192B965E}"/>
              </a:ext>
            </a:extLst>
          </p:cNvPr>
          <p:cNvSpPr/>
          <p:nvPr/>
        </p:nvSpPr>
        <p:spPr>
          <a:xfrm>
            <a:off x="2210332" y="5835164"/>
            <a:ext cx="3405807" cy="616226"/>
          </a:xfrm>
          <a:prstGeom prst="rect">
            <a:avLst/>
          </a:prstGeom>
          <a:solidFill>
            <a:srgbClr val="B9341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地區</a:t>
            </a:r>
            <a:r>
              <a:rPr lang="en-US" altLang="zh-TW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全國、各縣市</a:t>
            </a:r>
            <a:r>
              <a:rPr lang="en-US" altLang="zh-TW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3003988F-35DB-82D2-E2F3-8303AE266166}"/>
              </a:ext>
            </a:extLst>
          </p:cNvPr>
          <p:cNvSpPr/>
          <p:nvPr/>
        </p:nvSpPr>
        <p:spPr>
          <a:xfrm>
            <a:off x="6043076" y="5835164"/>
            <a:ext cx="5437256" cy="616226"/>
          </a:xfrm>
          <a:prstGeom prst="rect">
            <a:avLst/>
          </a:prstGeom>
          <a:solidFill>
            <a:srgbClr val="B9341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事故傷害人數</a:t>
            </a:r>
            <a:r>
              <a:rPr lang="en-US" altLang="zh-TW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死亡、受傷、死傷</a:t>
            </a:r>
            <a:r>
              <a:rPr lang="en-US" altLang="zh-TW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3675055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  <p:bldP spid="17" grpId="0" animBg="1"/>
      <p:bldP spid="19" grpId="0" animBg="1"/>
      <p:bldP spid="2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F7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6">
            <a:extLst>
              <a:ext uri="{FF2B5EF4-FFF2-40B4-BE49-F238E27FC236}">
                <a16:creationId xmlns:a16="http://schemas.microsoft.com/office/drawing/2014/main" id="{C0DA7CA9-5664-AEB6-C885-7567D744135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734" t="28785" r="4858" b="19296"/>
          <a:stretch/>
        </p:blipFill>
        <p:spPr>
          <a:xfrm>
            <a:off x="453129" y="1901426"/>
            <a:ext cx="11144605" cy="3560736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2117967" y="2902239"/>
            <a:ext cx="18473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2" name="文字方塊 1">
            <a:extLst>
              <a:ext uri="{FF2B5EF4-FFF2-40B4-BE49-F238E27FC236}">
                <a16:creationId xmlns:a16="http://schemas.microsoft.com/office/drawing/2014/main" id="{382B0A16-603E-69E2-CD93-1C95C1525AB2}"/>
              </a:ext>
            </a:extLst>
          </p:cNvPr>
          <p:cNvSpPr txBox="1"/>
          <p:nvPr/>
        </p:nvSpPr>
        <p:spPr>
          <a:xfrm>
            <a:off x="8661401" y="132287"/>
            <a:ext cx="3530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【</a:t>
            </a: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發展活動│活動二：交通事故概況及可能原因</a:t>
            </a: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】</a:t>
            </a:r>
            <a:endParaRPr kumimoji="0" lang="zh-TW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grpSp>
        <p:nvGrpSpPr>
          <p:cNvPr id="29" name="群組 28">
            <a:extLst>
              <a:ext uri="{FF2B5EF4-FFF2-40B4-BE49-F238E27FC236}">
                <a16:creationId xmlns:a16="http://schemas.microsoft.com/office/drawing/2014/main" id="{8E3362AE-8B85-3FB6-4305-CC7E95FABD3E}"/>
              </a:ext>
            </a:extLst>
          </p:cNvPr>
          <p:cNvGrpSpPr/>
          <p:nvPr/>
        </p:nvGrpSpPr>
        <p:grpSpPr>
          <a:xfrm>
            <a:off x="2690949" y="384931"/>
            <a:ext cx="6844938" cy="1212311"/>
            <a:chOff x="4005846" y="248433"/>
            <a:chExt cx="4075532" cy="1022895"/>
          </a:xfrm>
        </p:grpSpPr>
        <p:grpSp>
          <p:nvGrpSpPr>
            <p:cNvPr id="30" name="Group 10">
              <a:extLst>
                <a:ext uri="{FF2B5EF4-FFF2-40B4-BE49-F238E27FC236}">
                  <a16:creationId xmlns:a16="http://schemas.microsoft.com/office/drawing/2014/main" id="{D21AEC2A-4B55-A780-942E-1696D1AF9390}"/>
                </a:ext>
              </a:extLst>
            </p:cNvPr>
            <p:cNvGrpSpPr/>
            <p:nvPr/>
          </p:nvGrpSpPr>
          <p:grpSpPr>
            <a:xfrm>
              <a:off x="4110621" y="353208"/>
              <a:ext cx="3970757" cy="918120"/>
              <a:chOff x="0" y="-28575"/>
              <a:chExt cx="1045796" cy="241810"/>
            </a:xfrm>
          </p:grpSpPr>
          <p:sp>
            <p:nvSpPr>
              <p:cNvPr id="34" name="Freeform 11">
                <a:extLst>
                  <a:ext uri="{FF2B5EF4-FFF2-40B4-BE49-F238E27FC236}">
                    <a16:creationId xmlns:a16="http://schemas.microsoft.com/office/drawing/2014/main" id="{DB64D22E-AAA0-2753-D2C1-D327D9A0F9EB}"/>
                  </a:ext>
                </a:extLst>
              </p:cNvPr>
              <p:cNvSpPr/>
              <p:nvPr/>
            </p:nvSpPr>
            <p:spPr>
              <a:xfrm>
                <a:off x="0" y="0"/>
                <a:ext cx="1032481" cy="213235"/>
              </a:xfrm>
              <a:custGeom>
                <a:avLst/>
                <a:gdLst/>
                <a:ahLst/>
                <a:cxnLst/>
                <a:rect l="l" t="t" r="r" b="b"/>
                <a:pathLst>
                  <a:path w="1045796" h="213235">
                    <a:moveTo>
                      <a:pt x="0" y="0"/>
                    </a:moveTo>
                    <a:lnTo>
                      <a:pt x="1045796" y="0"/>
                    </a:lnTo>
                    <a:lnTo>
                      <a:pt x="1045796" y="213235"/>
                    </a:lnTo>
                    <a:lnTo>
                      <a:pt x="0" y="213235"/>
                    </a:lnTo>
                    <a:close/>
                  </a:path>
                </a:pathLst>
              </a:custGeom>
              <a:solidFill>
                <a:srgbClr val="EF7544"/>
              </a:solidFill>
              <a:ln w="38100" cap="sq">
                <a:solidFill>
                  <a:srgbClr val="191919"/>
                </a:solidFill>
                <a:prstDash val="solid"/>
                <a:miter/>
              </a:ln>
            </p:spPr>
          </p:sp>
          <p:sp>
            <p:nvSpPr>
              <p:cNvPr id="35" name="TextBox 12">
                <a:extLst>
                  <a:ext uri="{FF2B5EF4-FFF2-40B4-BE49-F238E27FC236}">
                    <a16:creationId xmlns:a16="http://schemas.microsoft.com/office/drawing/2014/main" id="{C14399AC-E209-B0E2-FB6B-50A593D31AA5}"/>
                  </a:ext>
                </a:extLst>
              </p:cNvPr>
              <p:cNvSpPr txBox="1"/>
              <p:nvPr/>
            </p:nvSpPr>
            <p:spPr>
              <a:xfrm>
                <a:off x="0" y="-28575"/>
                <a:ext cx="1045796" cy="24181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ts val="312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31" name="Group 13">
              <a:extLst>
                <a:ext uri="{FF2B5EF4-FFF2-40B4-BE49-F238E27FC236}">
                  <a16:creationId xmlns:a16="http://schemas.microsoft.com/office/drawing/2014/main" id="{B36B4F2C-D2F9-5FC2-4A92-2D1D4C0FB7BC}"/>
                </a:ext>
              </a:extLst>
            </p:cNvPr>
            <p:cNvGrpSpPr/>
            <p:nvPr/>
          </p:nvGrpSpPr>
          <p:grpSpPr>
            <a:xfrm>
              <a:off x="4005846" y="248433"/>
              <a:ext cx="3970757" cy="918120"/>
              <a:chOff x="0" y="-28575"/>
              <a:chExt cx="1045796" cy="241810"/>
            </a:xfrm>
          </p:grpSpPr>
          <p:sp>
            <p:nvSpPr>
              <p:cNvPr id="32" name="Freeform 14">
                <a:extLst>
                  <a:ext uri="{FF2B5EF4-FFF2-40B4-BE49-F238E27FC236}">
                    <a16:creationId xmlns:a16="http://schemas.microsoft.com/office/drawing/2014/main" id="{52D4B7CC-3B31-5AF7-68D5-CD63E515BD50}"/>
                  </a:ext>
                </a:extLst>
              </p:cNvPr>
              <p:cNvSpPr/>
              <p:nvPr/>
            </p:nvSpPr>
            <p:spPr>
              <a:xfrm>
                <a:off x="0" y="0"/>
                <a:ext cx="1045796" cy="213235"/>
              </a:xfrm>
              <a:custGeom>
                <a:avLst/>
                <a:gdLst/>
                <a:ahLst/>
                <a:cxnLst/>
                <a:rect l="l" t="t" r="r" b="b"/>
                <a:pathLst>
                  <a:path w="1045796" h="213235">
                    <a:moveTo>
                      <a:pt x="0" y="0"/>
                    </a:moveTo>
                    <a:lnTo>
                      <a:pt x="1045796" y="0"/>
                    </a:lnTo>
                    <a:lnTo>
                      <a:pt x="1045796" y="213235"/>
                    </a:lnTo>
                    <a:lnTo>
                      <a:pt x="0" y="213235"/>
                    </a:lnTo>
                    <a:close/>
                  </a:path>
                </a:pathLst>
              </a:custGeom>
              <a:solidFill>
                <a:srgbClr val="FFFFFF"/>
              </a:solidFill>
              <a:ln w="38100" cap="sq">
                <a:solidFill>
                  <a:srgbClr val="191919"/>
                </a:solidFill>
                <a:prstDash val="solid"/>
                <a:miter/>
              </a:ln>
            </p:spPr>
          </p:sp>
          <p:sp>
            <p:nvSpPr>
              <p:cNvPr id="33" name="TextBox 15">
                <a:extLst>
                  <a:ext uri="{FF2B5EF4-FFF2-40B4-BE49-F238E27FC236}">
                    <a16:creationId xmlns:a16="http://schemas.microsoft.com/office/drawing/2014/main" id="{C2EAFD04-1256-D607-2AC1-DEF32E454FDA}"/>
                  </a:ext>
                </a:extLst>
              </p:cNvPr>
              <p:cNvSpPr txBox="1"/>
              <p:nvPr/>
            </p:nvSpPr>
            <p:spPr>
              <a:xfrm>
                <a:off x="0" y="-28575"/>
                <a:ext cx="1045796" cy="24181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ts val="312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36" name="文字方塊 35">
            <a:extLst>
              <a:ext uri="{FF2B5EF4-FFF2-40B4-BE49-F238E27FC236}">
                <a16:creationId xmlns:a16="http://schemas.microsoft.com/office/drawing/2014/main" id="{4A82AED4-A073-E6B5-AB56-6FBB056ED716}"/>
              </a:ext>
            </a:extLst>
          </p:cNvPr>
          <p:cNvSpPr txBox="1"/>
          <p:nvPr/>
        </p:nvSpPr>
        <p:spPr>
          <a:xfrm>
            <a:off x="2062431" y="637694"/>
            <a:ext cx="793246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道安資訊查詢網</a:t>
            </a:r>
            <a:r>
              <a:rPr kumimoji="0" lang="en-US" altLang="zh-TW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(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主題分析</a:t>
            </a:r>
            <a:r>
              <a:rPr kumimoji="0" lang="en-US" altLang="zh-TW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)</a:t>
            </a:r>
            <a:endParaRPr kumimoji="0" lang="zh-TW" altLang="en-US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14" name="圖說文字: 直線 13">
            <a:extLst>
              <a:ext uri="{FF2B5EF4-FFF2-40B4-BE49-F238E27FC236}">
                <a16:creationId xmlns:a16="http://schemas.microsoft.com/office/drawing/2014/main" id="{6710F0D2-F280-5E8F-6947-615091D04307}"/>
              </a:ext>
            </a:extLst>
          </p:cNvPr>
          <p:cNvSpPr/>
          <p:nvPr/>
        </p:nvSpPr>
        <p:spPr>
          <a:xfrm>
            <a:off x="2050218" y="2525777"/>
            <a:ext cx="816703" cy="410817"/>
          </a:xfrm>
          <a:prstGeom prst="borderCallout1">
            <a:avLst>
              <a:gd name="adj1" fmla="val 18750"/>
              <a:gd name="adj2" fmla="val -8333"/>
              <a:gd name="adj3" fmla="val 830882"/>
              <a:gd name="adj4" fmla="val -126159"/>
            </a:avLst>
          </a:prstGeom>
          <a:noFill/>
          <a:ln w="38100">
            <a:solidFill>
              <a:srgbClr val="B9341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15" name="圖說文字: 直線 14">
            <a:extLst>
              <a:ext uri="{FF2B5EF4-FFF2-40B4-BE49-F238E27FC236}">
                <a16:creationId xmlns:a16="http://schemas.microsoft.com/office/drawing/2014/main" id="{F7DBD376-70B7-0382-56F5-5871BCB988D9}"/>
              </a:ext>
            </a:extLst>
          </p:cNvPr>
          <p:cNvSpPr/>
          <p:nvPr/>
        </p:nvSpPr>
        <p:spPr>
          <a:xfrm>
            <a:off x="4012507" y="2525776"/>
            <a:ext cx="816703" cy="410817"/>
          </a:xfrm>
          <a:prstGeom prst="borderCallout1">
            <a:avLst>
              <a:gd name="adj1" fmla="val 18750"/>
              <a:gd name="adj2" fmla="val -8333"/>
              <a:gd name="adj3" fmla="val 829193"/>
              <a:gd name="adj4" fmla="val -121015"/>
            </a:avLst>
          </a:prstGeom>
          <a:noFill/>
          <a:ln w="38100">
            <a:solidFill>
              <a:srgbClr val="B9341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16" name="圖說文字: 直線 15">
            <a:extLst>
              <a:ext uri="{FF2B5EF4-FFF2-40B4-BE49-F238E27FC236}">
                <a16:creationId xmlns:a16="http://schemas.microsoft.com/office/drawing/2014/main" id="{C332FA94-FBD0-F756-AD52-D7EFE9926D5D}"/>
              </a:ext>
            </a:extLst>
          </p:cNvPr>
          <p:cNvSpPr/>
          <p:nvPr/>
        </p:nvSpPr>
        <p:spPr>
          <a:xfrm>
            <a:off x="5687648" y="2525776"/>
            <a:ext cx="816703" cy="410817"/>
          </a:xfrm>
          <a:prstGeom prst="borderCallout1">
            <a:avLst>
              <a:gd name="adj1" fmla="val 37751"/>
              <a:gd name="adj2" fmla="val 115918"/>
              <a:gd name="adj3" fmla="val 826989"/>
              <a:gd name="adj4" fmla="val 239454"/>
            </a:avLst>
          </a:prstGeom>
          <a:noFill/>
          <a:ln w="38100">
            <a:solidFill>
              <a:srgbClr val="B9341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255239CD-6498-BECB-B571-58EF6E4903E3}"/>
              </a:ext>
            </a:extLst>
          </p:cNvPr>
          <p:cNvSpPr/>
          <p:nvPr/>
        </p:nvSpPr>
        <p:spPr>
          <a:xfrm>
            <a:off x="349405" y="5835360"/>
            <a:ext cx="985570" cy="616226"/>
          </a:xfrm>
          <a:prstGeom prst="rect">
            <a:avLst/>
          </a:prstGeom>
          <a:solidFill>
            <a:srgbClr val="B9341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年齡</a:t>
            </a: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B18A5086-B716-26D4-83A1-8846192B965E}"/>
              </a:ext>
            </a:extLst>
          </p:cNvPr>
          <p:cNvSpPr/>
          <p:nvPr/>
        </p:nvSpPr>
        <p:spPr>
          <a:xfrm>
            <a:off x="1701361" y="5835164"/>
            <a:ext cx="4887424" cy="616226"/>
          </a:xfrm>
          <a:prstGeom prst="rect">
            <a:avLst/>
          </a:prstGeom>
          <a:solidFill>
            <a:srgbClr val="B9341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zh-TW" altLang="en-US" sz="2800" b="1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運具</a:t>
            </a:r>
            <a:r>
              <a:rPr lang="en-US" altLang="zh-TW" sz="2800" b="1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2800" b="1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機車、行人、自行車等</a:t>
            </a:r>
            <a:r>
              <a:rPr lang="en-US" altLang="zh-TW" sz="2800" b="1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3003988F-35DB-82D2-E2F3-8303AE266166}"/>
              </a:ext>
            </a:extLst>
          </p:cNvPr>
          <p:cNvSpPr/>
          <p:nvPr/>
        </p:nvSpPr>
        <p:spPr>
          <a:xfrm>
            <a:off x="6955171" y="5835164"/>
            <a:ext cx="4887424" cy="616226"/>
          </a:xfrm>
          <a:prstGeom prst="rect">
            <a:avLst/>
          </a:prstGeom>
          <a:solidFill>
            <a:srgbClr val="B9341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zh-TW" altLang="en-US" sz="2800" b="1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其他</a:t>
            </a:r>
            <a:r>
              <a:rPr lang="en-US" altLang="zh-TW" sz="2800" b="1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2800" b="1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肇因分析、事故位置等</a:t>
            </a:r>
            <a:r>
              <a:rPr lang="en-US" altLang="zh-TW" sz="2800" b="1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6466666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  <p:bldP spid="17" grpId="0" animBg="1"/>
      <p:bldP spid="19" grpId="0" animBg="1"/>
      <p:bldP spid="20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F7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>
            <a:extLst>
              <a:ext uri="{FF2B5EF4-FFF2-40B4-BE49-F238E27FC236}">
                <a16:creationId xmlns:a16="http://schemas.microsoft.com/office/drawing/2014/main" id="{7646FE18-4EF2-113E-53B1-F8D368AE71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202" y="1825650"/>
            <a:ext cx="9262015" cy="4751517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2117967" y="2902239"/>
            <a:ext cx="18473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2" name="文字方塊 1">
            <a:extLst>
              <a:ext uri="{FF2B5EF4-FFF2-40B4-BE49-F238E27FC236}">
                <a16:creationId xmlns:a16="http://schemas.microsoft.com/office/drawing/2014/main" id="{382B0A16-603E-69E2-CD93-1C95C1525AB2}"/>
              </a:ext>
            </a:extLst>
          </p:cNvPr>
          <p:cNvSpPr txBox="1"/>
          <p:nvPr/>
        </p:nvSpPr>
        <p:spPr>
          <a:xfrm>
            <a:off x="8661401" y="132287"/>
            <a:ext cx="3530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【</a:t>
            </a: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發展活動│活動二：交通事故概況及可能原因</a:t>
            </a: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】</a:t>
            </a:r>
            <a:endParaRPr kumimoji="0" lang="zh-TW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grpSp>
        <p:nvGrpSpPr>
          <p:cNvPr id="29" name="群組 28">
            <a:extLst>
              <a:ext uri="{FF2B5EF4-FFF2-40B4-BE49-F238E27FC236}">
                <a16:creationId xmlns:a16="http://schemas.microsoft.com/office/drawing/2014/main" id="{8E3362AE-8B85-3FB6-4305-CC7E95FABD3E}"/>
              </a:ext>
            </a:extLst>
          </p:cNvPr>
          <p:cNvGrpSpPr/>
          <p:nvPr/>
        </p:nvGrpSpPr>
        <p:grpSpPr>
          <a:xfrm>
            <a:off x="2197100" y="384931"/>
            <a:ext cx="7797799" cy="1212311"/>
            <a:chOff x="4005846" y="248433"/>
            <a:chExt cx="4075532" cy="1022895"/>
          </a:xfrm>
        </p:grpSpPr>
        <p:grpSp>
          <p:nvGrpSpPr>
            <p:cNvPr id="30" name="Group 10">
              <a:extLst>
                <a:ext uri="{FF2B5EF4-FFF2-40B4-BE49-F238E27FC236}">
                  <a16:creationId xmlns:a16="http://schemas.microsoft.com/office/drawing/2014/main" id="{D21AEC2A-4B55-A780-942E-1696D1AF9390}"/>
                </a:ext>
              </a:extLst>
            </p:cNvPr>
            <p:cNvGrpSpPr/>
            <p:nvPr/>
          </p:nvGrpSpPr>
          <p:grpSpPr>
            <a:xfrm>
              <a:off x="4110621" y="353208"/>
              <a:ext cx="3970757" cy="918120"/>
              <a:chOff x="0" y="-28575"/>
              <a:chExt cx="1045796" cy="241810"/>
            </a:xfrm>
          </p:grpSpPr>
          <p:sp>
            <p:nvSpPr>
              <p:cNvPr id="34" name="Freeform 11">
                <a:extLst>
                  <a:ext uri="{FF2B5EF4-FFF2-40B4-BE49-F238E27FC236}">
                    <a16:creationId xmlns:a16="http://schemas.microsoft.com/office/drawing/2014/main" id="{DB64D22E-AAA0-2753-D2C1-D327D9A0F9EB}"/>
                  </a:ext>
                </a:extLst>
              </p:cNvPr>
              <p:cNvSpPr/>
              <p:nvPr/>
            </p:nvSpPr>
            <p:spPr>
              <a:xfrm>
                <a:off x="0" y="0"/>
                <a:ext cx="1032481" cy="213235"/>
              </a:xfrm>
              <a:custGeom>
                <a:avLst/>
                <a:gdLst/>
                <a:ahLst/>
                <a:cxnLst/>
                <a:rect l="l" t="t" r="r" b="b"/>
                <a:pathLst>
                  <a:path w="1045796" h="213235">
                    <a:moveTo>
                      <a:pt x="0" y="0"/>
                    </a:moveTo>
                    <a:lnTo>
                      <a:pt x="1045796" y="0"/>
                    </a:lnTo>
                    <a:lnTo>
                      <a:pt x="1045796" y="213235"/>
                    </a:lnTo>
                    <a:lnTo>
                      <a:pt x="0" y="213235"/>
                    </a:lnTo>
                    <a:close/>
                  </a:path>
                </a:pathLst>
              </a:custGeom>
              <a:solidFill>
                <a:srgbClr val="EF7544"/>
              </a:solidFill>
              <a:ln w="38100" cap="sq">
                <a:solidFill>
                  <a:srgbClr val="191919"/>
                </a:solidFill>
                <a:prstDash val="solid"/>
                <a:miter/>
              </a:ln>
            </p:spPr>
          </p:sp>
          <p:sp>
            <p:nvSpPr>
              <p:cNvPr id="35" name="TextBox 12">
                <a:extLst>
                  <a:ext uri="{FF2B5EF4-FFF2-40B4-BE49-F238E27FC236}">
                    <a16:creationId xmlns:a16="http://schemas.microsoft.com/office/drawing/2014/main" id="{C14399AC-E209-B0E2-FB6B-50A593D31AA5}"/>
                  </a:ext>
                </a:extLst>
              </p:cNvPr>
              <p:cNvSpPr txBox="1"/>
              <p:nvPr/>
            </p:nvSpPr>
            <p:spPr>
              <a:xfrm>
                <a:off x="0" y="-28575"/>
                <a:ext cx="1045796" cy="24181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ts val="312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31" name="Group 13">
              <a:extLst>
                <a:ext uri="{FF2B5EF4-FFF2-40B4-BE49-F238E27FC236}">
                  <a16:creationId xmlns:a16="http://schemas.microsoft.com/office/drawing/2014/main" id="{B36B4F2C-D2F9-5FC2-4A92-2D1D4C0FB7BC}"/>
                </a:ext>
              </a:extLst>
            </p:cNvPr>
            <p:cNvGrpSpPr/>
            <p:nvPr/>
          </p:nvGrpSpPr>
          <p:grpSpPr>
            <a:xfrm>
              <a:off x="4005846" y="248433"/>
              <a:ext cx="3970757" cy="918120"/>
              <a:chOff x="0" y="-28575"/>
              <a:chExt cx="1045796" cy="241810"/>
            </a:xfrm>
          </p:grpSpPr>
          <p:sp>
            <p:nvSpPr>
              <p:cNvPr id="32" name="Freeform 14">
                <a:extLst>
                  <a:ext uri="{FF2B5EF4-FFF2-40B4-BE49-F238E27FC236}">
                    <a16:creationId xmlns:a16="http://schemas.microsoft.com/office/drawing/2014/main" id="{52D4B7CC-3B31-5AF7-68D5-CD63E515BD50}"/>
                  </a:ext>
                </a:extLst>
              </p:cNvPr>
              <p:cNvSpPr/>
              <p:nvPr/>
            </p:nvSpPr>
            <p:spPr>
              <a:xfrm>
                <a:off x="0" y="0"/>
                <a:ext cx="1045796" cy="213235"/>
              </a:xfrm>
              <a:custGeom>
                <a:avLst/>
                <a:gdLst/>
                <a:ahLst/>
                <a:cxnLst/>
                <a:rect l="l" t="t" r="r" b="b"/>
                <a:pathLst>
                  <a:path w="1045796" h="213235">
                    <a:moveTo>
                      <a:pt x="0" y="0"/>
                    </a:moveTo>
                    <a:lnTo>
                      <a:pt x="1045796" y="0"/>
                    </a:lnTo>
                    <a:lnTo>
                      <a:pt x="1045796" y="213235"/>
                    </a:lnTo>
                    <a:lnTo>
                      <a:pt x="0" y="213235"/>
                    </a:lnTo>
                    <a:close/>
                  </a:path>
                </a:pathLst>
              </a:custGeom>
              <a:solidFill>
                <a:srgbClr val="FFFFFF"/>
              </a:solidFill>
              <a:ln w="38100" cap="sq">
                <a:solidFill>
                  <a:srgbClr val="191919"/>
                </a:solidFill>
                <a:prstDash val="solid"/>
                <a:miter/>
              </a:ln>
            </p:spPr>
          </p:sp>
          <p:sp>
            <p:nvSpPr>
              <p:cNvPr id="33" name="TextBox 15">
                <a:extLst>
                  <a:ext uri="{FF2B5EF4-FFF2-40B4-BE49-F238E27FC236}">
                    <a16:creationId xmlns:a16="http://schemas.microsoft.com/office/drawing/2014/main" id="{C2EAFD04-1256-D607-2AC1-DEF32E454FDA}"/>
                  </a:ext>
                </a:extLst>
              </p:cNvPr>
              <p:cNvSpPr txBox="1"/>
              <p:nvPr/>
            </p:nvSpPr>
            <p:spPr>
              <a:xfrm>
                <a:off x="0" y="-28575"/>
                <a:ext cx="1045796" cy="24181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ts val="312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36" name="文字方塊 35">
            <a:extLst>
              <a:ext uri="{FF2B5EF4-FFF2-40B4-BE49-F238E27FC236}">
                <a16:creationId xmlns:a16="http://schemas.microsoft.com/office/drawing/2014/main" id="{4A82AED4-A073-E6B5-AB56-6FBB056ED716}"/>
              </a:ext>
            </a:extLst>
          </p:cNvPr>
          <p:cNvSpPr txBox="1"/>
          <p:nvPr/>
        </p:nvSpPr>
        <p:spPr>
          <a:xfrm>
            <a:off x="2062431" y="637694"/>
            <a:ext cx="793246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道安資訊查詢網</a:t>
            </a:r>
            <a:r>
              <a:rPr kumimoji="0" lang="en-US" altLang="zh-TW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(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學校周邊熱點</a:t>
            </a:r>
            <a:r>
              <a:rPr kumimoji="0" lang="en-US" altLang="zh-TW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)</a:t>
            </a:r>
            <a:endParaRPr kumimoji="0" lang="zh-TW" altLang="en-US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grpSp>
        <p:nvGrpSpPr>
          <p:cNvPr id="45" name="群組 44">
            <a:extLst>
              <a:ext uri="{FF2B5EF4-FFF2-40B4-BE49-F238E27FC236}">
                <a16:creationId xmlns:a16="http://schemas.microsoft.com/office/drawing/2014/main" id="{55EDF92D-14F9-0129-1558-6FBBE03811E7}"/>
              </a:ext>
            </a:extLst>
          </p:cNvPr>
          <p:cNvGrpSpPr/>
          <p:nvPr/>
        </p:nvGrpSpPr>
        <p:grpSpPr>
          <a:xfrm>
            <a:off x="198201" y="2104581"/>
            <a:ext cx="11752499" cy="775356"/>
            <a:chOff x="198201" y="2104581"/>
            <a:chExt cx="11752499" cy="775356"/>
          </a:xfrm>
        </p:grpSpPr>
        <p:grpSp>
          <p:nvGrpSpPr>
            <p:cNvPr id="42" name="群組 41">
              <a:extLst>
                <a:ext uri="{FF2B5EF4-FFF2-40B4-BE49-F238E27FC236}">
                  <a16:creationId xmlns:a16="http://schemas.microsoft.com/office/drawing/2014/main" id="{5E6D9141-EEF4-9BF6-0F55-6E21A6269C14}"/>
                </a:ext>
              </a:extLst>
            </p:cNvPr>
            <p:cNvGrpSpPr/>
            <p:nvPr/>
          </p:nvGrpSpPr>
          <p:grpSpPr>
            <a:xfrm>
              <a:off x="198201" y="2150212"/>
              <a:ext cx="8242992" cy="729725"/>
              <a:chOff x="198201" y="2150212"/>
              <a:chExt cx="8242992" cy="729725"/>
            </a:xfrm>
          </p:grpSpPr>
          <p:sp>
            <p:nvSpPr>
              <p:cNvPr id="5" name="矩形 4">
                <a:extLst>
                  <a:ext uri="{FF2B5EF4-FFF2-40B4-BE49-F238E27FC236}">
                    <a16:creationId xmlns:a16="http://schemas.microsoft.com/office/drawing/2014/main" id="{2580650A-F9F1-F1D9-92DE-54B48252A359}"/>
                  </a:ext>
                </a:extLst>
              </p:cNvPr>
              <p:cNvSpPr/>
              <p:nvPr/>
            </p:nvSpPr>
            <p:spPr>
              <a:xfrm>
                <a:off x="198202" y="2486721"/>
                <a:ext cx="8242991" cy="393216"/>
              </a:xfrm>
              <a:prstGeom prst="rect">
                <a:avLst/>
              </a:prstGeom>
              <a:noFill/>
              <a:ln w="38100">
                <a:solidFill>
                  <a:srgbClr val="B9341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TW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新細明體" panose="02020500000000000000" pitchFamily="18" charset="-120"/>
                  <a:cs typeface="+mn-cs"/>
                </a:endParaRPr>
              </a:p>
            </p:txBody>
          </p:sp>
          <p:sp>
            <p:nvSpPr>
              <p:cNvPr id="8" name="橢圓 7">
                <a:extLst>
                  <a:ext uri="{FF2B5EF4-FFF2-40B4-BE49-F238E27FC236}">
                    <a16:creationId xmlns:a16="http://schemas.microsoft.com/office/drawing/2014/main" id="{0EAABA47-7D3C-EBBB-AAE7-1C5CB1CE1000}"/>
                  </a:ext>
                </a:extLst>
              </p:cNvPr>
              <p:cNvSpPr/>
              <p:nvPr/>
            </p:nvSpPr>
            <p:spPr>
              <a:xfrm>
                <a:off x="198201" y="2150212"/>
                <a:ext cx="380244" cy="380244"/>
              </a:xfrm>
              <a:prstGeom prst="ellipse">
                <a:avLst/>
              </a:prstGeom>
              <a:solidFill>
                <a:srgbClr val="B9341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2000" b="1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1</a:t>
                </a:r>
                <a:endParaRPr lang="zh-TW" altLang="en-US" sz="2000" b="1" dirty="0"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</p:grpSp>
        <p:grpSp>
          <p:nvGrpSpPr>
            <p:cNvPr id="38" name="群組 37">
              <a:extLst>
                <a:ext uri="{FF2B5EF4-FFF2-40B4-BE49-F238E27FC236}">
                  <a16:creationId xmlns:a16="http://schemas.microsoft.com/office/drawing/2014/main" id="{C9D7DF42-E75F-70A2-C00A-D4F97BC5F88A}"/>
                </a:ext>
              </a:extLst>
            </p:cNvPr>
            <p:cNvGrpSpPr/>
            <p:nvPr/>
          </p:nvGrpSpPr>
          <p:grpSpPr>
            <a:xfrm>
              <a:off x="9630087" y="2104581"/>
              <a:ext cx="2320613" cy="578748"/>
              <a:chOff x="9630087" y="2104581"/>
              <a:chExt cx="2320613" cy="578748"/>
            </a:xfrm>
          </p:grpSpPr>
          <p:sp>
            <p:nvSpPr>
              <p:cNvPr id="21" name="文字方塊 20">
                <a:extLst>
                  <a:ext uri="{FF2B5EF4-FFF2-40B4-BE49-F238E27FC236}">
                    <a16:creationId xmlns:a16="http://schemas.microsoft.com/office/drawing/2014/main" id="{520FA323-EA66-46FC-F87F-D01E1488D5E7}"/>
                  </a:ext>
                </a:extLst>
              </p:cNvPr>
              <p:cNvSpPr txBox="1"/>
              <p:nvPr/>
            </p:nvSpPr>
            <p:spPr>
              <a:xfrm>
                <a:off x="9983404" y="2104581"/>
                <a:ext cx="1967296" cy="57874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ts val="42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zh-TW" altLang="en-US" sz="2800" b="1" dirty="0">
                    <a:solidFill>
                      <a:prstClr val="black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篩選條件。</a:t>
                </a:r>
                <a:endParaRPr kumimoji="0" lang="zh-TW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  <p:sp>
            <p:nvSpPr>
              <p:cNvPr id="22" name="橢圓 21">
                <a:extLst>
                  <a:ext uri="{FF2B5EF4-FFF2-40B4-BE49-F238E27FC236}">
                    <a16:creationId xmlns:a16="http://schemas.microsoft.com/office/drawing/2014/main" id="{33E66533-74B5-F9C0-D163-83F5B24BF202}"/>
                  </a:ext>
                </a:extLst>
              </p:cNvPr>
              <p:cNvSpPr/>
              <p:nvPr/>
            </p:nvSpPr>
            <p:spPr>
              <a:xfrm>
                <a:off x="9630087" y="2246686"/>
                <a:ext cx="380244" cy="380244"/>
              </a:xfrm>
              <a:prstGeom prst="ellipse">
                <a:avLst/>
              </a:prstGeom>
              <a:solidFill>
                <a:srgbClr val="B9341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2000" b="1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1</a:t>
                </a:r>
                <a:endParaRPr lang="zh-TW" altLang="en-US" sz="2000" b="1" dirty="0"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</p:grpSp>
      </p:grpSp>
      <p:grpSp>
        <p:nvGrpSpPr>
          <p:cNvPr id="46" name="群組 45">
            <a:extLst>
              <a:ext uri="{FF2B5EF4-FFF2-40B4-BE49-F238E27FC236}">
                <a16:creationId xmlns:a16="http://schemas.microsoft.com/office/drawing/2014/main" id="{584B9A49-AF88-EA5B-73DA-15A5DD6D23AD}"/>
              </a:ext>
            </a:extLst>
          </p:cNvPr>
          <p:cNvGrpSpPr/>
          <p:nvPr/>
        </p:nvGrpSpPr>
        <p:grpSpPr>
          <a:xfrm>
            <a:off x="198201" y="2894771"/>
            <a:ext cx="11749768" cy="1072313"/>
            <a:chOff x="198201" y="2894771"/>
            <a:chExt cx="11749768" cy="1072313"/>
          </a:xfrm>
        </p:grpSpPr>
        <p:grpSp>
          <p:nvGrpSpPr>
            <p:cNvPr id="43" name="群組 42">
              <a:extLst>
                <a:ext uri="{FF2B5EF4-FFF2-40B4-BE49-F238E27FC236}">
                  <a16:creationId xmlns:a16="http://schemas.microsoft.com/office/drawing/2014/main" id="{7F949214-BF79-0E69-A93C-C1CB4DF63EFD}"/>
                </a:ext>
              </a:extLst>
            </p:cNvPr>
            <p:cNvGrpSpPr/>
            <p:nvPr/>
          </p:nvGrpSpPr>
          <p:grpSpPr>
            <a:xfrm>
              <a:off x="198201" y="3276185"/>
              <a:ext cx="3091100" cy="690899"/>
              <a:chOff x="198201" y="3276185"/>
              <a:chExt cx="3091100" cy="690899"/>
            </a:xfrm>
          </p:grpSpPr>
          <p:sp>
            <p:nvSpPr>
              <p:cNvPr id="9" name="矩形 8">
                <a:extLst>
                  <a:ext uri="{FF2B5EF4-FFF2-40B4-BE49-F238E27FC236}">
                    <a16:creationId xmlns:a16="http://schemas.microsoft.com/office/drawing/2014/main" id="{5AD2512B-48E6-A7BC-3A8E-93105D2212C2}"/>
                  </a:ext>
                </a:extLst>
              </p:cNvPr>
              <p:cNvSpPr/>
              <p:nvPr/>
            </p:nvSpPr>
            <p:spPr>
              <a:xfrm>
                <a:off x="198203" y="3573868"/>
                <a:ext cx="3091098" cy="393216"/>
              </a:xfrm>
              <a:prstGeom prst="rect">
                <a:avLst/>
              </a:prstGeom>
              <a:noFill/>
              <a:ln w="38100">
                <a:solidFill>
                  <a:srgbClr val="B9341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TW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新細明體" panose="02020500000000000000" pitchFamily="18" charset="-120"/>
                  <a:cs typeface="+mn-cs"/>
                </a:endParaRPr>
              </a:p>
            </p:txBody>
          </p:sp>
          <p:sp>
            <p:nvSpPr>
              <p:cNvPr id="10" name="橢圓 9">
                <a:extLst>
                  <a:ext uri="{FF2B5EF4-FFF2-40B4-BE49-F238E27FC236}">
                    <a16:creationId xmlns:a16="http://schemas.microsoft.com/office/drawing/2014/main" id="{7355CCD3-7C25-C377-E668-1225AA53F8C6}"/>
                  </a:ext>
                </a:extLst>
              </p:cNvPr>
              <p:cNvSpPr/>
              <p:nvPr/>
            </p:nvSpPr>
            <p:spPr>
              <a:xfrm>
                <a:off x="198201" y="3276185"/>
                <a:ext cx="380244" cy="380244"/>
              </a:xfrm>
              <a:prstGeom prst="ellipse">
                <a:avLst/>
              </a:prstGeom>
              <a:solidFill>
                <a:srgbClr val="B9341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2000" b="1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2</a:t>
                </a:r>
                <a:endParaRPr lang="zh-TW" altLang="en-US" sz="2000" b="1" dirty="0"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</p:grpSp>
        <p:grpSp>
          <p:nvGrpSpPr>
            <p:cNvPr id="39" name="群組 38">
              <a:extLst>
                <a:ext uri="{FF2B5EF4-FFF2-40B4-BE49-F238E27FC236}">
                  <a16:creationId xmlns:a16="http://schemas.microsoft.com/office/drawing/2014/main" id="{B9E54BD6-79E1-7C53-E294-67CFA72308C5}"/>
                </a:ext>
              </a:extLst>
            </p:cNvPr>
            <p:cNvGrpSpPr/>
            <p:nvPr/>
          </p:nvGrpSpPr>
          <p:grpSpPr>
            <a:xfrm>
              <a:off x="9630087" y="2894771"/>
              <a:ext cx="2317882" cy="1027589"/>
              <a:chOff x="9630087" y="2894771"/>
              <a:chExt cx="2317882" cy="1027589"/>
            </a:xfrm>
          </p:grpSpPr>
          <p:sp>
            <p:nvSpPr>
              <p:cNvPr id="24" name="文字方塊 23">
                <a:extLst>
                  <a:ext uri="{FF2B5EF4-FFF2-40B4-BE49-F238E27FC236}">
                    <a16:creationId xmlns:a16="http://schemas.microsoft.com/office/drawing/2014/main" id="{E9C2FF0D-C8F0-8978-3F0F-5F7AA01196B9}"/>
                  </a:ext>
                </a:extLst>
              </p:cNvPr>
              <p:cNvSpPr txBox="1"/>
              <p:nvPr/>
            </p:nvSpPr>
            <p:spPr>
              <a:xfrm>
                <a:off x="9980673" y="2894771"/>
                <a:ext cx="1967296" cy="102758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ts val="38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zh-TW" altLang="en-US" sz="2800" b="1" dirty="0">
                    <a:solidFill>
                      <a:prstClr val="black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不同條件的排行。</a:t>
                </a:r>
                <a:endParaRPr kumimoji="0" lang="zh-TW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  <p:sp>
            <p:nvSpPr>
              <p:cNvPr id="25" name="橢圓 24">
                <a:extLst>
                  <a:ext uri="{FF2B5EF4-FFF2-40B4-BE49-F238E27FC236}">
                    <a16:creationId xmlns:a16="http://schemas.microsoft.com/office/drawing/2014/main" id="{208C7AFB-31E2-8F42-21BE-C49663C3FB82}"/>
                  </a:ext>
                </a:extLst>
              </p:cNvPr>
              <p:cNvSpPr/>
              <p:nvPr/>
            </p:nvSpPr>
            <p:spPr>
              <a:xfrm>
                <a:off x="9630087" y="2962791"/>
                <a:ext cx="380244" cy="380244"/>
              </a:xfrm>
              <a:prstGeom prst="ellipse">
                <a:avLst/>
              </a:prstGeom>
              <a:solidFill>
                <a:srgbClr val="B9341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2000" b="1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2</a:t>
                </a:r>
                <a:endParaRPr lang="zh-TW" altLang="en-US" sz="2000" b="1" dirty="0"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</p:grpSp>
      </p:grpSp>
      <p:grpSp>
        <p:nvGrpSpPr>
          <p:cNvPr id="47" name="群組 46">
            <a:extLst>
              <a:ext uri="{FF2B5EF4-FFF2-40B4-BE49-F238E27FC236}">
                <a16:creationId xmlns:a16="http://schemas.microsoft.com/office/drawing/2014/main" id="{606CEA65-A8B8-FFC2-3478-2A9E1368EC4B}"/>
              </a:ext>
            </a:extLst>
          </p:cNvPr>
          <p:cNvGrpSpPr/>
          <p:nvPr/>
        </p:nvGrpSpPr>
        <p:grpSpPr>
          <a:xfrm>
            <a:off x="198201" y="4028658"/>
            <a:ext cx="11749768" cy="1960455"/>
            <a:chOff x="198201" y="4028658"/>
            <a:chExt cx="11749768" cy="1960455"/>
          </a:xfrm>
        </p:grpSpPr>
        <p:grpSp>
          <p:nvGrpSpPr>
            <p:cNvPr id="44" name="群組 43">
              <a:extLst>
                <a:ext uri="{FF2B5EF4-FFF2-40B4-BE49-F238E27FC236}">
                  <a16:creationId xmlns:a16="http://schemas.microsoft.com/office/drawing/2014/main" id="{9F33D8B2-5563-5E74-1900-8FC1A4A59A4F}"/>
                </a:ext>
              </a:extLst>
            </p:cNvPr>
            <p:cNvGrpSpPr/>
            <p:nvPr/>
          </p:nvGrpSpPr>
          <p:grpSpPr>
            <a:xfrm>
              <a:off x="198201" y="4182207"/>
              <a:ext cx="4094398" cy="1806906"/>
              <a:chOff x="198201" y="4182207"/>
              <a:chExt cx="4094398" cy="1806906"/>
            </a:xfrm>
          </p:grpSpPr>
          <p:sp>
            <p:nvSpPr>
              <p:cNvPr id="11" name="矩形 10">
                <a:extLst>
                  <a:ext uri="{FF2B5EF4-FFF2-40B4-BE49-F238E27FC236}">
                    <a16:creationId xmlns:a16="http://schemas.microsoft.com/office/drawing/2014/main" id="{89D0521A-1C7E-DCAC-AD72-7F48C7F39AED}"/>
                  </a:ext>
                </a:extLst>
              </p:cNvPr>
              <p:cNvSpPr/>
              <p:nvPr/>
            </p:nvSpPr>
            <p:spPr>
              <a:xfrm>
                <a:off x="342900" y="4182207"/>
                <a:ext cx="3949699" cy="1806906"/>
              </a:xfrm>
              <a:prstGeom prst="rect">
                <a:avLst/>
              </a:prstGeom>
              <a:noFill/>
              <a:ln w="38100">
                <a:solidFill>
                  <a:srgbClr val="B9341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TW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新細明體" panose="02020500000000000000" pitchFamily="18" charset="-120"/>
                  <a:cs typeface="+mn-cs"/>
                </a:endParaRPr>
              </a:p>
            </p:txBody>
          </p:sp>
          <p:sp>
            <p:nvSpPr>
              <p:cNvPr id="12" name="橢圓 11">
                <a:extLst>
                  <a:ext uri="{FF2B5EF4-FFF2-40B4-BE49-F238E27FC236}">
                    <a16:creationId xmlns:a16="http://schemas.microsoft.com/office/drawing/2014/main" id="{14767006-EEB4-841B-5481-F1D7BB991B68}"/>
                  </a:ext>
                </a:extLst>
              </p:cNvPr>
              <p:cNvSpPr/>
              <p:nvPr/>
            </p:nvSpPr>
            <p:spPr>
              <a:xfrm>
                <a:off x="198201" y="4447154"/>
                <a:ext cx="380244" cy="380244"/>
              </a:xfrm>
              <a:prstGeom prst="ellipse">
                <a:avLst/>
              </a:prstGeom>
              <a:solidFill>
                <a:srgbClr val="B9341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2000" b="1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3</a:t>
                </a:r>
                <a:endParaRPr lang="zh-TW" altLang="en-US" sz="2000" b="1" dirty="0"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</p:grpSp>
        <p:grpSp>
          <p:nvGrpSpPr>
            <p:cNvPr id="40" name="群組 39">
              <a:extLst>
                <a:ext uri="{FF2B5EF4-FFF2-40B4-BE49-F238E27FC236}">
                  <a16:creationId xmlns:a16="http://schemas.microsoft.com/office/drawing/2014/main" id="{85579730-8274-858F-F561-45F6AC0089C7}"/>
                </a:ext>
              </a:extLst>
            </p:cNvPr>
            <p:cNvGrpSpPr/>
            <p:nvPr/>
          </p:nvGrpSpPr>
          <p:grpSpPr>
            <a:xfrm>
              <a:off x="9630087" y="4028658"/>
              <a:ext cx="2317882" cy="1027589"/>
              <a:chOff x="9630087" y="4028658"/>
              <a:chExt cx="2317882" cy="1027589"/>
            </a:xfrm>
          </p:grpSpPr>
          <p:sp>
            <p:nvSpPr>
              <p:cNvPr id="26" name="文字方塊 25">
                <a:extLst>
                  <a:ext uri="{FF2B5EF4-FFF2-40B4-BE49-F238E27FC236}">
                    <a16:creationId xmlns:a16="http://schemas.microsoft.com/office/drawing/2014/main" id="{45B4B167-1663-7E65-8C3C-20A914A69C2A}"/>
                  </a:ext>
                </a:extLst>
              </p:cNvPr>
              <p:cNvSpPr txBox="1"/>
              <p:nvPr/>
            </p:nvSpPr>
            <p:spPr>
              <a:xfrm>
                <a:off x="9980673" y="4028658"/>
                <a:ext cx="1967296" cy="102758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ts val="38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TW" altLang="en-US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學校周邊肇事熱點列表。</a:t>
                </a:r>
              </a:p>
            </p:txBody>
          </p:sp>
          <p:sp>
            <p:nvSpPr>
              <p:cNvPr id="27" name="橢圓 26">
                <a:extLst>
                  <a:ext uri="{FF2B5EF4-FFF2-40B4-BE49-F238E27FC236}">
                    <a16:creationId xmlns:a16="http://schemas.microsoft.com/office/drawing/2014/main" id="{0EDEE67B-F543-106B-00E3-31425951CFDB}"/>
                  </a:ext>
                </a:extLst>
              </p:cNvPr>
              <p:cNvSpPr/>
              <p:nvPr/>
            </p:nvSpPr>
            <p:spPr>
              <a:xfrm>
                <a:off x="9630087" y="4096678"/>
                <a:ext cx="380244" cy="380244"/>
              </a:xfrm>
              <a:prstGeom prst="ellipse">
                <a:avLst/>
              </a:prstGeom>
              <a:solidFill>
                <a:srgbClr val="B9341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2000" b="1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3</a:t>
                </a:r>
                <a:endParaRPr lang="zh-TW" altLang="en-US" sz="2000" b="1" dirty="0"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</p:grpSp>
      </p:grpSp>
      <p:grpSp>
        <p:nvGrpSpPr>
          <p:cNvPr id="49" name="群組 48">
            <a:extLst>
              <a:ext uri="{FF2B5EF4-FFF2-40B4-BE49-F238E27FC236}">
                <a16:creationId xmlns:a16="http://schemas.microsoft.com/office/drawing/2014/main" id="{C5396BDC-D743-EC7A-9757-C24F06C81946}"/>
              </a:ext>
            </a:extLst>
          </p:cNvPr>
          <p:cNvGrpSpPr/>
          <p:nvPr/>
        </p:nvGrpSpPr>
        <p:grpSpPr>
          <a:xfrm>
            <a:off x="6045200" y="3360007"/>
            <a:ext cx="5902769" cy="2876610"/>
            <a:chOff x="6045200" y="3360007"/>
            <a:chExt cx="5902769" cy="2876610"/>
          </a:xfrm>
        </p:grpSpPr>
        <p:grpSp>
          <p:nvGrpSpPr>
            <p:cNvPr id="48" name="群組 47">
              <a:extLst>
                <a:ext uri="{FF2B5EF4-FFF2-40B4-BE49-F238E27FC236}">
                  <a16:creationId xmlns:a16="http://schemas.microsoft.com/office/drawing/2014/main" id="{F52671AA-0B58-9D7B-3787-B7C963BA6718}"/>
                </a:ext>
              </a:extLst>
            </p:cNvPr>
            <p:cNvGrpSpPr/>
            <p:nvPr/>
          </p:nvGrpSpPr>
          <p:grpSpPr>
            <a:xfrm>
              <a:off x="6045200" y="3360007"/>
              <a:ext cx="1764140" cy="2012881"/>
              <a:chOff x="6045200" y="3360007"/>
              <a:chExt cx="1764140" cy="2012881"/>
            </a:xfrm>
          </p:grpSpPr>
          <p:sp>
            <p:nvSpPr>
              <p:cNvPr id="18" name="橢圓 17">
                <a:extLst>
                  <a:ext uri="{FF2B5EF4-FFF2-40B4-BE49-F238E27FC236}">
                    <a16:creationId xmlns:a16="http://schemas.microsoft.com/office/drawing/2014/main" id="{37EC1CEF-C805-9933-A8C1-5848D1FE5E5F}"/>
                  </a:ext>
                </a:extLst>
              </p:cNvPr>
              <p:cNvSpPr/>
              <p:nvPr/>
            </p:nvSpPr>
            <p:spPr>
              <a:xfrm>
                <a:off x="6045200" y="3608748"/>
                <a:ext cx="1764140" cy="1764140"/>
              </a:xfrm>
              <a:prstGeom prst="ellipse">
                <a:avLst/>
              </a:prstGeom>
              <a:noFill/>
              <a:ln w="38100">
                <a:solidFill>
                  <a:srgbClr val="B9341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13" name="橢圓 12">
                <a:extLst>
                  <a:ext uri="{FF2B5EF4-FFF2-40B4-BE49-F238E27FC236}">
                    <a16:creationId xmlns:a16="http://schemas.microsoft.com/office/drawing/2014/main" id="{767E9147-93A6-E34B-8AE3-DCFD8307964A}"/>
                  </a:ext>
                </a:extLst>
              </p:cNvPr>
              <p:cNvSpPr/>
              <p:nvPr/>
            </p:nvSpPr>
            <p:spPr>
              <a:xfrm>
                <a:off x="6737148" y="3360007"/>
                <a:ext cx="380244" cy="380244"/>
              </a:xfrm>
              <a:prstGeom prst="ellipse">
                <a:avLst/>
              </a:prstGeom>
              <a:solidFill>
                <a:srgbClr val="B9341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2000" b="1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4</a:t>
                </a:r>
                <a:endParaRPr lang="zh-TW" altLang="en-US" sz="2000" b="1" dirty="0"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</p:grpSp>
        <p:grpSp>
          <p:nvGrpSpPr>
            <p:cNvPr id="41" name="群組 40">
              <a:extLst>
                <a:ext uri="{FF2B5EF4-FFF2-40B4-BE49-F238E27FC236}">
                  <a16:creationId xmlns:a16="http://schemas.microsoft.com/office/drawing/2014/main" id="{5DB49BD1-684A-74FF-46B0-10B3EF1265EC}"/>
                </a:ext>
              </a:extLst>
            </p:cNvPr>
            <p:cNvGrpSpPr/>
            <p:nvPr/>
          </p:nvGrpSpPr>
          <p:grpSpPr>
            <a:xfrm>
              <a:off x="9630087" y="5209028"/>
              <a:ext cx="2317882" cy="1027589"/>
              <a:chOff x="9630087" y="5209028"/>
              <a:chExt cx="2317882" cy="1027589"/>
            </a:xfrm>
          </p:grpSpPr>
          <p:sp>
            <p:nvSpPr>
              <p:cNvPr id="28" name="文字方塊 27">
                <a:extLst>
                  <a:ext uri="{FF2B5EF4-FFF2-40B4-BE49-F238E27FC236}">
                    <a16:creationId xmlns:a16="http://schemas.microsoft.com/office/drawing/2014/main" id="{0F649296-9711-1924-4AC1-12594A31E37A}"/>
                  </a:ext>
                </a:extLst>
              </p:cNvPr>
              <p:cNvSpPr txBox="1"/>
              <p:nvPr/>
            </p:nvSpPr>
            <p:spPr>
              <a:xfrm>
                <a:off x="9980673" y="5209028"/>
                <a:ext cx="1967296" cy="102758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ts val="38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TW" altLang="en-US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肇事熱點</a:t>
                </a:r>
                <a:r>
                  <a:rPr lang="zh-TW" altLang="en-US" sz="2800" b="1" dirty="0">
                    <a:solidFill>
                      <a:prstClr val="black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分布地圖</a:t>
                </a:r>
                <a:r>
                  <a:rPr kumimoji="0" lang="zh-TW" altLang="en-US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。</a:t>
                </a:r>
              </a:p>
            </p:txBody>
          </p:sp>
          <p:sp>
            <p:nvSpPr>
              <p:cNvPr id="37" name="橢圓 36">
                <a:extLst>
                  <a:ext uri="{FF2B5EF4-FFF2-40B4-BE49-F238E27FC236}">
                    <a16:creationId xmlns:a16="http://schemas.microsoft.com/office/drawing/2014/main" id="{688CEBFC-41F1-6AD9-ABFD-5385727E63F7}"/>
                  </a:ext>
                </a:extLst>
              </p:cNvPr>
              <p:cNvSpPr/>
              <p:nvPr/>
            </p:nvSpPr>
            <p:spPr>
              <a:xfrm>
                <a:off x="9630087" y="5277048"/>
                <a:ext cx="380244" cy="380244"/>
              </a:xfrm>
              <a:prstGeom prst="ellipse">
                <a:avLst/>
              </a:prstGeom>
              <a:solidFill>
                <a:srgbClr val="B9341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2000" b="1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4</a:t>
                </a:r>
                <a:endParaRPr lang="zh-TW" altLang="en-US" sz="2000" b="1" dirty="0"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8912020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F7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2000536" y="3430015"/>
            <a:ext cx="18473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2" name="文字方塊 1">
            <a:extLst>
              <a:ext uri="{FF2B5EF4-FFF2-40B4-BE49-F238E27FC236}">
                <a16:creationId xmlns:a16="http://schemas.microsoft.com/office/drawing/2014/main" id="{382B0A16-603E-69E2-CD93-1C95C1525AB2}"/>
              </a:ext>
            </a:extLst>
          </p:cNvPr>
          <p:cNvSpPr txBox="1"/>
          <p:nvPr/>
        </p:nvSpPr>
        <p:spPr>
          <a:xfrm>
            <a:off x="8661401" y="132287"/>
            <a:ext cx="3530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【</a:t>
            </a: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發展活動│活動三：交通安全三因素探討</a:t>
            </a: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】</a:t>
            </a:r>
            <a:endParaRPr kumimoji="0" lang="zh-TW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grpSp>
        <p:nvGrpSpPr>
          <p:cNvPr id="29" name="群組 28">
            <a:extLst>
              <a:ext uri="{FF2B5EF4-FFF2-40B4-BE49-F238E27FC236}">
                <a16:creationId xmlns:a16="http://schemas.microsoft.com/office/drawing/2014/main" id="{8E3362AE-8B85-3FB6-4305-CC7E95FABD3E}"/>
              </a:ext>
            </a:extLst>
          </p:cNvPr>
          <p:cNvGrpSpPr/>
          <p:nvPr/>
        </p:nvGrpSpPr>
        <p:grpSpPr>
          <a:xfrm>
            <a:off x="1536430" y="384931"/>
            <a:ext cx="9334770" cy="1212311"/>
            <a:chOff x="4005846" y="248433"/>
            <a:chExt cx="4075532" cy="1022895"/>
          </a:xfrm>
        </p:grpSpPr>
        <p:grpSp>
          <p:nvGrpSpPr>
            <p:cNvPr id="30" name="Group 10">
              <a:extLst>
                <a:ext uri="{FF2B5EF4-FFF2-40B4-BE49-F238E27FC236}">
                  <a16:creationId xmlns:a16="http://schemas.microsoft.com/office/drawing/2014/main" id="{D21AEC2A-4B55-A780-942E-1696D1AF9390}"/>
                </a:ext>
              </a:extLst>
            </p:cNvPr>
            <p:cNvGrpSpPr/>
            <p:nvPr/>
          </p:nvGrpSpPr>
          <p:grpSpPr>
            <a:xfrm>
              <a:off x="4110621" y="353208"/>
              <a:ext cx="3970757" cy="918120"/>
              <a:chOff x="0" y="-28575"/>
              <a:chExt cx="1045796" cy="241810"/>
            </a:xfrm>
          </p:grpSpPr>
          <p:sp>
            <p:nvSpPr>
              <p:cNvPr id="34" name="Freeform 11">
                <a:extLst>
                  <a:ext uri="{FF2B5EF4-FFF2-40B4-BE49-F238E27FC236}">
                    <a16:creationId xmlns:a16="http://schemas.microsoft.com/office/drawing/2014/main" id="{DB64D22E-AAA0-2753-D2C1-D327D9A0F9EB}"/>
                  </a:ext>
                </a:extLst>
              </p:cNvPr>
              <p:cNvSpPr/>
              <p:nvPr/>
            </p:nvSpPr>
            <p:spPr>
              <a:xfrm>
                <a:off x="0" y="0"/>
                <a:ext cx="1032481" cy="213235"/>
              </a:xfrm>
              <a:custGeom>
                <a:avLst/>
                <a:gdLst/>
                <a:ahLst/>
                <a:cxnLst/>
                <a:rect l="l" t="t" r="r" b="b"/>
                <a:pathLst>
                  <a:path w="1045796" h="213235">
                    <a:moveTo>
                      <a:pt x="0" y="0"/>
                    </a:moveTo>
                    <a:lnTo>
                      <a:pt x="1045796" y="0"/>
                    </a:lnTo>
                    <a:lnTo>
                      <a:pt x="1045796" y="213235"/>
                    </a:lnTo>
                    <a:lnTo>
                      <a:pt x="0" y="213235"/>
                    </a:lnTo>
                    <a:close/>
                  </a:path>
                </a:pathLst>
              </a:custGeom>
              <a:solidFill>
                <a:srgbClr val="EF7544"/>
              </a:solidFill>
              <a:ln w="38100" cap="sq">
                <a:solidFill>
                  <a:srgbClr val="191919"/>
                </a:solidFill>
                <a:prstDash val="solid"/>
                <a:miter/>
              </a:ln>
            </p:spPr>
          </p:sp>
          <p:sp>
            <p:nvSpPr>
              <p:cNvPr id="35" name="TextBox 12">
                <a:extLst>
                  <a:ext uri="{FF2B5EF4-FFF2-40B4-BE49-F238E27FC236}">
                    <a16:creationId xmlns:a16="http://schemas.microsoft.com/office/drawing/2014/main" id="{C14399AC-E209-B0E2-FB6B-50A593D31AA5}"/>
                  </a:ext>
                </a:extLst>
              </p:cNvPr>
              <p:cNvSpPr txBox="1"/>
              <p:nvPr/>
            </p:nvSpPr>
            <p:spPr>
              <a:xfrm>
                <a:off x="0" y="-28575"/>
                <a:ext cx="1045796" cy="24181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ts val="312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31" name="Group 13">
              <a:extLst>
                <a:ext uri="{FF2B5EF4-FFF2-40B4-BE49-F238E27FC236}">
                  <a16:creationId xmlns:a16="http://schemas.microsoft.com/office/drawing/2014/main" id="{B36B4F2C-D2F9-5FC2-4A92-2D1D4C0FB7BC}"/>
                </a:ext>
              </a:extLst>
            </p:cNvPr>
            <p:cNvGrpSpPr/>
            <p:nvPr/>
          </p:nvGrpSpPr>
          <p:grpSpPr>
            <a:xfrm>
              <a:off x="4005846" y="248433"/>
              <a:ext cx="3970757" cy="918120"/>
              <a:chOff x="0" y="-28575"/>
              <a:chExt cx="1045796" cy="241810"/>
            </a:xfrm>
          </p:grpSpPr>
          <p:sp>
            <p:nvSpPr>
              <p:cNvPr id="32" name="Freeform 14">
                <a:extLst>
                  <a:ext uri="{FF2B5EF4-FFF2-40B4-BE49-F238E27FC236}">
                    <a16:creationId xmlns:a16="http://schemas.microsoft.com/office/drawing/2014/main" id="{52D4B7CC-3B31-5AF7-68D5-CD63E515BD50}"/>
                  </a:ext>
                </a:extLst>
              </p:cNvPr>
              <p:cNvSpPr/>
              <p:nvPr/>
            </p:nvSpPr>
            <p:spPr>
              <a:xfrm>
                <a:off x="0" y="0"/>
                <a:ext cx="1045796" cy="213235"/>
              </a:xfrm>
              <a:custGeom>
                <a:avLst/>
                <a:gdLst/>
                <a:ahLst/>
                <a:cxnLst/>
                <a:rect l="l" t="t" r="r" b="b"/>
                <a:pathLst>
                  <a:path w="1045796" h="213235">
                    <a:moveTo>
                      <a:pt x="0" y="0"/>
                    </a:moveTo>
                    <a:lnTo>
                      <a:pt x="1045796" y="0"/>
                    </a:lnTo>
                    <a:lnTo>
                      <a:pt x="1045796" y="213235"/>
                    </a:lnTo>
                    <a:lnTo>
                      <a:pt x="0" y="213235"/>
                    </a:lnTo>
                    <a:close/>
                  </a:path>
                </a:pathLst>
              </a:custGeom>
              <a:solidFill>
                <a:srgbClr val="FFFFFF"/>
              </a:solidFill>
              <a:ln w="38100" cap="sq">
                <a:solidFill>
                  <a:srgbClr val="191919"/>
                </a:solidFill>
                <a:prstDash val="solid"/>
                <a:miter/>
              </a:ln>
            </p:spPr>
          </p:sp>
          <p:sp>
            <p:nvSpPr>
              <p:cNvPr id="33" name="TextBox 15">
                <a:extLst>
                  <a:ext uri="{FF2B5EF4-FFF2-40B4-BE49-F238E27FC236}">
                    <a16:creationId xmlns:a16="http://schemas.microsoft.com/office/drawing/2014/main" id="{C2EAFD04-1256-D607-2AC1-DEF32E454FDA}"/>
                  </a:ext>
                </a:extLst>
              </p:cNvPr>
              <p:cNvSpPr txBox="1"/>
              <p:nvPr/>
            </p:nvSpPr>
            <p:spPr>
              <a:xfrm>
                <a:off x="0" y="-28575"/>
                <a:ext cx="1045796" cy="24181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ts val="312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36" name="文字方塊 35">
            <a:extLst>
              <a:ext uri="{FF2B5EF4-FFF2-40B4-BE49-F238E27FC236}">
                <a16:creationId xmlns:a16="http://schemas.microsoft.com/office/drawing/2014/main" id="{4A82AED4-A073-E6B5-AB56-6FBB056ED716}"/>
              </a:ext>
            </a:extLst>
          </p:cNvPr>
          <p:cNvSpPr txBox="1"/>
          <p:nvPr/>
        </p:nvSpPr>
        <p:spPr>
          <a:xfrm>
            <a:off x="1757631" y="637694"/>
            <a:ext cx="868176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分組活動：我們地區的交通事故概況</a:t>
            </a:r>
          </a:p>
        </p:txBody>
      </p:sp>
      <p:sp>
        <p:nvSpPr>
          <p:cNvPr id="4" name="矩形: 圓角 3">
            <a:extLst>
              <a:ext uri="{FF2B5EF4-FFF2-40B4-BE49-F238E27FC236}">
                <a16:creationId xmlns:a16="http://schemas.microsoft.com/office/drawing/2014/main" id="{010B96ED-DC23-63D1-D948-43982CD11BEF}"/>
              </a:ext>
            </a:extLst>
          </p:cNvPr>
          <p:cNvSpPr/>
          <p:nvPr/>
        </p:nvSpPr>
        <p:spPr>
          <a:xfrm>
            <a:off x="521411" y="2063470"/>
            <a:ext cx="1368937" cy="632660"/>
          </a:xfrm>
          <a:prstGeom prst="roundRect">
            <a:avLst/>
          </a:prstGeom>
          <a:solidFill>
            <a:srgbClr val="30805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Step1</a:t>
            </a:r>
            <a:endParaRPr lang="zh-TW" altLang="en-US" sz="28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" name="矩形: 圓角 4">
            <a:extLst>
              <a:ext uri="{FF2B5EF4-FFF2-40B4-BE49-F238E27FC236}">
                <a16:creationId xmlns:a16="http://schemas.microsoft.com/office/drawing/2014/main" id="{071CCDB3-A303-C878-3547-7E6F8C3182DD}"/>
              </a:ext>
            </a:extLst>
          </p:cNvPr>
          <p:cNvSpPr/>
          <p:nvPr/>
        </p:nvSpPr>
        <p:spPr>
          <a:xfrm>
            <a:off x="521411" y="2929617"/>
            <a:ext cx="1368937" cy="632660"/>
          </a:xfrm>
          <a:prstGeom prst="roundRect">
            <a:avLst/>
          </a:prstGeom>
          <a:solidFill>
            <a:srgbClr val="30805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Step2</a:t>
            </a:r>
            <a:endParaRPr lang="zh-TW" altLang="en-US" sz="28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" name="矩形: 圓角 6">
            <a:extLst>
              <a:ext uri="{FF2B5EF4-FFF2-40B4-BE49-F238E27FC236}">
                <a16:creationId xmlns:a16="http://schemas.microsoft.com/office/drawing/2014/main" id="{05583614-1627-C113-9EA2-36FB7E10543A}"/>
              </a:ext>
            </a:extLst>
          </p:cNvPr>
          <p:cNvSpPr/>
          <p:nvPr/>
        </p:nvSpPr>
        <p:spPr>
          <a:xfrm>
            <a:off x="521410" y="3795764"/>
            <a:ext cx="1368937" cy="632660"/>
          </a:xfrm>
          <a:prstGeom prst="roundRect">
            <a:avLst/>
          </a:prstGeom>
          <a:solidFill>
            <a:srgbClr val="30805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Step3</a:t>
            </a:r>
            <a:endParaRPr lang="zh-TW" altLang="en-US" sz="28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8" name="矩形: 圓角 7">
            <a:extLst>
              <a:ext uri="{FF2B5EF4-FFF2-40B4-BE49-F238E27FC236}">
                <a16:creationId xmlns:a16="http://schemas.microsoft.com/office/drawing/2014/main" id="{70C1981D-0858-E78D-2C47-4646E6C2F9E2}"/>
              </a:ext>
            </a:extLst>
          </p:cNvPr>
          <p:cNvSpPr/>
          <p:nvPr/>
        </p:nvSpPr>
        <p:spPr>
          <a:xfrm>
            <a:off x="521410" y="4661911"/>
            <a:ext cx="1368937" cy="632660"/>
          </a:xfrm>
          <a:prstGeom prst="roundRect">
            <a:avLst/>
          </a:prstGeom>
          <a:solidFill>
            <a:srgbClr val="30805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Step4</a:t>
            </a:r>
            <a:endParaRPr lang="zh-TW" altLang="en-US" sz="28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04BFA002-7F4A-B039-C6E0-7A67FD831C08}"/>
              </a:ext>
            </a:extLst>
          </p:cNvPr>
          <p:cNvSpPr/>
          <p:nvPr/>
        </p:nvSpPr>
        <p:spPr>
          <a:xfrm>
            <a:off x="2000536" y="2984337"/>
            <a:ext cx="844333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進入</a:t>
            </a:r>
            <a:r>
              <a:rPr lang="zh-TW" altLang="en-US" sz="2800" b="1" dirty="0">
                <a:solidFill>
                  <a:srgbClr val="B9341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「道安諮詢查詢網」</a:t>
            </a: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、選擇</a:t>
            </a:r>
            <a:r>
              <a:rPr lang="zh-TW" altLang="en-US" sz="2800" b="1" dirty="0">
                <a:solidFill>
                  <a:srgbClr val="B9341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「學校周邊熱點」</a:t>
            </a: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E43A0F69-9955-8811-710E-393735DC0190}"/>
              </a:ext>
            </a:extLst>
          </p:cNvPr>
          <p:cNvSpPr/>
          <p:nvPr/>
        </p:nvSpPr>
        <p:spPr>
          <a:xfrm>
            <a:off x="2000536" y="3850484"/>
            <a:ext cx="880241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功能篩選條件列選擇年度、分類、縣市、學校名稱等。</a:t>
            </a: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BFF97CA1-0C56-AC89-81A4-CEA961FA2169}"/>
              </a:ext>
            </a:extLst>
          </p:cNvPr>
          <p:cNvSpPr/>
          <p:nvPr/>
        </p:nvSpPr>
        <p:spPr>
          <a:xfrm>
            <a:off x="2000536" y="4716631"/>
            <a:ext cx="808426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設定不同的條件，分析學校肇事熱點及發生原因。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FEB2D713-8F0D-EACC-E2F6-B768193BA7DA}"/>
              </a:ext>
            </a:extLst>
          </p:cNvPr>
          <p:cNvSpPr/>
          <p:nvPr/>
        </p:nvSpPr>
        <p:spPr>
          <a:xfrm>
            <a:off x="2000536" y="5518962"/>
            <a:ext cx="7956024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小組以</a:t>
            </a:r>
            <a:r>
              <a:rPr lang="zh-TW" altLang="en-US" sz="2800" b="1" dirty="0">
                <a:solidFill>
                  <a:srgbClr val="B9341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自身經驗及「人、車、環境</a:t>
            </a:r>
            <a:r>
              <a:rPr lang="en-US" altLang="zh-TW" sz="2800" b="1" dirty="0">
                <a:solidFill>
                  <a:srgbClr val="B9341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2800" b="1" dirty="0">
                <a:solidFill>
                  <a:srgbClr val="B9341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路</a:t>
            </a:r>
            <a:r>
              <a:rPr lang="en-US" altLang="zh-TW" sz="2800" b="1" dirty="0">
                <a:solidFill>
                  <a:srgbClr val="B9341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sz="2800" b="1" dirty="0">
                <a:solidFill>
                  <a:srgbClr val="B9341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」</a:t>
            </a: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三因素，</a:t>
            </a:r>
          </a:p>
          <a:p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探討事故發生的原因，進而分組報告討論結果</a:t>
            </a:r>
          </a:p>
        </p:txBody>
      </p:sp>
      <p:sp>
        <p:nvSpPr>
          <p:cNvPr id="15" name="矩形: 圓角 14">
            <a:extLst>
              <a:ext uri="{FF2B5EF4-FFF2-40B4-BE49-F238E27FC236}">
                <a16:creationId xmlns:a16="http://schemas.microsoft.com/office/drawing/2014/main" id="{E29735C9-0D43-FB43-C4E2-59D78F603C56}"/>
              </a:ext>
            </a:extLst>
          </p:cNvPr>
          <p:cNvSpPr/>
          <p:nvPr/>
        </p:nvSpPr>
        <p:spPr>
          <a:xfrm>
            <a:off x="521409" y="5528058"/>
            <a:ext cx="1368937" cy="632660"/>
          </a:xfrm>
          <a:prstGeom prst="roundRect">
            <a:avLst/>
          </a:prstGeom>
          <a:solidFill>
            <a:srgbClr val="30805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Step5</a:t>
            </a:r>
            <a:endParaRPr lang="zh-TW" altLang="en-US" sz="28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A42115CE-B9D5-7AFC-DA48-8F17673D5FC8}"/>
              </a:ext>
            </a:extLst>
          </p:cNvPr>
          <p:cNvSpPr/>
          <p:nvPr/>
        </p:nvSpPr>
        <p:spPr>
          <a:xfrm>
            <a:off x="2000535" y="2143906"/>
            <a:ext cx="291137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每</a:t>
            </a:r>
            <a:r>
              <a:rPr lang="en-US" altLang="zh-TW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3-6</a:t>
            </a: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人為一組。</a:t>
            </a:r>
          </a:p>
        </p:txBody>
      </p:sp>
      <p:pic>
        <p:nvPicPr>
          <p:cNvPr id="17" name="圖片 16">
            <a:extLst>
              <a:ext uri="{FF2B5EF4-FFF2-40B4-BE49-F238E27FC236}">
                <a16:creationId xmlns:a16="http://schemas.microsoft.com/office/drawing/2014/main" id="{17F8CFDC-A428-9EB1-22FF-C2BBBB224DC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0356" y="5473150"/>
            <a:ext cx="2515033" cy="149431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2314801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wdDnDiag">
          <a:fgClr>
            <a:srgbClr val="C4EAD5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: 圓角 18">
            <a:extLst>
              <a:ext uri="{FF2B5EF4-FFF2-40B4-BE49-F238E27FC236}">
                <a16:creationId xmlns:a16="http://schemas.microsoft.com/office/drawing/2014/main" id="{098CF4CF-0B3D-47DD-0EC3-34E960B14473}"/>
              </a:ext>
            </a:extLst>
          </p:cNvPr>
          <p:cNvSpPr/>
          <p:nvPr/>
        </p:nvSpPr>
        <p:spPr>
          <a:xfrm>
            <a:off x="1435100" y="1016000"/>
            <a:ext cx="9461500" cy="4991100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矩形 5"/>
          <p:cNvSpPr/>
          <p:nvPr/>
        </p:nvSpPr>
        <p:spPr>
          <a:xfrm>
            <a:off x="2000536" y="3430015"/>
            <a:ext cx="18473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2" name="文字方塊 1">
            <a:extLst>
              <a:ext uri="{FF2B5EF4-FFF2-40B4-BE49-F238E27FC236}">
                <a16:creationId xmlns:a16="http://schemas.microsoft.com/office/drawing/2014/main" id="{382B0A16-603E-69E2-CD93-1C95C1525AB2}"/>
              </a:ext>
            </a:extLst>
          </p:cNvPr>
          <p:cNvSpPr txBox="1"/>
          <p:nvPr/>
        </p:nvSpPr>
        <p:spPr>
          <a:xfrm>
            <a:off x="8661401" y="132287"/>
            <a:ext cx="3530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【</a:t>
            </a: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發展活動│活動三：交通安全三因素探討</a:t>
            </a: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】</a:t>
            </a:r>
            <a:endParaRPr kumimoji="0" lang="zh-TW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pic>
        <p:nvPicPr>
          <p:cNvPr id="11" name="圖片 10">
            <a:extLst>
              <a:ext uri="{FF2B5EF4-FFF2-40B4-BE49-F238E27FC236}">
                <a16:creationId xmlns:a16="http://schemas.microsoft.com/office/drawing/2014/main" id="{831E680E-4386-A9CD-C304-00FCB93045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601" y="3319466"/>
            <a:ext cx="3590855" cy="3627434"/>
          </a:xfrm>
          <a:prstGeom prst="rect">
            <a:avLst/>
          </a:prstGeom>
        </p:spPr>
      </p:pic>
      <p:pic>
        <p:nvPicPr>
          <p:cNvPr id="18" name="圖片 17">
            <a:extLst>
              <a:ext uri="{FF2B5EF4-FFF2-40B4-BE49-F238E27FC236}">
                <a16:creationId xmlns:a16="http://schemas.microsoft.com/office/drawing/2014/main" id="{5916F4AF-77B8-9C11-063B-3D42790332A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71544" y="3319466"/>
            <a:ext cx="3929028" cy="3633531"/>
          </a:xfrm>
          <a:prstGeom prst="rect">
            <a:avLst/>
          </a:prstGeom>
        </p:spPr>
      </p:pic>
      <p:sp>
        <p:nvSpPr>
          <p:cNvPr id="20" name="矩形 19">
            <a:extLst>
              <a:ext uri="{FF2B5EF4-FFF2-40B4-BE49-F238E27FC236}">
                <a16:creationId xmlns:a16="http://schemas.microsoft.com/office/drawing/2014/main" id="{C59862A3-831D-86BB-60B2-CBB2C9EF8C4B}"/>
              </a:ext>
            </a:extLst>
          </p:cNvPr>
          <p:cNvSpPr/>
          <p:nvPr/>
        </p:nvSpPr>
        <p:spPr>
          <a:xfrm>
            <a:off x="3541454" y="2534636"/>
            <a:ext cx="5109091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9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小組報告</a:t>
            </a:r>
          </a:p>
        </p:txBody>
      </p:sp>
    </p:spTree>
    <p:extLst>
      <p:ext uri="{BB962C8B-B14F-4D97-AF65-F5344CB8AC3E}">
        <p14:creationId xmlns:p14="http://schemas.microsoft.com/office/powerpoint/2010/main" val="173130523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wdDnDiag">
          <a:fgClr>
            <a:srgbClr val="C4EAD5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2288394" y="3039346"/>
            <a:ext cx="18473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grpSp>
        <p:nvGrpSpPr>
          <p:cNvPr id="22" name="群組 21">
            <a:extLst>
              <a:ext uri="{FF2B5EF4-FFF2-40B4-BE49-F238E27FC236}">
                <a16:creationId xmlns:a16="http://schemas.microsoft.com/office/drawing/2014/main" id="{5FD6EE29-EA50-2E94-DF16-EB9E29511F1B}"/>
              </a:ext>
            </a:extLst>
          </p:cNvPr>
          <p:cNvGrpSpPr/>
          <p:nvPr/>
        </p:nvGrpSpPr>
        <p:grpSpPr>
          <a:xfrm>
            <a:off x="716280" y="267328"/>
            <a:ext cx="10713720" cy="6072511"/>
            <a:chOff x="716280" y="267328"/>
            <a:chExt cx="10713720" cy="6072511"/>
          </a:xfrm>
        </p:grpSpPr>
        <p:sp>
          <p:nvSpPr>
            <p:cNvPr id="20" name="矩形 19">
              <a:extLst>
                <a:ext uri="{FF2B5EF4-FFF2-40B4-BE49-F238E27FC236}">
                  <a16:creationId xmlns:a16="http://schemas.microsoft.com/office/drawing/2014/main" id="{58F444E6-6DC8-BFD3-CC89-CB9910A407D1}"/>
                </a:ext>
              </a:extLst>
            </p:cNvPr>
            <p:cNvSpPr/>
            <p:nvPr/>
          </p:nvSpPr>
          <p:spPr>
            <a:xfrm>
              <a:off x="716280" y="1775636"/>
              <a:ext cx="10713720" cy="4564203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endParaRPr>
            </a:p>
          </p:txBody>
        </p:sp>
        <p:grpSp>
          <p:nvGrpSpPr>
            <p:cNvPr id="21" name="群組 20">
              <a:extLst>
                <a:ext uri="{FF2B5EF4-FFF2-40B4-BE49-F238E27FC236}">
                  <a16:creationId xmlns:a16="http://schemas.microsoft.com/office/drawing/2014/main" id="{FD4C9485-CBD0-B993-2E14-36B767DEDAD9}"/>
                </a:ext>
              </a:extLst>
            </p:cNvPr>
            <p:cNvGrpSpPr/>
            <p:nvPr/>
          </p:nvGrpSpPr>
          <p:grpSpPr>
            <a:xfrm>
              <a:off x="1436029" y="267328"/>
              <a:ext cx="9124241" cy="1676436"/>
              <a:chOff x="1137856" y="267328"/>
              <a:chExt cx="9124241" cy="1676436"/>
            </a:xfrm>
          </p:grpSpPr>
          <p:pic>
            <p:nvPicPr>
              <p:cNvPr id="16" name="圖片 15">
                <a:extLst>
                  <a:ext uri="{FF2B5EF4-FFF2-40B4-BE49-F238E27FC236}">
                    <a16:creationId xmlns:a16="http://schemas.microsoft.com/office/drawing/2014/main" id="{F99B7399-03DE-6E77-6D53-C277B0F4879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137856" y="267328"/>
                <a:ext cx="1741329" cy="1676436"/>
              </a:xfrm>
              <a:prstGeom prst="rect">
                <a:avLst/>
              </a:prstGeom>
            </p:spPr>
          </p:pic>
          <p:pic>
            <p:nvPicPr>
              <p:cNvPr id="19" name="圖片 18">
                <a:extLst>
                  <a:ext uri="{FF2B5EF4-FFF2-40B4-BE49-F238E27FC236}">
                    <a16:creationId xmlns:a16="http://schemas.microsoft.com/office/drawing/2014/main" id="{831C0921-5737-29CC-8217-5F87F757D76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657766" y="311526"/>
                <a:ext cx="1604331" cy="1622357"/>
              </a:xfrm>
              <a:prstGeom prst="rect">
                <a:avLst/>
              </a:prstGeom>
            </p:spPr>
          </p:pic>
        </p:grpSp>
      </p:grpSp>
      <p:sp>
        <p:nvSpPr>
          <p:cNvPr id="17" name="文字方塊 16">
            <a:extLst>
              <a:ext uri="{FF2B5EF4-FFF2-40B4-BE49-F238E27FC236}">
                <a16:creationId xmlns:a16="http://schemas.microsoft.com/office/drawing/2014/main" id="{D31180DD-6850-154D-949C-AD9557BF2514}"/>
              </a:ext>
            </a:extLst>
          </p:cNvPr>
          <p:cNvSpPr txBox="1"/>
          <p:nvPr/>
        </p:nvSpPr>
        <p:spPr>
          <a:xfrm>
            <a:off x="964434" y="1989951"/>
            <a:ext cx="4869173" cy="5904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ts val="4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zh-TW" altLang="en-US" sz="3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行        為</a:t>
            </a:r>
            <a:endParaRPr kumimoji="0" lang="en-US" altLang="zh-TW" sz="3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3" name="文字方塊 2">
            <a:extLst>
              <a:ext uri="{FF2B5EF4-FFF2-40B4-BE49-F238E27FC236}">
                <a16:creationId xmlns:a16="http://schemas.microsoft.com/office/drawing/2014/main" id="{DCC9858D-4752-276E-66FB-E6B08E54A930}"/>
              </a:ext>
            </a:extLst>
          </p:cNvPr>
          <p:cNvSpPr txBox="1"/>
          <p:nvPr/>
        </p:nvSpPr>
        <p:spPr>
          <a:xfrm>
            <a:off x="8661401" y="132287"/>
            <a:ext cx="3530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【</a:t>
            </a: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發展活動│活動三：交通安全三因素探討</a:t>
            </a: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】</a:t>
            </a:r>
            <a:endParaRPr kumimoji="0" lang="zh-TW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E4126395-06CE-6AA7-3567-7171AA53C340}"/>
              </a:ext>
            </a:extLst>
          </p:cNvPr>
          <p:cNvSpPr/>
          <p:nvPr/>
        </p:nvSpPr>
        <p:spPr>
          <a:xfrm>
            <a:off x="3302000" y="1022465"/>
            <a:ext cx="5511800" cy="753171"/>
          </a:xfrm>
          <a:prstGeom prst="rect">
            <a:avLst/>
          </a:prstGeom>
          <a:solidFill>
            <a:srgbClr val="30805B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交通事故發生的原因</a:t>
            </a:r>
            <a:r>
              <a:rPr kumimoji="0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-</a:t>
            </a: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人</a:t>
            </a:r>
          </a:p>
        </p:txBody>
      </p:sp>
      <p:sp>
        <p:nvSpPr>
          <p:cNvPr id="7" name="文字方塊 6">
            <a:extLst>
              <a:ext uri="{FF2B5EF4-FFF2-40B4-BE49-F238E27FC236}">
                <a16:creationId xmlns:a16="http://schemas.microsoft.com/office/drawing/2014/main" id="{3C5629FD-590D-FAB0-1218-D7FDE0FCAF99}"/>
              </a:ext>
            </a:extLst>
          </p:cNvPr>
          <p:cNvSpPr txBox="1"/>
          <p:nvPr/>
        </p:nvSpPr>
        <p:spPr>
          <a:xfrm>
            <a:off x="964434" y="3507956"/>
            <a:ext cx="4869173" cy="5904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ts val="4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zh-TW" altLang="en-US" sz="3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精神狀況：</a:t>
            </a:r>
            <a:endParaRPr kumimoji="0" lang="en-US" altLang="zh-TW" sz="3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8" name="文字方塊 7">
            <a:extLst>
              <a:ext uri="{FF2B5EF4-FFF2-40B4-BE49-F238E27FC236}">
                <a16:creationId xmlns:a16="http://schemas.microsoft.com/office/drawing/2014/main" id="{512F2032-E0AE-E85B-FB57-4B480650602A}"/>
              </a:ext>
            </a:extLst>
          </p:cNvPr>
          <p:cNvSpPr txBox="1"/>
          <p:nvPr/>
        </p:nvSpPr>
        <p:spPr>
          <a:xfrm>
            <a:off x="964434" y="4109274"/>
            <a:ext cx="4869173" cy="5904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ts val="4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zh-TW" altLang="en-US" sz="3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身心狀況</a:t>
            </a:r>
            <a:endParaRPr kumimoji="0" lang="en-US" altLang="zh-TW" sz="3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10" name="文字方塊 9">
            <a:extLst>
              <a:ext uri="{FF2B5EF4-FFF2-40B4-BE49-F238E27FC236}">
                <a16:creationId xmlns:a16="http://schemas.microsoft.com/office/drawing/2014/main" id="{62AEF84E-258E-4624-308D-11030122CA08}"/>
              </a:ext>
            </a:extLst>
          </p:cNvPr>
          <p:cNvSpPr txBox="1"/>
          <p:nvPr/>
        </p:nvSpPr>
        <p:spPr>
          <a:xfrm>
            <a:off x="1436027" y="2474800"/>
            <a:ext cx="9536771" cy="1066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駕駛未依標誌、標線、號誌行駛、乘客任意開車門、</a:t>
            </a:r>
            <a:endParaRPr kumimoji="0" lang="en-US" altLang="zh-TW" sz="3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ts val="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行人未走行人穿越道、天橋、地下道。</a:t>
            </a:r>
            <a:endParaRPr kumimoji="0" lang="en-US" altLang="zh-TW" sz="3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11" name="文字方塊 10">
            <a:extLst>
              <a:ext uri="{FF2B5EF4-FFF2-40B4-BE49-F238E27FC236}">
                <a16:creationId xmlns:a16="http://schemas.microsoft.com/office/drawing/2014/main" id="{D4939733-F55F-76F1-98EC-7239B6F7D8F1}"/>
              </a:ext>
            </a:extLst>
          </p:cNvPr>
          <p:cNvSpPr txBox="1"/>
          <p:nvPr/>
        </p:nvSpPr>
        <p:spPr>
          <a:xfrm>
            <a:off x="3302000" y="3509863"/>
            <a:ext cx="2543736" cy="5904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4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疲勞或分心。</a:t>
            </a:r>
            <a:endParaRPr kumimoji="0" lang="en-US" altLang="zh-TW" sz="3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12" name="文字方塊 11">
            <a:extLst>
              <a:ext uri="{FF2B5EF4-FFF2-40B4-BE49-F238E27FC236}">
                <a16:creationId xmlns:a16="http://schemas.microsoft.com/office/drawing/2014/main" id="{BE76A609-98CB-72C5-4C22-7EBD600D6AC0}"/>
              </a:ext>
            </a:extLst>
          </p:cNvPr>
          <p:cNvSpPr txBox="1"/>
          <p:nvPr/>
        </p:nvSpPr>
        <p:spPr>
          <a:xfrm>
            <a:off x="1436026" y="4606835"/>
            <a:ext cx="9536771" cy="15542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高齡者步行速度較緩慢、感知反應時間較長；</a:t>
            </a:r>
            <a:endParaRPr kumimoji="0" lang="en-US" altLang="zh-TW" sz="3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ts val="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兒童身形較矮小、視覺動作協調反應尚未成熟、認知及判斷能力不足等。</a:t>
            </a:r>
            <a:endParaRPr kumimoji="0" lang="en-US" altLang="zh-TW" sz="3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245617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wdDnDiag">
          <a:fgClr>
            <a:srgbClr val="C4EAD5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2288394" y="3039346"/>
            <a:ext cx="18473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grpSp>
        <p:nvGrpSpPr>
          <p:cNvPr id="22" name="群組 21">
            <a:extLst>
              <a:ext uri="{FF2B5EF4-FFF2-40B4-BE49-F238E27FC236}">
                <a16:creationId xmlns:a16="http://schemas.microsoft.com/office/drawing/2014/main" id="{5FD6EE29-EA50-2E94-DF16-EB9E29511F1B}"/>
              </a:ext>
            </a:extLst>
          </p:cNvPr>
          <p:cNvGrpSpPr/>
          <p:nvPr/>
        </p:nvGrpSpPr>
        <p:grpSpPr>
          <a:xfrm>
            <a:off x="716280" y="267328"/>
            <a:ext cx="10713720" cy="6072511"/>
            <a:chOff x="716280" y="267328"/>
            <a:chExt cx="10713720" cy="6072511"/>
          </a:xfrm>
        </p:grpSpPr>
        <p:sp>
          <p:nvSpPr>
            <p:cNvPr id="20" name="矩形 19">
              <a:extLst>
                <a:ext uri="{FF2B5EF4-FFF2-40B4-BE49-F238E27FC236}">
                  <a16:creationId xmlns:a16="http://schemas.microsoft.com/office/drawing/2014/main" id="{58F444E6-6DC8-BFD3-CC89-CB9910A407D1}"/>
                </a:ext>
              </a:extLst>
            </p:cNvPr>
            <p:cNvSpPr/>
            <p:nvPr/>
          </p:nvSpPr>
          <p:spPr>
            <a:xfrm>
              <a:off x="716280" y="1775636"/>
              <a:ext cx="10713720" cy="4564203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endParaRPr>
            </a:p>
          </p:txBody>
        </p:sp>
        <p:grpSp>
          <p:nvGrpSpPr>
            <p:cNvPr id="21" name="群組 20">
              <a:extLst>
                <a:ext uri="{FF2B5EF4-FFF2-40B4-BE49-F238E27FC236}">
                  <a16:creationId xmlns:a16="http://schemas.microsoft.com/office/drawing/2014/main" id="{FD4C9485-CBD0-B993-2E14-36B767DEDAD9}"/>
                </a:ext>
              </a:extLst>
            </p:cNvPr>
            <p:cNvGrpSpPr/>
            <p:nvPr/>
          </p:nvGrpSpPr>
          <p:grpSpPr>
            <a:xfrm>
              <a:off x="1436029" y="267328"/>
              <a:ext cx="9124241" cy="1676436"/>
              <a:chOff x="1137856" y="267328"/>
              <a:chExt cx="9124241" cy="1676436"/>
            </a:xfrm>
          </p:grpSpPr>
          <p:pic>
            <p:nvPicPr>
              <p:cNvPr id="16" name="圖片 15">
                <a:extLst>
                  <a:ext uri="{FF2B5EF4-FFF2-40B4-BE49-F238E27FC236}">
                    <a16:creationId xmlns:a16="http://schemas.microsoft.com/office/drawing/2014/main" id="{F99B7399-03DE-6E77-6D53-C277B0F4879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137856" y="267328"/>
                <a:ext cx="1741329" cy="1676436"/>
              </a:xfrm>
              <a:prstGeom prst="rect">
                <a:avLst/>
              </a:prstGeom>
            </p:spPr>
          </p:pic>
          <p:pic>
            <p:nvPicPr>
              <p:cNvPr id="19" name="圖片 18">
                <a:extLst>
                  <a:ext uri="{FF2B5EF4-FFF2-40B4-BE49-F238E27FC236}">
                    <a16:creationId xmlns:a16="http://schemas.microsoft.com/office/drawing/2014/main" id="{831C0921-5737-29CC-8217-5F87F757D76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657766" y="311526"/>
                <a:ext cx="1604331" cy="1622357"/>
              </a:xfrm>
              <a:prstGeom prst="rect">
                <a:avLst/>
              </a:prstGeom>
            </p:spPr>
          </p:pic>
        </p:grpSp>
      </p:grpSp>
      <p:sp>
        <p:nvSpPr>
          <p:cNvPr id="17" name="文字方塊 16">
            <a:extLst>
              <a:ext uri="{FF2B5EF4-FFF2-40B4-BE49-F238E27FC236}">
                <a16:creationId xmlns:a16="http://schemas.microsoft.com/office/drawing/2014/main" id="{D31180DD-6850-154D-949C-AD9557BF2514}"/>
              </a:ext>
            </a:extLst>
          </p:cNvPr>
          <p:cNvSpPr txBox="1"/>
          <p:nvPr/>
        </p:nvSpPr>
        <p:spPr>
          <a:xfrm>
            <a:off x="964434" y="2091551"/>
            <a:ext cx="4869173" cy="5904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ts val="4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zh-TW" altLang="en-US" sz="3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車輛檢查</a:t>
            </a:r>
            <a:endParaRPr kumimoji="0" lang="en-US" altLang="zh-TW" sz="3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3" name="文字方塊 2">
            <a:extLst>
              <a:ext uri="{FF2B5EF4-FFF2-40B4-BE49-F238E27FC236}">
                <a16:creationId xmlns:a16="http://schemas.microsoft.com/office/drawing/2014/main" id="{DCC9858D-4752-276E-66FB-E6B08E54A930}"/>
              </a:ext>
            </a:extLst>
          </p:cNvPr>
          <p:cNvSpPr txBox="1"/>
          <p:nvPr/>
        </p:nvSpPr>
        <p:spPr>
          <a:xfrm>
            <a:off x="8661401" y="132287"/>
            <a:ext cx="3530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【</a:t>
            </a: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發展活動│活動三：交通安全三因素探討</a:t>
            </a: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】</a:t>
            </a:r>
            <a:endParaRPr kumimoji="0" lang="zh-TW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E4126395-06CE-6AA7-3567-7171AA53C340}"/>
              </a:ext>
            </a:extLst>
          </p:cNvPr>
          <p:cNvSpPr/>
          <p:nvPr/>
        </p:nvSpPr>
        <p:spPr>
          <a:xfrm>
            <a:off x="3302000" y="1022465"/>
            <a:ext cx="5511800" cy="753171"/>
          </a:xfrm>
          <a:prstGeom prst="rect">
            <a:avLst/>
          </a:prstGeom>
          <a:solidFill>
            <a:srgbClr val="30805B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交通事故發生的原因</a:t>
            </a:r>
            <a:r>
              <a:rPr lang="en-US" altLang="zh-TW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-</a:t>
            </a:r>
            <a:r>
              <a:rPr lang="zh-TW" altLang="en-US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車</a:t>
            </a:r>
          </a:p>
        </p:txBody>
      </p:sp>
      <p:sp>
        <p:nvSpPr>
          <p:cNvPr id="10" name="文字方塊 9">
            <a:extLst>
              <a:ext uri="{FF2B5EF4-FFF2-40B4-BE49-F238E27FC236}">
                <a16:creationId xmlns:a16="http://schemas.microsoft.com/office/drawing/2014/main" id="{62AEF84E-258E-4624-308D-11030122CA08}"/>
              </a:ext>
            </a:extLst>
          </p:cNvPr>
          <p:cNvSpPr txBox="1"/>
          <p:nvPr/>
        </p:nvSpPr>
        <p:spPr>
          <a:xfrm>
            <a:off x="1436027" y="2576400"/>
            <a:ext cx="9536771" cy="15240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ts val="3800"/>
              </a:lnSpc>
              <a:defRPr/>
            </a:pPr>
            <a:r>
              <a:rPr lang="zh-TW" altLang="en-US" sz="30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騎乘自行車前：</a:t>
            </a:r>
            <a:endParaRPr lang="en-US" altLang="zh-TW" sz="3000" dirty="0">
              <a:solidFill>
                <a:prstClr val="black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lvl="0">
              <a:lnSpc>
                <a:spcPts val="3800"/>
              </a:lnSpc>
              <a:defRPr/>
            </a:pPr>
            <a:r>
              <a:rPr lang="zh-TW" altLang="en-US" sz="30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Wingdings 2" panose="05020102010507070707" pitchFamily="18" charset="2"/>
              </a:rPr>
              <a:t></a:t>
            </a:r>
            <a:r>
              <a:rPr lang="zh-TW" altLang="en-US" sz="30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車輛是否能正常運作</a:t>
            </a:r>
            <a:endParaRPr lang="en-US" altLang="zh-TW" sz="3000" dirty="0">
              <a:solidFill>
                <a:prstClr val="black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lvl="0">
              <a:lnSpc>
                <a:spcPts val="3800"/>
              </a:lnSpc>
              <a:defRPr/>
            </a:pPr>
            <a:r>
              <a:rPr lang="zh-TW" altLang="zh-TW" sz="30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Wingdings 2" panose="05020102010507070707" pitchFamily="18" charset="2"/>
              </a:rPr>
              <a:t></a:t>
            </a:r>
            <a:r>
              <a:rPr lang="zh-TW" altLang="en-US" sz="30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輪胎胎壓是否充足、胎紋無過度磨耗。</a:t>
            </a:r>
            <a:endParaRPr kumimoji="0" lang="en-US" altLang="zh-TW" sz="30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13" name="文字方塊 12">
            <a:extLst>
              <a:ext uri="{FF2B5EF4-FFF2-40B4-BE49-F238E27FC236}">
                <a16:creationId xmlns:a16="http://schemas.microsoft.com/office/drawing/2014/main" id="{6B57EDE6-8A39-ACAA-4550-79CD17FFC534}"/>
              </a:ext>
            </a:extLst>
          </p:cNvPr>
          <p:cNvSpPr txBox="1"/>
          <p:nvPr/>
        </p:nvSpPr>
        <p:spPr>
          <a:xfrm>
            <a:off x="964434" y="4264077"/>
            <a:ext cx="4869173" cy="5904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ts val="4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zh-TW" altLang="en-US" sz="3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車輛保養</a:t>
            </a:r>
            <a:endParaRPr kumimoji="0" lang="en-US" altLang="zh-TW" sz="3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14" name="文字方塊 13">
            <a:extLst>
              <a:ext uri="{FF2B5EF4-FFF2-40B4-BE49-F238E27FC236}">
                <a16:creationId xmlns:a16="http://schemas.microsoft.com/office/drawing/2014/main" id="{51B74FF0-8492-6314-0D97-E23BF6813896}"/>
              </a:ext>
            </a:extLst>
          </p:cNvPr>
          <p:cNvSpPr txBox="1"/>
          <p:nvPr/>
        </p:nvSpPr>
        <p:spPr>
          <a:xfrm>
            <a:off x="1436027" y="4828831"/>
            <a:ext cx="9536771" cy="5461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ts val="3800"/>
              </a:lnSpc>
              <a:defRPr/>
            </a:pPr>
            <a:r>
              <a:rPr lang="zh-TW" altLang="en-US" sz="30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定期保養車輛。</a:t>
            </a:r>
            <a:endParaRPr kumimoji="0" lang="en-US" altLang="zh-TW" sz="30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pic>
        <p:nvPicPr>
          <p:cNvPr id="15" name="圖片 14">
            <a:extLst>
              <a:ext uri="{FF2B5EF4-FFF2-40B4-BE49-F238E27FC236}">
                <a16:creationId xmlns:a16="http://schemas.microsoft.com/office/drawing/2014/main" id="{0F62FD6E-CB28-E88A-0CB0-430932CE17D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36847" y="1940860"/>
            <a:ext cx="2159238" cy="2196972"/>
          </a:xfrm>
          <a:prstGeom prst="rect">
            <a:avLst/>
          </a:prstGeom>
        </p:spPr>
      </p:pic>
      <p:pic>
        <p:nvPicPr>
          <p:cNvPr id="18" name="圖片 17">
            <a:extLst>
              <a:ext uri="{FF2B5EF4-FFF2-40B4-BE49-F238E27FC236}">
                <a16:creationId xmlns:a16="http://schemas.microsoft.com/office/drawing/2014/main" id="{43413E29-C368-7DF0-A861-CCE22085EAF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36847" y="4100407"/>
            <a:ext cx="2146581" cy="2129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0095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wdDnDiag">
          <a:fgClr>
            <a:srgbClr val="C4EAD5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2288394" y="3039346"/>
            <a:ext cx="18473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grpSp>
        <p:nvGrpSpPr>
          <p:cNvPr id="22" name="群組 21">
            <a:extLst>
              <a:ext uri="{FF2B5EF4-FFF2-40B4-BE49-F238E27FC236}">
                <a16:creationId xmlns:a16="http://schemas.microsoft.com/office/drawing/2014/main" id="{5FD6EE29-EA50-2E94-DF16-EB9E29511F1B}"/>
              </a:ext>
            </a:extLst>
          </p:cNvPr>
          <p:cNvGrpSpPr/>
          <p:nvPr/>
        </p:nvGrpSpPr>
        <p:grpSpPr>
          <a:xfrm>
            <a:off x="716280" y="264424"/>
            <a:ext cx="10713720" cy="6075415"/>
            <a:chOff x="716280" y="264424"/>
            <a:chExt cx="10713720" cy="6075415"/>
          </a:xfrm>
        </p:grpSpPr>
        <p:sp>
          <p:nvSpPr>
            <p:cNvPr id="20" name="矩形 19">
              <a:extLst>
                <a:ext uri="{FF2B5EF4-FFF2-40B4-BE49-F238E27FC236}">
                  <a16:creationId xmlns:a16="http://schemas.microsoft.com/office/drawing/2014/main" id="{58F444E6-6DC8-BFD3-CC89-CB9910A407D1}"/>
                </a:ext>
              </a:extLst>
            </p:cNvPr>
            <p:cNvSpPr/>
            <p:nvPr/>
          </p:nvSpPr>
          <p:spPr>
            <a:xfrm>
              <a:off x="716280" y="1775636"/>
              <a:ext cx="10713720" cy="4564203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endParaRPr>
            </a:p>
          </p:txBody>
        </p:sp>
        <p:grpSp>
          <p:nvGrpSpPr>
            <p:cNvPr id="21" name="群組 20">
              <a:extLst>
                <a:ext uri="{FF2B5EF4-FFF2-40B4-BE49-F238E27FC236}">
                  <a16:creationId xmlns:a16="http://schemas.microsoft.com/office/drawing/2014/main" id="{FD4C9485-CBD0-B993-2E14-36B767DEDAD9}"/>
                </a:ext>
              </a:extLst>
            </p:cNvPr>
            <p:cNvGrpSpPr/>
            <p:nvPr/>
          </p:nvGrpSpPr>
          <p:grpSpPr>
            <a:xfrm>
              <a:off x="833391" y="264424"/>
              <a:ext cx="10312020" cy="1676436"/>
              <a:chOff x="535218" y="264424"/>
              <a:chExt cx="10312020" cy="1676436"/>
            </a:xfrm>
          </p:grpSpPr>
          <p:pic>
            <p:nvPicPr>
              <p:cNvPr id="16" name="圖片 15">
                <a:extLst>
                  <a:ext uri="{FF2B5EF4-FFF2-40B4-BE49-F238E27FC236}">
                    <a16:creationId xmlns:a16="http://schemas.microsoft.com/office/drawing/2014/main" id="{F99B7399-03DE-6E77-6D53-C277B0F4879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35218" y="264424"/>
                <a:ext cx="1741329" cy="1676436"/>
              </a:xfrm>
              <a:prstGeom prst="rect">
                <a:avLst/>
              </a:prstGeom>
            </p:spPr>
          </p:pic>
          <p:pic>
            <p:nvPicPr>
              <p:cNvPr id="19" name="圖片 18">
                <a:extLst>
                  <a:ext uri="{FF2B5EF4-FFF2-40B4-BE49-F238E27FC236}">
                    <a16:creationId xmlns:a16="http://schemas.microsoft.com/office/drawing/2014/main" id="{831C0921-5737-29CC-8217-5F87F757D76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242907" y="310936"/>
                <a:ext cx="1604331" cy="1622357"/>
              </a:xfrm>
              <a:prstGeom prst="rect">
                <a:avLst/>
              </a:prstGeom>
            </p:spPr>
          </p:pic>
        </p:grpSp>
      </p:grpSp>
      <p:sp>
        <p:nvSpPr>
          <p:cNvPr id="17" name="文字方塊 16">
            <a:extLst>
              <a:ext uri="{FF2B5EF4-FFF2-40B4-BE49-F238E27FC236}">
                <a16:creationId xmlns:a16="http://schemas.microsoft.com/office/drawing/2014/main" id="{D31180DD-6850-154D-949C-AD9557BF2514}"/>
              </a:ext>
            </a:extLst>
          </p:cNvPr>
          <p:cNvSpPr txBox="1"/>
          <p:nvPr/>
        </p:nvSpPr>
        <p:spPr>
          <a:xfrm>
            <a:off x="964434" y="2091551"/>
            <a:ext cx="4869173" cy="5904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ts val="4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zh-TW" altLang="en-US" sz="3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道路和天氣</a:t>
            </a:r>
            <a:endParaRPr kumimoji="0" lang="en-US" altLang="zh-TW" sz="3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3" name="文字方塊 2">
            <a:extLst>
              <a:ext uri="{FF2B5EF4-FFF2-40B4-BE49-F238E27FC236}">
                <a16:creationId xmlns:a16="http://schemas.microsoft.com/office/drawing/2014/main" id="{DCC9858D-4752-276E-66FB-E6B08E54A930}"/>
              </a:ext>
            </a:extLst>
          </p:cNvPr>
          <p:cNvSpPr txBox="1"/>
          <p:nvPr/>
        </p:nvSpPr>
        <p:spPr>
          <a:xfrm>
            <a:off x="8661401" y="132287"/>
            <a:ext cx="3530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【</a:t>
            </a: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發展活動│活動三：交通安全三因素探討</a:t>
            </a: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】</a:t>
            </a:r>
            <a:endParaRPr kumimoji="0" lang="zh-TW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E4126395-06CE-6AA7-3567-7171AA53C340}"/>
              </a:ext>
            </a:extLst>
          </p:cNvPr>
          <p:cNvSpPr/>
          <p:nvPr/>
        </p:nvSpPr>
        <p:spPr>
          <a:xfrm>
            <a:off x="2691831" y="1022465"/>
            <a:ext cx="6693469" cy="753171"/>
          </a:xfrm>
          <a:prstGeom prst="rect">
            <a:avLst/>
          </a:prstGeom>
          <a:solidFill>
            <a:srgbClr val="30805B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交通事故發生的原因</a:t>
            </a:r>
            <a:r>
              <a:rPr kumimoji="0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-</a:t>
            </a: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環境</a:t>
            </a:r>
            <a:r>
              <a:rPr kumimoji="0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(</a:t>
            </a: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路</a:t>
            </a:r>
            <a:r>
              <a:rPr kumimoji="0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)</a:t>
            </a:r>
            <a:endParaRPr kumimoji="0" lang="zh-TW" alt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10" name="文字方塊 9">
            <a:extLst>
              <a:ext uri="{FF2B5EF4-FFF2-40B4-BE49-F238E27FC236}">
                <a16:creationId xmlns:a16="http://schemas.microsoft.com/office/drawing/2014/main" id="{62AEF84E-258E-4624-308D-11030122CA08}"/>
              </a:ext>
            </a:extLst>
          </p:cNvPr>
          <p:cNvSpPr txBox="1"/>
          <p:nvPr/>
        </p:nvSpPr>
        <p:spPr>
          <a:xfrm>
            <a:off x="1436027" y="2576400"/>
            <a:ext cx="9536771" cy="10334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ts val="3800"/>
              </a:lnSpc>
              <a:defRPr/>
            </a:pPr>
            <a:r>
              <a:rPr kumimoji="0" lang="zh-TW" alt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  <a:sym typeface="Wingdings 2" panose="05020102010507070707" pitchFamily="18" charset="2"/>
              </a:rPr>
              <a:t></a:t>
            </a:r>
            <a:r>
              <a:rPr lang="zh-TW" altLang="en-US" sz="30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下雨導致道路濕滑。</a:t>
            </a:r>
            <a:endParaRPr lang="en-US" altLang="zh-TW" sz="3000" dirty="0">
              <a:solidFill>
                <a:prstClr val="black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lvl="0">
              <a:lnSpc>
                <a:spcPts val="3800"/>
              </a:lnSpc>
              <a:defRPr/>
            </a:pPr>
            <a:r>
              <a:rPr lang="zh-TW" altLang="en-US" sz="30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Wingdings 2" panose="05020102010507070707" pitchFamily="18" charset="2"/>
              </a:rPr>
              <a:t></a:t>
            </a:r>
            <a:r>
              <a:rPr lang="zh-TW" altLang="en-US" sz="30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霧氣或天色昏暗影響用路人視線。</a:t>
            </a:r>
            <a:endParaRPr kumimoji="0" lang="en-US" altLang="zh-TW" sz="3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8" name="圓角矩形圖說文字 63">
            <a:extLst>
              <a:ext uri="{FF2B5EF4-FFF2-40B4-BE49-F238E27FC236}">
                <a16:creationId xmlns:a16="http://schemas.microsoft.com/office/drawing/2014/main" id="{99032793-FB70-E4B8-5A56-A74E27A8B905}"/>
              </a:ext>
            </a:extLst>
          </p:cNvPr>
          <p:cNvSpPr/>
          <p:nvPr/>
        </p:nvSpPr>
        <p:spPr>
          <a:xfrm>
            <a:off x="2380759" y="4028769"/>
            <a:ext cx="8624149" cy="1923404"/>
          </a:xfrm>
          <a:prstGeom prst="wedgeRoundRectCallout">
            <a:avLst>
              <a:gd name="adj1" fmla="val 42672"/>
              <a:gd name="adj2" fmla="val 23205"/>
              <a:gd name="adj3" fmla="val 16667"/>
            </a:avLst>
          </a:prstGeom>
          <a:solidFill>
            <a:srgbClr val="E0F4E9"/>
          </a:solidFill>
          <a:ln w="19050">
            <a:noFill/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24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雨天或騎乘於積水路面時，地面濕滑會導致煞車摩擦力降低。</a:t>
            </a:r>
            <a:endParaRPr lang="en-US" altLang="zh-TW" sz="24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24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要降低車速，拉長與前車的距離，</a:t>
            </a:r>
            <a:endParaRPr lang="en-US" altLang="zh-TW" sz="24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24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遇到緊急狀況時才有足夠的距離反應煞車。</a:t>
            </a:r>
          </a:p>
        </p:txBody>
      </p:sp>
      <p:pic>
        <p:nvPicPr>
          <p:cNvPr id="9" name="圖片 8">
            <a:extLst>
              <a:ext uri="{FF2B5EF4-FFF2-40B4-BE49-F238E27FC236}">
                <a16:creationId xmlns:a16="http://schemas.microsoft.com/office/drawing/2014/main" id="{55736AC3-0D09-BBDE-2898-DB9E8FA7349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724769">
            <a:off x="1070940" y="3880127"/>
            <a:ext cx="955158" cy="888827"/>
          </a:xfrm>
          <a:prstGeom prst="rect">
            <a:avLst/>
          </a:prstGeom>
        </p:spPr>
      </p:pic>
      <p:pic>
        <p:nvPicPr>
          <p:cNvPr id="7" name="圖片 6">
            <a:extLst>
              <a:ext uri="{FF2B5EF4-FFF2-40B4-BE49-F238E27FC236}">
                <a16:creationId xmlns:a16="http://schemas.microsoft.com/office/drawing/2014/main" id="{21164FA4-4370-5D81-3891-1650EBCA915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849681">
            <a:off x="1354147" y="4913977"/>
            <a:ext cx="929625" cy="908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696841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F7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2117967" y="3176562"/>
            <a:ext cx="18473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2" name="文字方塊 1">
            <a:extLst>
              <a:ext uri="{FF2B5EF4-FFF2-40B4-BE49-F238E27FC236}">
                <a16:creationId xmlns:a16="http://schemas.microsoft.com/office/drawing/2014/main" id="{382B0A16-603E-69E2-CD93-1C95C1525AB2}"/>
              </a:ext>
            </a:extLst>
          </p:cNvPr>
          <p:cNvSpPr txBox="1"/>
          <p:nvPr/>
        </p:nvSpPr>
        <p:spPr>
          <a:xfrm>
            <a:off x="8661401" y="132287"/>
            <a:ext cx="3530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【</a:t>
            </a:r>
            <a:r>
              <a:rPr lang="zh-TW" altLang="en-US" sz="12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統整</a:t>
            </a: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活動│活動四：總結</a:t>
            </a: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】</a:t>
            </a:r>
            <a:endParaRPr kumimoji="0" lang="zh-TW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998084B2-E79E-2D18-D0DD-B398329C639A}"/>
              </a:ext>
            </a:extLst>
          </p:cNvPr>
          <p:cNvSpPr/>
          <p:nvPr/>
        </p:nvSpPr>
        <p:spPr>
          <a:xfrm>
            <a:off x="2014480" y="1133598"/>
            <a:ext cx="9656820" cy="4670702"/>
          </a:xfrm>
          <a:prstGeom prst="rect">
            <a:avLst/>
          </a:prstGeom>
          <a:ln w="12700">
            <a:noFill/>
            <a:prstDash val="lgDash"/>
          </a:ln>
        </p:spPr>
        <p:txBody>
          <a:bodyPr wrap="square">
            <a:spAutoFit/>
          </a:bodyPr>
          <a:lstStyle/>
          <a:p>
            <a:pPr lvl="0">
              <a:lnSpc>
                <a:spcPts val="4500"/>
              </a:lnSpc>
            </a:pPr>
            <a:r>
              <a:rPr lang="zh-TW" altLang="en-US" sz="36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雖然交通安全三大因素有「人、車、環境</a:t>
            </a:r>
            <a:r>
              <a:rPr lang="en-US" altLang="zh-TW" sz="36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36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路</a:t>
            </a:r>
            <a:r>
              <a:rPr lang="en-US" altLang="zh-TW" sz="36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sz="36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」，</a:t>
            </a:r>
          </a:p>
          <a:p>
            <a:pPr lvl="0">
              <a:lnSpc>
                <a:spcPts val="4500"/>
              </a:lnSpc>
            </a:pPr>
            <a:r>
              <a:rPr lang="zh-TW" altLang="en-US" sz="36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但車輛是由人駕駛、道路是人在使用，</a:t>
            </a:r>
            <a:endParaRPr lang="en-US" altLang="zh-TW" sz="3600" b="1" dirty="0">
              <a:solidFill>
                <a:prstClr val="black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lvl="0">
              <a:lnSpc>
                <a:spcPts val="4500"/>
              </a:lnSpc>
            </a:pPr>
            <a:r>
              <a:rPr lang="zh-TW" altLang="en-US" sz="36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因此，</a:t>
            </a:r>
            <a:r>
              <a:rPr lang="zh-TW" altLang="en-US" sz="3600" b="1" dirty="0">
                <a:solidFill>
                  <a:srgbClr val="B9341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個人的行動是造成事故的關鍵因素</a:t>
            </a:r>
            <a:r>
              <a:rPr lang="zh-TW" altLang="en-US" sz="36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  <a:endParaRPr lang="en-US" altLang="zh-TW" sz="3600" b="1" dirty="0">
              <a:solidFill>
                <a:prstClr val="black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lvl="0">
              <a:lnSpc>
                <a:spcPts val="4500"/>
              </a:lnSpc>
            </a:pPr>
            <a:endParaRPr kumimoji="0" lang="en-US" altLang="zh-TW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lvl="0">
              <a:lnSpc>
                <a:spcPts val="4500"/>
              </a:lnSpc>
            </a:pPr>
            <a:r>
              <a:rPr lang="zh-TW" altLang="en-US" sz="36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駕駛者本身或其他用路人的異常行為，</a:t>
            </a:r>
            <a:endParaRPr lang="en-US" altLang="zh-TW" sz="3600" b="1" dirty="0">
              <a:solidFill>
                <a:prstClr val="black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lvl="0">
              <a:lnSpc>
                <a:spcPts val="4500"/>
              </a:lnSpc>
            </a:pPr>
            <a:r>
              <a:rPr lang="zh-TW" altLang="en-US" sz="36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例如：疏忽、違規或是侵略性駕駛</a:t>
            </a:r>
            <a:endParaRPr lang="en-US" altLang="zh-TW" sz="3600" b="1" dirty="0">
              <a:solidFill>
                <a:prstClr val="black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lvl="0">
              <a:lnSpc>
                <a:spcPts val="4500"/>
              </a:lnSpc>
            </a:pPr>
            <a:r>
              <a:rPr lang="en-US" altLang="zh-TW" sz="32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32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後車與前車距離過近、惡意逼車、不斷變換車道等</a:t>
            </a:r>
            <a:r>
              <a:rPr lang="en-US" altLang="zh-TW" sz="32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sz="36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，</a:t>
            </a:r>
          </a:p>
          <a:p>
            <a:pPr lvl="0">
              <a:lnSpc>
                <a:spcPts val="4500"/>
              </a:lnSpc>
            </a:pPr>
            <a:r>
              <a:rPr lang="zh-TW" altLang="en-US" sz="36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都可能導致重大的交通事故發生。</a:t>
            </a:r>
            <a:endParaRPr kumimoji="0" lang="en-US" altLang="zh-TW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8" name="圖片 7">
            <a:extLst>
              <a:ext uri="{FF2B5EF4-FFF2-40B4-BE49-F238E27FC236}">
                <a16:creationId xmlns:a16="http://schemas.microsoft.com/office/drawing/2014/main" id="{D81C2799-B600-FAEA-1FE5-5F9257EE45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38857"/>
            <a:ext cx="2117967" cy="537188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792371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F7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1574089" y="3328962"/>
            <a:ext cx="18473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2" name="文字方塊 1">
            <a:extLst>
              <a:ext uri="{FF2B5EF4-FFF2-40B4-BE49-F238E27FC236}">
                <a16:creationId xmlns:a16="http://schemas.microsoft.com/office/drawing/2014/main" id="{382B0A16-603E-69E2-CD93-1C95C1525AB2}"/>
              </a:ext>
            </a:extLst>
          </p:cNvPr>
          <p:cNvSpPr txBox="1"/>
          <p:nvPr/>
        </p:nvSpPr>
        <p:spPr>
          <a:xfrm>
            <a:off x="8661401" y="132287"/>
            <a:ext cx="3530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【</a:t>
            </a: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發展活動│活動二：交通事故概況及可能原因</a:t>
            </a: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】</a:t>
            </a:r>
            <a:endParaRPr kumimoji="0" lang="zh-TW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998084B2-E79E-2D18-D0DD-B398329C639A}"/>
              </a:ext>
            </a:extLst>
          </p:cNvPr>
          <p:cNvSpPr/>
          <p:nvPr/>
        </p:nvSpPr>
        <p:spPr>
          <a:xfrm>
            <a:off x="2058255" y="1054358"/>
            <a:ext cx="6603146" cy="630942"/>
          </a:xfrm>
          <a:prstGeom prst="rect">
            <a:avLst/>
          </a:prstGeom>
          <a:ln w="12700">
            <a:noFill/>
            <a:prstDash val="lgDash"/>
          </a:ln>
        </p:spPr>
        <p:txBody>
          <a:bodyPr wrap="square">
            <a:spAutoFit/>
          </a:bodyPr>
          <a:lstStyle/>
          <a:p>
            <a:pPr lvl="0">
              <a:lnSpc>
                <a:spcPts val="4200"/>
              </a:lnSpc>
            </a:pPr>
            <a:r>
              <a:rPr lang="zh-TW" altLang="en-US" sz="40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使用道路時，要記住並做到：</a:t>
            </a:r>
            <a:endParaRPr lang="en-US" altLang="zh-TW" sz="4000" b="1" dirty="0">
              <a:solidFill>
                <a:prstClr val="black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pSp>
        <p:nvGrpSpPr>
          <p:cNvPr id="23" name="群組 22">
            <a:extLst>
              <a:ext uri="{FF2B5EF4-FFF2-40B4-BE49-F238E27FC236}">
                <a16:creationId xmlns:a16="http://schemas.microsoft.com/office/drawing/2014/main" id="{0D623B86-835A-7099-86F1-5624382F8569}"/>
              </a:ext>
            </a:extLst>
          </p:cNvPr>
          <p:cNvGrpSpPr/>
          <p:nvPr/>
        </p:nvGrpSpPr>
        <p:grpSpPr>
          <a:xfrm>
            <a:off x="404272" y="2091878"/>
            <a:ext cx="3460366" cy="4296222"/>
            <a:chOff x="404272" y="2091878"/>
            <a:chExt cx="3460366" cy="4296222"/>
          </a:xfrm>
        </p:grpSpPr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9CE69225-1773-5988-014C-8A560068B4C3}"/>
                </a:ext>
              </a:extLst>
            </p:cNvPr>
            <p:cNvSpPr/>
            <p:nvPr/>
          </p:nvSpPr>
          <p:spPr>
            <a:xfrm>
              <a:off x="556672" y="2820962"/>
              <a:ext cx="3307966" cy="3567138"/>
            </a:xfrm>
            <a:prstGeom prst="rect">
              <a:avLst/>
            </a:prstGeom>
            <a:solidFill>
              <a:srgbClr val="B93411"/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1C265DB9-3075-B0CD-B44C-16821734365A}"/>
                </a:ext>
              </a:extLst>
            </p:cNvPr>
            <p:cNvSpPr/>
            <p:nvPr/>
          </p:nvSpPr>
          <p:spPr>
            <a:xfrm>
              <a:off x="404272" y="2668562"/>
              <a:ext cx="3307966" cy="356713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9" name="橢圓 8">
              <a:extLst>
                <a:ext uri="{FF2B5EF4-FFF2-40B4-BE49-F238E27FC236}">
                  <a16:creationId xmlns:a16="http://schemas.microsoft.com/office/drawing/2014/main" id="{EA21A63B-E53C-57A4-AD39-C4F37FA16560}"/>
                </a:ext>
              </a:extLst>
            </p:cNvPr>
            <p:cNvSpPr/>
            <p:nvPr/>
          </p:nvSpPr>
          <p:spPr>
            <a:xfrm>
              <a:off x="1666454" y="2091878"/>
              <a:ext cx="965200" cy="965200"/>
            </a:xfrm>
            <a:prstGeom prst="ellipse">
              <a:avLst/>
            </a:prstGeom>
            <a:solidFill>
              <a:srgbClr val="B93411"/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36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1</a:t>
              </a:r>
              <a:endParaRPr lang="zh-TW" altLang="en-US" sz="3600" b="1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12" name="文字方塊 11">
              <a:extLst>
                <a:ext uri="{FF2B5EF4-FFF2-40B4-BE49-F238E27FC236}">
                  <a16:creationId xmlns:a16="http://schemas.microsoft.com/office/drawing/2014/main" id="{386C8D8C-C37F-E356-CDA3-AAF8C8B3924E}"/>
                </a:ext>
              </a:extLst>
            </p:cNvPr>
            <p:cNvSpPr txBox="1"/>
            <p:nvPr/>
          </p:nvSpPr>
          <p:spPr>
            <a:xfrm>
              <a:off x="527332" y="3413013"/>
              <a:ext cx="3307966" cy="212365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TW" altLang="en-US" sz="3600" b="1" dirty="0">
                  <a:solidFill>
                    <a:srgbClr val="B9341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遵循交通規則</a:t>
              </a:r>
              <a:endParaRPr lang="en-US" altLang="zh-TW" sz="3600" b="1" dirty="0">
                <a:solidFill>
                  <a:srgbClr val="B9341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r>
                <a:rPr lang="zh-TW" altLang="en-US" sz="3200" b="1" dirty="0">
                  <a:solidFill>
                    <a:prstClr val="black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交通號誌</a:t>
              </a:r>
              <a:endParaRPr lang="zh-TW" altLang="en-US" sz="3200" dirty="0"/>
            </a:p>
            <a:p>
              <a:r>
                <a:rPr lang="zh-TW" altLang="en-US" sz="3200" b="1" dirty="0">
                  <a:solidFill>
                    <a:prstClr val="black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交通標線</a:t>
              </a:r>
              <a:endParaRPr lang="en-US" altLang="zh-TW" sz="32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r>
                <a:rPr lang="zh-TW" altLang="en-US" sz="3200" b="1" dirty="0">
                  <a:solidFill>
                    <a:prstClr val="black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交通標誌</a:t>
              </a:r>
              <a:endParaRPr lang="en-US" altLang="zh-TW" sz="32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grpSp>
        <p:nvGrpSpPr>
          <p:cNvPr id="24" name="群組 23">
            <a:extLst>
              <a:ext uri="{FF2B5EF4-FFF2-40B4-BE49-F238E27FC236}">
                <a16:creationId xmlns:a16="http://schemas.microsoft.com/office/drawing/2014/main" id="{28ECE531-2B9A-5553-717E-DB4098D1CA05}"/>
              </a:ext>
            </a:extLst>
          </p:cNvPr>
          <p:cNvGrpSpPr/>
          <p:nvPr/>
        </p:nvGrpSpPr>
        <p:grpSpPr>
          <a:xfrm>
            <a:off x="4322348" y="2091878"/>
            <a:ext cx="3460366" cy="4296222"/>
            <a:chOff x="4322348" y="2091878"/>
            <a:chExt cx="3460366" cy="4296222"/>
          </a:xfrm>
        </p:grpSpPr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828B8597-675E-7C9C-7260-2F609AD0B453}"/>
                </a:ext>
              </a:extLst>
            </p:cNvPr>
            <p:cNvSpPr/>
            <p:nvPr/>
          </p:nvSpPr>
          <p:spPr>
            <a:xfrm>
              <a:off x="4474748" y="2820962"/>
              <a:ext cx="3307966" cy="3567138"/>
            </a:xfrm>
            <a:prstGeom prst="rect">
              <a:avLst/>
            </a:prstGeom>
            <a:solidFill>
              <a:srgbClr val="427DB9"/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958F5766-D99E-91A0-A0EF-EF85FD6F5181}"/>
                </a:ext>
              </a:extLst>
            </p:cNvPr>
            <p:cNvSpPr/>
            <p:nvPr/>
          </p:nvSpPr>
          <p:spPr>
            <a:xfrm>
              <a:off x="4322348" y="2668562"/>
              <a:ext cx="3307966" cy="356713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5" name="橢圓 14">
              <a:extLst>
                <a:ext uri="{FF2B5EF4-FFF2-40B4-BE49-F238E27FC236}">
                  <a16:creationId xmlns:a16="http://schemas.microsoft.com/office/drawing/2014/main" id="{231F0438-8810-2274-FF79-4333F1A46B65}"/>
                </a:ext>
              </a:extLst>
            </p:cNvPr>
            <p:cNvSpPr/>
            <p:nvPr/>
          </p:nvSpPr>
          <p:spPr>
            <a:xfrm>
              <a:off x="5547446" y="2091878"/>
              <a:ext cx="965200" cy="965200"/>
            </a:xfrm>
            <a:prstGeom prst="ellipse">
              <a:avLst/>
            </a:prstGeom>
            <a:solidFill>
              <a:srgbClr val="427DB9"/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36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2</a:t>
              </a:r>
              <a:endParaRPr lang="zh-TW" altLang="en-US" sz="3600" b="1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16" name="文字方塊 15">
              <a:extLst>
                <a:ext uri="{FF2B5EF4-FFF2-40B4-BE49-F238E27FC236}">
                  <a16:creationId xmlns:a16="http://schemas.microsoft.com/office/drawing/2014/main" id="{3818FC12-FF97-E312-7F86-05AAFB5329A9}"/>
                </a:ext>
              </a:extLst>
            </p:cNvPr>
            <p:cNvSpPr txBox="1"/>
            <p:nvPr/>
          </p:nvSpPr>
          <p:spPr>
            <a:xfrm>
              <a:off x="4445408" y="3413013"/>
              <a:ext cx="3307966" cy="212365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TW" altLang="en-US" sz="3600" b="1" dirty="0">
                  <a:solidFill>
                    <a:srgbClr val="B9341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用路禮儀</a:t>
              </a:r>
              <a:endParaRPr lang="en-US" altLang="zh-TW" sz="3600" b="1" dirty="0">
                <a:solidFill>
                  <a:srgbClr val="B9341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r>
                <a:rPr lang="zh-TW" altLang="en-US" sz="3200" b="1" dirty="0">
                  <a:solidFill>
                    <a:prstClr val="black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尊重</a:t>
              </a:r>
              <a:endParaRPr lang="en-US" altLang="zh-TW" sz="32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r>
                <a:rPr lang="zh-TW" altLang="en-US" sz="3200" b="1" dirty="0">
                  <a:solidFill>
                    <a:prstClr val="black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共享</a:t>
              </a:r>
              <a:endParaRPr lang="en-US" altLang="zh-TW" sz="32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r>
                <a:rPr lang="zh-TW" altLang="en-US" sz="3200" b="1" dirty="0">
                  <a:solidFill>
                    <a:prstClr val="black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感謝</a:t>
              </a:r>
              <a:endParaRPr lang="zh-TW" altLang="en-US" sz="3200" dirty="0"/>
            </a:p>
          </p:txBody>
        </p:sp>
      </p:grpSp>
      <p:grpSp>
        <p:nvGrpSpPr>
          <p:cNvPr id="25" name="群組 24">
            <a:extLst>
              <a:ext uri="{FF2B5EF4-FFF2-40B4-BE49-F238E27FC236}">
                <a16:creationId xmlns:a16="http://schemas.microsoft.com/office/drawing/2014/main" id="{72C586EE-8F0E-76F8-343E-0648164EBBDD}"/>
              </a:ext>
            </a:extLst>
          </p:cNvPr>
          <p:cNvGrpSpPr/>
          <p:nvPr/>
        </p:nvGrpSpPr>
        <p:grpSpPr>
          <a:xfrm>
            <a:off x="8232470" y="2091878"/>
            <a:ext cx="3460366" cy="4296222"/>
            <a:chOff x="8232470" y="2091878"/>
            <a:chExt cx="3460366" cy="4296222"/>
          </a:xfrm>
        </p:grpSpPr>
        <p:sp>
          <p:nvSpPr>
            <p:cNvPr id="17" name="矩形 16">
              <a:extLst>
                <a:ext uri="{FF2B5EF4-FFF2-40B4-BE49-F238E27FC236}">
                  <a16:creationId xmlns:a16="http://schemas.microsoft.com/office/drawing/2014/main" id="{5C2462E8-4E08-0A30-0F9E-85074ADD5E47}"/>
                </a:ext>
              </a:extLst>
            </p:cNvPr>
            <p:cNvSpPr/>
            <p:nvPr/>
          </p:nvSpPr>
          <p:spPr>
            <a:xfrm>
              <a:off x="8384870" y="2820962"/>
              <a:ext cx="3307966" cy="3567138"/>
            </a:xfrm>
            <a:prstGeom prst="rect">
              <a:avLst/>
            </a:prstGeom>
            <a:solidFill>
              <a:srgbClr val="14A5B4"/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8" name="矩形 17">
              <a:extLst>
                <a:ext uri="{FF2B5EF4-FFF2-40B4-BE49-F238E27FC236}">
                  <a16:creationId xmlns:a16="http://schemas.microsoft.com/office/drawing/2014/main" id="{202EE6D8-6E96-117E-E277-27065B858AA9}"/>
                </a:ext>
              </a:extLst>
            </p:cNvPr>
            <p:cNvSpPr/>
            <p:nvPr/>
          </p:nvSpPr>
          <p:spPr>
            <a:xfrm>
              <a:off x="8232470" y="2668562"/>
              <a:ext cx="3307966" cy="356713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9" name="橢圓 18">
              <a:extLst>
                <a:ext uri="{FF2B5EF4-FFF2-40B4-BE49-F238E27FC236}">
                  <a16:creationId xmlns:a16="http://schemas.microsoft.com/office/drawing/2014/main" id="{CFA0EF9F-D06C-BEE9-C07D-C2D02BB10A4B}"/>
                </a:ext>
              </a:extLst>
            </p:cNvPr>
            <p:cNvSpPr/>
            <p:nvPr/>
          </p:nvSpPr>
          <p:spPr>
            <a:xfrm>
              <a:off x="9398992" y="2091878"/>
              <a:ext cx="965200" cy="965200"/>
            </a:xfrm>
            <a:prstGeom prst="ellipse">
              <a:avLst/>
            </a:prstGeom>
            <a:solidFill>
              <a:srgbClr val="14A5B4"/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36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3</a:t>
              </a:r>
              <a:endParaRPr lang="zh-TW" altLang="en-US" sz="3600" b="1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20" name="文字方塊 19">
              <a:extLst>
                <a:ext uri="{FF2B5EF4-FFF2-40B4-BE49-F238E27FC236}">
                  <a16:creationId xmlns:a16="http://schemas.microsoft.com/office/drawing/2014/main" id="{1CC1B78E-22CA-E9E5-83CD-6CB3ED7B3988}"/>
                </a:ext>
              </a:extLst>
            </p:cNvPr>
            <p:cNvSpPr txBox="1"/>
            <p:nvPr/>
          </p:nvSpPr>
          <p:spPr>
            <a:xfrm>
              <a:off x="8304730" y="3413013"/>
              <a:ext cx="3307966" cy="218521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TW" altLang="en-US" sz="3600" b="1" dirty="0">
                  <a:solidFill>
                    <a:srgbClr val="B9341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不做危害他人的事</a:t>
              </a:r>
              <a:endParaRPr lang="en-US" altLang="zh-TW" sz="3600" b="1" dirty="0">
                <a:solidFill>
                  <a:srgbClr val="B9341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r>
                <a:rPr lang="zh-TW" altLang="en-US" sz="3200" b="1" dirty="0">
                  <a:solidFill>
                    <a:prstClr val="black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裝載貨物未固定車燈改裝過亮</a:t>
              </a:r>
              <a:endParaRPr lang="zh-TW" altLang="en-US" sz="3200" dirty="0"/>
            </a:p>
          </p:txBody>
        </p:sp>
      </p:grpSp>
      <p:pic>
        <p:nvPicPr>
          <p:cNvPr id="22" name="圖片 21">
            <a:extLst>
              <a:ext uri="{FF2B5EF4-FFF2-40B4-BE49-F238E27FC236}">
                <a16:creationId xmlns:a16="http://schemas.microsoft.com/office/drawing/2014/main" id="{AF9C0406-D53F-F6D9-FB80-EFDF624A81C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272" y="489966"/>
            <a:ext cx="1621162" cy="1682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10981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5472</TotalTime>
  <Words>1883</Words>
  <Application>Microsoft Office PowerPoint</Application>
  <PresentationFormat>寬螢幕</PresentationFormat>
  <Paragraphs>205</Paragraphs>
  <Slides>23</Slides>
  <Notes>23</Notes>
  <HiddenSlides>0</HiddenSlides>
  <MMClips>0</MMClips>
  <ScaleCrop>false</ScaleCrop>
  <HeadingPairs>
    <vt:vector size="6" baseType="variant">
      <vt:variant>
        <vt:lpstr>使用字型</vt:lpstr>
      </vt:variant>
      <vt:variant>
        <vt:i4>6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23</vt:i4>
      </vt:variant>
    </vt:vector>
  </HeadingPairs>
  <TitlesOfParts>
    <vt:vector size="30" baseType="lpstr">
      <vt:lpstr>Calibri</vt:lpstr>
      <vt:lpstr>微軟正黑體</vt:lpstr>
      <vt:lpstr>Noto Sans CJK TC Light</vt:lpstr>
      <vt:lpstr>Arial</vt:lpstr>
      <vt:lpstr>Wingdings</vt:lpstr>
      <vt:lpstr>Calibri Light</vt:lpstr>
      <vt:lpstr>Office 佈景主題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交通安全課程模組PPT</dc:title>
  <dc:creator>User</dc:creator>
  <cp:lastModifiedBy>syuuyucc@outlook.com</cp:lastModifiedBy>
  <cp:revision>175</cp:revision>
  <dcterms:created xsi:type="dcterms:W3CDTF">2023-01-18T09:54:33Z</dcterms:created>
  <dcterms:modified xsi:type="dcterms:W3CDTF">2024-01-09T07:56:20Z</dcterms:modified>
</cp:coreProperties>
</file>