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5">
  <p:sldMasterIdLst>
    <p:sldMasterId id="2147483648" r:id="rId1"/>
  </p:sldMasterIdLst>
  <p:notesMasterIdLst>
    <p:notesMasterId r:id="rId63"/>
  </p:notesMasterIdLst>
  <p:handoutMasterIdLst>
    <p:handoutMasterId r:id="rId64"/>
  </p:handoutMasterIdLst>
  <p:sldIdLst>
    <p:sldId id="256" r:id="rId2"/>
    <p:sldId id="581" r:id="rId3"/>
    <p:sldId id="633" r:id="rId4"/>
    <p:sldId id="634" r:id="rId5"/>
    <p:sldId id="635" r:id="rId6"/>
    <p:sldId id="636" r:id="rId7"/>
    <p:sldId id="494" r:id="rId8"/>
    <p:sldId id="493" r:id="rId9"/>
    <p:sldId id="496" r:id="rId10"/>
    <p:sldId id="580" r:id="rId11"/>
    <p:sldId id="497" r:id="rId12"/>
    <p:sldId id="400" r:id="rId13"/>
    <p:sldId id="399" r:id="rId14"/>
    <p:sldId id="402" r:id="rId15"/>
    <p:sldId id="401" r:id="rId16"/>
    <p:sldId id="403" r:id="rId17"/>
    <p:sldId id="532" r:id="rId18"/>
    <p:sldId id="623" r:id="rId19"/>
    <p:sldId id="589" r:id="rId20"/>
    <p:sldId id="590" r:id="rId21"/>
    <p:sldId id="591" r:id="rId22"/>
    <p:sldId id="592" r:id="rId23"/>
    <p:sldId id="593" r:id="rId24"/>
    <p:sldId id="594" r:id="rId25"/>
    <p:sldId id="595" r:id="rId26"/>
    <p:sldId id="596" r:id="rId27"/>
    <p:sldId id="597" r:id="rId28"/>
    <p:sldId id="598" r:id="rId29"/>
    <p:sldId id="630" r:id="rId30"/>
    <p:sldId id="631" r:id="rId31"/>
    <p:sldId id="602" r:id="rId32"/>
    <p:sldId id="603" r:id="rId33"/>
    <p:sldId id="604" r:id="rId34"/>
    <p:sldId id="605" r:id="rId35"/>
    <p:sldId id="606" r:id="rId36"/>
    <p:sldId id="607" r:id="rId37"/>
    <p:sldId id="432" r:id="rId38"/>
    <p:sldId id="608" r:id="rId39"/>
    <p:sldId id="505" r:id="rId40"/>
    <p:sldId id="624" r:id="rId41"/>
    <p:sldId id="610" r:id="rId42"/>
    <p:sldId id="628" r:id="rId43"/>
    <p:sldId id="625" r:id="rId44"/>
    <p:sldId id="626" r:id="rId45"/>
    <p:sldId id="627" r:id="rId46"/>
    <p:sldId id="509" r:id="rId47"/>
    <p:sldId id="510" r:id="rId48"/>
    <p:sldId id="632" r:id="rId49"/>
    <p:sldId id="512" r:id="rId50"/>
    <p:sldId id="513" r:id="rId51"/>
    <p:sldId id="638" r:id="rId52"/>
    <p:sldId id="639" r:id="rId53"/>
    <p:sldId id="640" r:id="rId54"/>
    <p:sldId id="641" r:id="rId55"/>
    <p:sldId id="642" r:id="rId56"/>
    <p:sldId id="643" r:id="rId57"/>
    <p:sldId id="644" r:id="rId58"/>
    <p:sldId id="645" r:id="rId59"/>
    <p:sldId id="514" r:id="rId60"/>
    <p:sldId id="481" r:id="rId61"/>
    <p:sldId id="480" r:id="rId62"/>
  </p:sldIdLst>
  <p:sldSz cx="9144000" cy="6858000" type="screen4x3"/>
  <p:notesSz cx="6797675" cy="9929813"/>
  <p:defaultTextStyle>
    <a:defPPr>
      <a:defRPr lang="zh-TW"/>
    </a:defPPr>
    <a:lvl1pPr algn="l" rtl="0" fontAlgn="base">
      <a:spcBef>
        <a:spcPct val="0"/>
      </a:spcBef>
      <a:spcAft>
        <a:spcPct val="0"/>
      </a:spcAft>
      <a:defRPr kumimoji="1" kern="1200">
        <a:solidFill>
          <a:schemeClr val="tx1"/>
        </a:solidFill>
        <a:latin typeface="Arial" charset="0"/>
        <a:ea typeface="新細明體" charset="-120"/>
        <a:cs typeface="+mn-cs"/>
      </a:defRPr>
    </a:lvl1pPr>
    <a:lvl2pPr marL="457200" algn="l" rtl="0" fontAlgn="base">
      <a:spcBef>
        <a:spcPct val="0"/>
      </a:spcBef>
      <a:spcAft>
        <a:spcPct val="0"/>
      </a:spcAft>
      <a:defRPr kumimoji="1" kern="1200">
        <a:solidFill>
          <a:schemeClr val="tx1"/>
        </a:solidFill>
        <a:latin typeface="Arial" charset="0"/>
        <a:ea typeface="新細明體" charset="-120"/>
        <a:cs typeface="+mn-cs"/>
      </a:defRPr>
    </a:lvl2pPr>
    <a:lvl3pPr marL="914400" algn="l" rtl="0" fontAlgn="base">
      <a:spcBef>
        <a:spcPct val="0"/>
      </a:spcBef>
      <a:spcAft>
        <a:spcPct val="0"/>
      </a:spcAft>
      <a:defRPr kumimoji="1" kern="1200">
        <a:solidFill>
          <a:schemeClr val="tx1"/>
        </a:solidFill>
        <a:latin typeface="Arial" charset="0"/>
        <a:ea typeface="新細明體" charset="-120"/>
        <a:cs typeface="+mn-cs"/>
      </a:defRPr>
    </a:lvl3pPr>
    <a:lvl4pPr marL="1371600" algn="l" rtl="0" fontAlgn="base">
      <a:spcBef>
        <a:spcPct val="0"/>
      </a:spcBef>
      <a:spcAft>
        <a:spcPct val="0"/>
      </a:spcAft>
      <a:defRPr kumimoji="1" kern="1200">
        <a:solidFill>
          <a:schemeClr val="tx1"/>
        </a:solidFill>
        <a:latin typeface="Arial" charset="0"/>
        <a:ea typeface="新細明體" charset="-120"/>
        <a:cs typeface="+mn-cs"/>
      </a:defRPr>
    </a:lvl4pPr>
    <a:lvl5pPr marL="1828800" algn="l"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extLst>
    <p:ext uri="{EFAFB233-063F-42B5-8137-9DF3F51BA10A}">
      <p15:sldGuideLst xmlns:p15="http://schemas.microsoft.com/office/powerpoint/2012/main">
        <p15:guide id="1" orient="horz" pos="2069">
          <p15:clr>
            <a:srgbClr val="A4A3A4"/>
          </p15:clr>
        </p15:guide>
        <p15:guide id="2" orient="horz" pos="709">
          <p15:clr>
            <a:srgbClr val="A4A3A4"/>
          </p15:clr>
        </p15:guide>
        <p15:guide id="3" orient="horz" pos="3067">
          <p15:clr>
            <a:srgbClr val="A4A3A4"/>
          </p15:clr>
        </p15:guide>
        <p15:guide id="4" orient="horz" pos="119">
          <p15:clr>
            <a:srgbClr val="A4A3A4"/>
          </p15:clr>
        </p15:guide>
        <p15:guide id="5" orient="horz" pos="1661">
          <p15:clr>
            <a:srgbClr val="A4A3A4"/>
          </p15:clr>
        </p15:guide>
        <p15:guide id="6" orient="horz" pos="981">
          <p15:clr>
            <a:srgbClr val="A4A3A4"/>
          </p15:clr>
        </p15:guide>
        <p15:guide id="7" pos="5738">
          <p15:clr>
            <a:srgbClr val="A4A3A4"/>
          </p15:clr>
        </p15:guide>
        <p15:guide id="8" pos="3651">
          <p15:clr>
            <a:srgbClr val="A4A3A4"/>
          </p15:clr>
        </p15:guide>
        <p15:guide id="9" pos="4059">
          <p15:clr>
            <a:srgbClr val="A4A3A4"/>
          </p15:clr>
        </p15:guide>
        <p15:guide id="10" pos="295">
          <p15:clr>
            <a:srgbClr val="A4A3A4"/>
          </p15:clr>
        </p15:guide>
        <p15:guide id="11" pos="2064">
          <p15:clr>
            <a:srgbClr val="A4A3A4"/>
          </p15:clr>
        </p15:guide>
        <p15:guide id="12" pos="2336">
          <p15:clr>
            <a:srgbClr val="A4A3A4"/>
          </p15:clr>
        </p15:guide>
        <p15:guide id="13" pos="4422">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03BD"/>
    <a:srgbClr val="0202FC"/>
    <a:srgbClr val="FDC1A3"/>
    <a:srgbClr val="FEE6D6"/>
    <a:srgbClr val="F8A15A"/>
    <a:srgbClr val="FC6612"/>
    <a:srgbClr val="BD0310"/>
    <a:srgbClr val="A08BB6"/>
    <a:srgbClr val="FBC293"/>
    <a:srgbClr val="FFF8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8603FDC-E32A-4AB5-989C-0864C3EAD2B8}" styleName="佈景主題樣式 2 - 輔色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淺色樣式 1 - 輔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DBED569-4797-4DF1-A0F4-6AAB3CD982D8}" styleName="淺色樣式 3 - 輔色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799B23B-EC83-4686-B30A-512413B5E67A}" styleName="淺色樣式 3 - 輔色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A488322-F2BA-4B5B-9748-0D474271808F}" styleName="中等深淺樣式 3 - 輔色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中等深淺樣式 3 - 輔色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中等深淺樣式 3 - 輔色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淺色樣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中等深淺樣式 1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淺色樣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04" autoAdjust="0"/>
    <p:restoredTop sz="95262" autoAdjust="0"/>
  </p:normalViewPr>
  <p:slideViewPr>
    <p:cSldViewPr>
      <p:cViewPr varScale="1">
        <p:scale>
          <a:sx n="83" d="100"/>
          <a:sy n="83" d="100"/>
        </p:scale>
        <p:origin x="1661" y="67"/>
      </p:cViewPr>
      <p:guideLst>
        <p:guide orient="horz" pos="2069"/>
        <p:guide orient="horz" pos="709"/>
        <p:guide orient="horz" pos="3067"/>
        <p:guide orient="horz" pos="119"/>
        <p:guide orient="horz" pos="1661"/>
        <p:guide orient="horz" pos="981"/>
        <p:guide pos="5738"/>
        <p:guide pos="3651"/>
        <p:guide pos="4059"/>
        <p:guide pos="295"/>
        <p:guide pos="2064"/>
        <p:guide pos="2336"/>
        <p:guide pos="4422"/>
      </p:guideLst>
    </p:cSldViewPr>
  </p:slideViewPr>
  <p:outlineViewPr>
    <p:cViewPr>
      <p:scale>
        <a:sx n="33" d="100"/>
        <a:sy n="33" d="100"/>
      </p:scale>
      <p:origin x="0" y="4884"/>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84" d="100"/>
          <a:sy n="84" d="100"/>
        </p:scale>
        <p:origin x="-3852" y="-84"/>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TW" altLang="en-US" sz="2800" b="1" dirty="0">
                <a:solidFill>
                  <a:srgbClr val="C00000"/>
                </a:solidFill>
                <a:latin typeface="標楷體" panose="03000509000000000000" pitchFamily="65" charset="-120"/>
                <a:ea typeface="標楷體" panose="03000509000000000000" pitchFamily="65" charset="-120"/>
              </a:rPr>
              <a:t>死亡</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pieChart>
        <c:varyColors val="1"/>
        <c:ser>
          <c:idx val="0"/>
          <c:order val="0"/>
          <c:tx>
            <c:strRef>
              <c:f>工作表1!$B$1</c:f>
              <c:strCache>
                <c:ptCount val="1"/>
                <c:pt idx="0">
                  <c:v>死亡</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5C3-478C-9504-72DBE4A9AB1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5C3-478C-9504-72DBE4A9AB1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5C3-478C-9504-72DBE4A9AB1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5C3-478C-9504-72DBE4A9AB1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B5C3-478C-9504-72DBE4A9AB1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B5C3-478C-9504-72DBE4A9AB1E}"/>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B5C3-478C-9504-72DBE4A9AB1E}"/>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A9F8-497F-AA2D-F6BFD402068C}"/>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A9F8-497F-AA2D-F6BFD402068C}"/>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A9F8-497F-AA2D-F6BFD402068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工作表1!$A$2:$A$11</c:f>
              <c:strCache>
                <c:ptCount val="10"/>
                <c:pt idx="0">
                  <c:v>大客車</c:v>
                </c:pt>
                <c:pt idx="1">
                  <c:v>大貨車</c:v>
                </c:pt>
                <c:pt idx="2">
                  <c:v>聯結車</c:v>
                </c:pt>
                <c:pt idx="3">
                  <c:v>小客車</c:v>
                </c:pt>
                <c:pt idx="4">
                  <c:v>小貨車</c:v>
                </c:pt>
                <c:pt idx="5">
                  <c:v>機車</c:v>
                </c:pt>
                <c:pt idx="6">
                  <c:v>自行車</c:v>
                </c:pt>
                <c:pt idx="7">
                  <c:v>行人</c:v>
                </c:pt>
                <c:pt idx="8">
                  <c:v>乘客</c:v>
                </c:pt>
                <c:pt idx="9">
                  <c:v>其他</c:v>
                </c:pt>
              </c:strCache>
            </c:strRef>
          </c:cat>
          <c:val>
            <c:numRef>
              <c:f>工作表1!$B$2:$B$11</c:f>
              <c:numCache>
                <c:formatCode>General</c:formatCode>
                <c:ptCount val="10"/>
                <c:pt idx="0">
                  <c:v>10</c:v>
                </c:pt>
                <c:pt idx="1">
                  <c:v>58</c:v>
                </c:pt>
                <c:pt idx="2">
                  <c:v>61</c:v>
                </c:pt>
                <c:pt idx="3">
                  <c:v>671</c:v>
                </c:pt>
                <c:pt idx="4">
                  <c:v>251</c:v>
                </c:pt>
                <c:pt idx="5" formatCode="#,##0">
                  <c:v>6393</c:v>
                </c:pt>
                <c:pt idx="6">
                  <c:v>720</c:v>
                </c:pt>
                <c:pt idx="7" formatCode="#,##0">
                  <c:v>1516</c:v>
                </c:pt>
                <c:pt idx="8">
                  <c:v>824</c:v>
                </c:pt>
                <c:pt idx="9">
                  <c:v>113</c:v>
                </c:pt>
              </c:numCache>
            </c:numRef>
          </c:val>
          <c:extLst>
            <c:ext xmlns:c16="http://schemas.microsoft.com/office/drawing/2014/chart" uri="{C3380CC4-5D6E-409C-BE32-E72D297353CC}">
              <c16:uniqueId val="{0000000E-B5C3-478C-9504-72DBE4A9AB1E}"/>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9.6051849650869117E-2"/>
          <c:y val="0.83620641007282981"/>
          <c:w val="0.84984132900714782"/>
          <c:h val="0.1481061699905831"/>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標楷體" panose="03000509000000000000" pitchFamily="65" charset="-120"/>
                <a:ea typeface="標楷體" panose="03000509000000000000" pitchFamily="65" charset="-120"/>
                <a:cs typeface="+mn-cs"/>
              </a:defRPr>
            </a:pPr>
            <a:r>
              <a:rPr lang="zh-TW" altLang="en-US" sz="2800" b="1" dirty="0">
                <a:solidFill>
                  <a:srgbClr val="1E03BD"/>
                </a:solidFill>
                <a:latin typeface="標楷體" panose="03000509000000000000" pitchFamily="65" charset="-120"/>
                <a:ea typeface="標楷體" panose="03000509000000000000" pitchFamily="65" charset="-120"/>
              </a:rPr>
              <a:t>受傷</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標楷體" panose="03000509000000000000" pitchFamily="65" charset="-120"/>
              <a:ea typeface="標楷體" panose="03000509000000000000" pitchFamily="65" charset="-120"/>
              <a:cs typeface="+mn-cs"/>
            </a:defRPr>
          </a:pPr>
          <a:endParaRPr lang="zh-TW"/>
        </a:p>
      </c:txPr>
    </c:title>
    <c:autoTitleDeleted val="0"/>
    <c:plotArea>
      <c:layout/>
      <c:pieChart>
        <c:varyColors val="1"/>
        <c:ser>
          <c:idx val="0"/>
          <c:order val="0"/>
          <c:tx>
            <c:strRef>
              <c:f>工作表1!$B$1</c:f>
              <c:strCache>
                <c:ptCount val="1"/>
                <c:pt idx="0">
                  <c:v>受傷</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801-4E2C-80DC-60D8CDE6265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801-4E2C-80DC-60D8CDE6265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801-4E2C-80DC-60D8CDE6265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801-4E2C-80DC-60D8CDE6265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801-4E2C-80DC-60D8CDE62657}"/>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F801-4E2C-80DC-60D8CDE62657}"/>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F801-4E2C-80DC-60D8CDE62657}"/>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2809-4440-A303-745133F297C5}"/>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2809-4440-A303-745133F297C5}"/>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2809-4440-A303-745133F297C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工作表1!$A$2:$A$11</c:f>
              <c:strCache>
                <c:ptCount val="10"/>
                <c:pt idx="0">
                  <c:v>大客車</c:v>
                </c:pt>
                <c:pt idx="1">
                  <c:v>大貨車</c:v>
                </c:pt>
                <c:pt idx="2">
                  <c:v>聯結車</c:v>
                </c:pt>
                <c:pt idx="3">
                  <c:v>小客車</c:v>
                </c:pt>
                <c:pt idx="4">
                  <c:v>小貨車</c:v>
                </c:pt>
                <c:pt idx="5">
                  <c:v>機車</c:v>
                </c:pt>
                <c:pt idx="6">
                  <c:v>自行車</c:v>
                </c:pt>
                <c:pt idx="7">
                  <c:v>行人</c:v>
                </c:pt>
                <c:pt idx="8">
                  <c:v>乘客</c:v>
                </c:pt>
                <c:pt idx="9">
                  <c:v>其他</c:v>
                </c:pt>
              </c:strCache>
            </c:strRef>
          </c:cat>
          <c:val>
            <c:numRef>
              <c:f>工作表1!$B$2:$B$11</c:f>
              <c:numCache>
                <c:formatCode>#,##0</c:formatCode>
                <c:ptCount val="10"/>
                <c:pt idx="0" formatCode="General">
                  <c:v>339</c:v>
                </c:pt>
                <c:pt idx="1">
                  <c:v>1659</c:v>
                </c:pt>
                <c:pt idx="2">
                  <c:v>1250</c:v>
                </c:pt>
                <c:pt idx="3">
                  <c:v>79235</c:v>
                </c:pt>
                <c:pt idx="4">
                  <c:v>16470</c:v>
                </c:pt>
                <c:pt idx="5">
                  <c:v>1669569</c:v>
                </c:pt>
                <c:pt idx="6">
                  <c:v>85887</c:v>
                </c:pt>
                <c:pt idx="7">
                  <c:v>79996</c:v>
                </c:pt>
                <c:pt idx="8">
                  <c:v>222439</c:v>
                </c:pt>
                <c:pt idx="9">
                  <c:v>6438</c:v>
                </c:pt>
              </c:numCache>
            </c:numRef>
          </c:val>
          <c:extLst>
            <c:ext xmlns:c16="http://schemas.microsoft.com/office/drawing/2014/chart" uri="{C3380CC4-5D6E-409C-BE32-E72D297353CC}">
              <c16:uniqueId val="{00000000-FEB7-4710-B5AB-25DD1548275B}"/>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9.9861897786146236E-2"/>
          <c:y val="0.83447758948575601"/>
          <c:w val="0.88246164200224719"/>
          <c:h val="0.1251163699948740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rgbClr val="C00000"/>
                </a:solidFill>
                <a:latin typeface="+mn-lt"/>
                <a:ea typeface="+mn-ea"/>
                <a:cs typeface="+mn-cs"/>
              </a:defRPr>
            </a:pPr>
            <a:r>
              <a:rPr lang="zh-TW" altLang="en-US" sz="2000" b="1" dirty="0" smtClean="0">
                <a:solidFill>
                  <a:srgbClr val="C00000"/>
                </a:solidFill>
              </a:rPr>
              <a:t>民國</a:t>
            </a:r>
            <a:r>
              <a:rPr lang="en-US" altLang="zh-TW" sz="2000" b="1" dirty="0" smtClean="0">
                <a:solidFill>
                  <a:srgbClr val="C00000"/>
                </a:solidFill>
              </a:rPr>
              <a:t>105-109</a:t>
            </a:r>
            <a:r>
              <a:rPr lang="zh-TW" altLang="en-US" sz="2000" b="1" dirty="0" smtClean="0">
                <a:solidFill>
                  <a:srgbClr val="C00000"/>
                </a:solidFill>
              </a:rPr>
              <a:t>年我國各年齡層之交通事故死亡人數 </a:t>
            </a:r>
            <a:r>
              <a:rPr lang="en-US" altLang="zh-TW" sz="2000" b="1" dirty="0" smtClean="0">
                <a:solidFill>
                  <a:srgbClr val="C00000"/>
                </a:solidFill>
              </a:rPr>
              <a:t>(30</a:t>
            </a:r>
            <a:r>
              <a:rPr lang="zh-TW" altLang="en-US" sz="2000" b="1" dirty="0" smtClean="0">
                <a:solidFill>
                  <a:srgbClr val="C00000"/>
                </a:solidFill>
              </a:rPr>
              <a:t>日</a:t>
            </a:r>
            <a:r>
              <a:rPr lang="en-US" altLang="zh-TW" sz="2000" b="1" dirty="0" smtClean="0">
                <a:solidFill>
                  <a:srgbClr val="C00000"/>
                </a:solidFill>
              </a:rPr>
              <a:t>)</a:t>
            </a:r>
            <a:endParaRPr lang="zh-TW" altLang="en-US" sz="2000" b="1" dirty="0">
              <a:solidFill>
                <a:srgbClr val="C00000"/>
              </a:solidFill>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rgbClr val="C00000"/>
              </a:solidFill>
              <a:latin typeface="+mn-lt"/>
              <a:ea typeface="+mn-ea"/>
              <a:cs typeface="+mn-cs"/>
            </a:defRPr>
          </a:pPr>
          <a:endParaRPr lang="zh-TW"/>
        </a:p>
      </c:txPr>
    </c:title>
    <c:autoTitleDeleted val="0"/>
    <c:plotArea>
      <c:layout>
        <c:manualLayout>
          <c:layoutTarget val="inner"/>
          <c:xMode val="edge"/>
          <c:yMode val="edge"/>
          <c:x val="6.7112648911167777E-2"/>
          <c:y val="0.11712987277507886"/>
          <c:w val="0.9277800865169632"/>
          <c:h val="0.72544695602282727"/>
        </c:manualLayout>
      </c:layout>
      <c:lineChart>
        <c:grouping val="standard"/>
        <c:varyColors val="0"/>
        <c:ser>
          <c:idx val="0"/>
          <c:order val="0"/>
          <c:tx>
            <c:strRef>
              <c:f>工作表1!$B$1</c:f>
              <c:strCache>
                <c:ptCount val="1"/>
                <c:pt idx="0">
                  <c:v>年齡(歲)</c:v>
                </c:pt>
              </c:strCache>
            </c:strRef>
          </c:tx>
          <c:spPr>
            <a:ln w="28575" cap="rnd">
              <a:solidFill>
                <a:schemeClr val="accent1"/>
              </a:solidFill>
              <a:round/>
            </a:ln>
            <a:effectLst/>
          </c:spPr>
          <c:marker>
            <c:symbol val="none"/>
          </c:marker>
          <c:cat>
            <c:numRef>
              <c:f>工作表1!$A$2:$A$108</c:f>
              <c:numCache>
                <c:formatCode>General</c:formatCode>
                <c:ptCount val="10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36</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68</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94</c:v>
                </c:pt>
                <c:pt idx="96">
                  <c:v>96</c:v>
                </c:pt>
                <c:pt idx="97">
                  <c:v>97</c:v>
                </c:pt>
                <c:pt idx="98">
                  <c:v>98</c:v>
                </c:pt>
                <c:pt idx="99">
                  <c:v>99</c:v>
                </c:pt>
                <c:pt idx="100">
                  <c:v>100</c:v>
                </c:pt>
                <c:pt idx="101">
                  <c:v>101</c:v>
                </c:pt>
                <c:pt idx="102">
                  <c:v>102</c:v>
                </c:pt>
                <c:pt idx="103">
                  <c:v>103</c:v>
                </c:pt>
                <c:pt idx="104">
                  <c:v>104</c:v>
                </c:pt>
                <c:pt idx="105">
                  <c:v>105</c:v>
                </c:pt>
                <c:pt idx="106">
                  <c:v>106</c:v>
                </c:pt>
              </c:numCache>
            </c:numRef>
          </c:cat>
          <c:val>
            <c:numRef>
              <c:f>工作表1!$B$2:$B$108</c:f>
              <c:numCache>
                <c:formatCode>General</c:formatCode>
                <c:ptCount val="107"/>
                <c:pt idx="0">
                  <c:v>21</c:v>
                </c:pt>
                <c:pt idx="1">
                  <c:v>11</c:v>
                </c:pt>
                <c:pt idx="2">
                  <c:v>18</c:v>
                </c:pt>
                <c:pt idx="3">
                  <c:v>12</c:v>
                </c:pt>
                <c:pt idx="4">
                  <c:v>10</c:v>
                </c:pt>
                <c:pt idx="5">
                  <c:v>14</c:v>
                </c:pt>
                <c:pt idx="6">
                  <c:v>7</c:v>
                </c:pt>
                <c:pt idx="7">
                  <c:v>7</c:v>
                </c:pt>
                <c:pt idx="8">
                  <c:v>3</c:v>
                </c:pt>
                <c:pt idx="9">
                  <c:v>4</c:v>
                </c:pt>
                <c:pt idx="10">
                  <c:v>4</c:v>
                </c:pt>
                <c:pt idx="11">
                  <c:v>6</c:v>
                </c:pt>
                <c:pt idx="12">
                  <c:v>8</c:v>
                </c:pt>
                <c:pt idx="13">
                  <c:v>16</c:v>
                </c:pt>
                <c:pt idx="14">
                  <c:v>29</c:v>
                </c:pt>
                <c:pt idx="15">
                  <c:v>71</c:v>
                </c:pt>
                <c:pt idx="16">
                  <c:v>104</c:v>
                </c:pt>
                <c:pt idx="17">
                  <c:v>139</c:v>
                </c:pt>
                <c:pt idx="18">
                  <c:v>306</c:v>
                </c:pt>
                <c:pt idx="19">
                  <c:v>275</c:v>
                </c:pt>
                <c:pt idx="20">
                  <c:v>262</c:v>
                </c:pt>
                <c:pt idx="21">
                  <c:v>230</c:v>
                </c:pt>
                <c:pt idx="22">
                  <c:v>185</c:v>
                </c:pt>
                <c:pt idx="23">
                  <c:v>186</c:v>
                </c:pt>
                <c:pt idx="24">
                  <c:v>172</c:v>
                </c:pt>
                <c:pt idx="25">
                  <c:v>145</c:v>
                </c:pt>
                <c:pt idx="26">
                  <c:v>144</c:v>
                </c:pt>
                <c:pt idx="27">
                  <c:v>150</c:v>
                </c:pt>
                <c:pt idx="28">
                  <c:v>130</c:v>
                </c:pt>
                <c:pt idx="29">
                  <c:v>104</c:v>
                </c:pt>
                <c:pt idx="30">
                  <c:v>125</c:v>
                </c:pt>
                <c:pt idx="31">
                  <c:v>106</c:v>
                </c:pt>
                <c:pt idx="32">
                  <c:v>112</c:v>
                </c:pt>
                <c:pt idx="33">
                  <c:v>119</c:v>
                </c:pt>
                <c:pt idx="34">
                  <c:v>129</c:v>
                </c:pt>
                <c:pt idx="35">
                  <c:v>123</c:v>
                </c:pt>
                <c:pt idx="36">
                  <c:v>142</c:v>
                </c:pt>
                <c:pt idx="37">
                  <c:v>161</c:v>
                </c:pt>
                <c:pt idx="38">
                  <c:v>161</c:v>
                </c:pt>
                <c:pt idx="39">
                  <c:v>146</c:v>
                </c:pt>
                <c:pt idx="40">
                  <c:v>123</c:v>
                </c:pt>
                <c:pt idx="41">
                  <c:v>144</c:v>
                </c:pt>
                <c:pt idx="42">
                  <c:v>146</c:v>
                </c:pt>
                <c:pt idx="43">
                  <c:v>145</c:v>
                </c:pt>
                <c:pt idx="44">
                  <c:v>136</c:v>
                </c:pt>
                <c:pt idx="45">
                  <c:v>135</c:v>
                </c:pt>
                <c:pt idx="46">
                  <c:v>134</c:v>
                </c:pt>
                <c:pt idx="47">
                  <c:v>137</c:v>
                </c:pt>
                <c:pt idx="48">
                  <c:v>150</c:v>
                </c:pt>
                <c:pt idx="49">
                  <c:v>163</c:v>
                </c:pt>
                <c:pt idx="50">
                  <c:v>152</c:v>
                </c:pt>
                <c:pt idx="51">
                  <c:v>174</c:v>
                </c:pt>
                <c:pt idx="52">
                  <c:v>160</c:v>
                </c:pt>
                <c:pt idx="53">
                  <c:v>180</c:v>
                </c:pt>
                <c:pt idx="54">
                  <c:v>190</c:v>
                </c:pt>
                <c:pt idx="55">
                  <c:v>208</c:v>
                </c:pt>
                <c:pt idx="56">
                  <c:v>233</c:v>
                </c:pt>
                <c:pt idx="57">
                  <c:v>215</c:v>
                </c:pt>
                <c:pt idx="58">
                  <c:v>227</c:v>
                </c:pt>
                <c:pt idx="59">
                  <c:v>233</c:v>
                </c:pt>
                <c:pt idx="60">
                  <c:v>217</c:v>
                </c:pt>
                <c:pt idx="61">
                  <c:v>229</c:v>
                </c:pt>
                <c:pt idx="62">
                  <c:v>208</c:v>
                </c:pt>
                <c:pt idx="63">
                  <c:v>253</c:v>
                </c:pt>
                <c:pt idx="64">
                  <c:v>277</c:v>
                </c:pt>
                <c:pt idx="65">
                  <c:v>283</c:v>
                </c:pt>
                <c:pt idx="66">
                  <c:v>249</c:v>
                </c:pt>
                <c:pt idx="67">
                  <c:v>263</c:v>
                </c:pt>
                <c:pt idx="68">
                  <c:v>255</c:v>
                </c:pt>
                <c:pt idx="69">
                  <c:v>278</c:v>
                </c:pt>
                <c:pt idx="70">
                  <c:v>248</c:v>
                </c:pt>
                <c:pt idx="71">
                  <c:v>242</c:v>
                </c:pt>
                <c:pt idx="72">
                  <c:v>258</c:v>
                </c:pt>
                <c:pt idx="73">
                  <c:v>234</c:v>
                </c:pt>
                <c:pt idx="74">
                  <c:v>239</c:v>
                </c:pt>
                <c:pt idx="75">
                  <c:v>255</c:v>
                </c:pt>
                <c:pt idx="76">
                  <c:v>262</c:v>
                </c:pt>
                <c:pt idx="77">
                  <c:v>251</c:v>
                </c:pt>
                <c:pt idx="78">
                  <c:v>270</c:v>
                </c:pt>
                <c:pt idx="79">
                  <c:v>283</c:v>
                </c:pt>
                <c:pt idx="80">
                  <c:v>230</c:v>
                </c:pt>
                <c:pt idx="81">
                  <c:v>208</c:v>
                </c:pt>
                <c:pt idx="82">
                  <c:v>187</c:v>
                </c:pt>
                <c:pt idx="83">
                  <c:v>170</c:v>
                </c:pt>
                <c:pt idx="84">
                  <c:v>156</c:v>
                </c:pt>
                <c:pt idx="85">
                  <c:v>124</c:v>
                </c:pt>
                <c:pt idx="86">
                  <c:v>136</c:v>
                </c:pt>
                <c:pt idx="87">
                  <c:v>117</c:v>
                </c:pt>
                <c:pt idx="88">
                  <c:v>92</c:v>
                </c:pt>
                <c:pt idx="89">
                  <c:v>57</c:v>
                </c:pt>
                <c:pt idx="90">
                  <c:v>53</c:v>
                </c:pt>
                <c:pt idx="91">
                  <c:v>29</c:v>
                </c:pt>
                <c:pt idx="92">
                  <c:v>27</c:v>
                </c:pt>
                <c:pt idx="93">
                  <c:v>9</c:v>
                </c:pt>
                <c:pt idx="94">
                  <c:v>22</c:v>
                </c:pt>
                <c:pt idx="95">
                  <c:v>10</c:v>
                </c:pt>
                <c:pt idx="96">
                  <c:v>7</c:v>
                </c:pt>
                <c:pt idx="97">
                  <c:v>5</c:v>
                </c:pt>
                <c:pt idx="98">
                  <c:v>4</c:v>
                </c:pt>
                <c:pt idx="99">
                  <c:v>0</c:v>
                </c:pt>
                <c:pt idx="100">
                  <c:v>0</c:v>
                </c:pt>
                <c:pt idx="101">
                  <c:v>0</c:v>
                </c:pt>
                <c:pt idx="102">
                  <c:v>1</c:v>
                </c:pt>
                <c:pt idx="103">
                  <c:v>1</c:v>
                </c:pt>
                <c:pt idx="104">
                  <c:v>1</c:v>
                </c:pt>
                <c:pt idx="105">
                  <c:v>0</c:v>
                </c:pt>
                <c:pt idx="106">
                  <c:v>1</c:v>
                </c:pt>
              </c:numCache>
            </c:numRef>
          </c:val>
          <c:smooth val="0"/>
          <c:extLst>
            <c:ext xmlns:c16="http://schemas.microsoft.com/office/drawing/2014/chart" uri="{C3380CC4-5D6E-409C-BE32-E72D297353CC}">
              <c16:uniqueId val="{00000000-63FB-407F-9037-307895510E53}"/>
            </c:ext>
          </c:extLst>
        </c:ser>
        <c:ser>
          <c:idx val="1"/>
          <c:order val="1"/>
          <c:tx>
            <c:strRef>
              <c:f>工作表1!$C$1</c:f>
              <c:strCache>
                <c:ptCount val="1"/>
                <c:pt idx="0">
                  <c:v>欄2</c:v>
                </c:pt>
              </c:strCache>
            </c:strRef>
          </c:tx>
          <c:spPr>
            <a:ln w="28575" cap="rnd">
              <a:solidFill>
                <a:schemeClr val="accent2"/>
              </a:solidFill>
              <a:round/>
            </a:ln>
            <a:effectLst/>
          </c:spPr>
          <c:marker>
            <c:symbol val="none"/>
          </c:marker>
          <c:cat>
            <c:numRef>
              <c:f>工作表1!$A$2:$A$108</c:f>
              <c:numCache>
                <c:formatCode>General</c:formatCode>
                <c:ptCount val="10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36</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68</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94</c:v>
                </c:pt>
                <c:pt idx="96">
                  <c:v>96</c:v>
                </c:pt>
                <c:pt idx="97">
                  <c:v>97</c:v>
                </c:pt>
                <c:pt idx="98">
                  <c:v>98</c:v>
                </c:pt>
                <c:pt idx="99">
                  <c:v>99</c:v>
                </c:pt>
                <c:pt idx="100">
                  <c:v>100</c:v>
                </c:pt>
                <c:pt idx="101">
                  <c:v>101</c:v>
                </c:pt>
                <c:pt idx="102">
                  <c:v>102</c:v>
                </c:pt>
                <c:pt idx="103">
                  <c:v>103</c:v>
                </c:pt>
                <c:pt idx="104">
                  <c:v>104</c:v>
                </c:pt>
                <c:pt idx="105">
                  <c:v>105</c:v>
                </c:pt>
                <c:pt idx="106">
                  <c:v>106</c:v>
                </c:pt>
              </c:numCache>
            </c:numRef>
          </c:cat>
          <c:val>
            <c:numRef>
              <c:f>工作表1!$C$2:$C$108</c:f>
              <c:numCache>
                <c:formatCode>General</c:formatCode>
                <c:ptCount val="107"/>
              </c:numCache>
            </c:numRef>
          </c:val>
          <c:smooth val="0"/>
          <c:extLst>
            <c:ext xmlns:c16="http://schemas.microsoft.com/office/drawing/2014/chart" uri="{C3380CC4-5D6E-409C-BE32-E72D297353CC}">
              <c16:uniqueId val="{00000001-63FB-407F-9037-307895510E53}"/>
            </c:ext>
          </c:extLst>
        </c:ser>
        <c:ser>
          <c:idx val="2"/>
          <c:order val="2"/>
          <c:tx>
            <c:strRef>
              <c:f>工作表1!$D$1</c:f>
              <c:strCache>
                <c:ptCount val="1"/>
                <c:pt idx="0">
                  <c:v>欄3</c:v>
                </c:pt>
              </c:strCache>
            </c:strRef>
          </c:tx>
          <c:spPr>
            <a:ln w="28575" cap="rnd">
              <a:solidFill>
                <a:schemeClr val="accent3"/>
              </a:solidFill>
              <a:round/>
            </a:ln>
            <a:effectLst/>
          </c:spPr>
          <c:marker>
            <c:symbol val="none"/>
          </c:marker>
          <c:cat>
            <c:numRef>
              <c:f>工作表1!$A$2:$A$108</c:f>
              <c:numCache>
                <c:formatCode>General</c:formatCode>
                <c:ptCount val="10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36</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68</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94</c:v>
                </c:pt>
                <c:pt idx="96">
                  <c:v>96</c:v>
                </c:pt>
                <c:pt idx="97">
                  <c:v>97</c:v>
                </c:pt>
                <c:pt idx="98">
                  <c:v>98</c:v>
                </c:pt>
                <c:pt idx="99">
                  <c:v>99</c:v>
                </c:pt>
                <c:pt idx="100">
                  <c:v>100</c:v>
                </c:pt>
                <c:pt idx="101">
                  <c:v>101</c:v>
                </c:pt>
                <c:pt idx="102">
                  <c:v>102</c:v>
                </c:pt>
                <c:pt idx="103">
                  <c:v>103</c:v>
                </c:pt>
                <c:pt idx="104">
                  <c:v>104</c:v>
                </c:pt>
                <c:pt idx="105">
                  <c:v>105</c:v>
                </c:pt>
                <c:pt idx="106">
                  <c:v>106</c:v>
                </c:pt>
              </c:numCache>
            </c:numRef>
          </c:cat>
          <c:val>
            <c:numRef>
              <c:f>工作表1!$D$2:$D$108</c:f>
              <c:numCache>
                <c:formatCode>General</c:formatCode>
                <c:ptCount val="107"/>
              </c:numCache>
            </c:numRef>
          </c:val>
          <c:smooth val="0"/>
          <c:extLst>
            <c:ext xmlns:c16="http://schemas.microsoft.com/office/drawing/2014/chart" uri="{C3380CC4-5D6E-409C-BE32-E72D297353CC}">
              <c16:uniqueId val="{00000002-63FB-407F-9037-307895510E53}"/>
            </c:ext>
          </c:extLst>
        </c:ser>
        <c:dLbls>
          <c:showLegendKey val="0"/>
          <c:showVal val="0"/>
          <c:showCatName val="0"/>
          <c:showSerName val="0"/>
          <c:showPercent val="0"/>
          <c:showBubbleSize val="0"/>
        </c:dLbls>
        <c:smooth val="0"/>
        <c:axId val="637769760"/>
        <c:axId val="637768928"/>
      </c:lineChart>
      <c:catAx>
        <c:axId val="63776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zh-TW"/>
          </a:p>
        </c:txPr>
        <c:crossAx val="637768928"/>
        <c:crosses val="autoZero"/>
        <c:auto val="1"/>
        <c:lblAlgn val="ctr"/>
        <c:lblOffset val="100"/>
        <c:noMultiLvlLbl val="0"/>
      </c:catAx>
      <c:valAx>
        <c:axId val="63776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rgbClr val="1E03BD"/>
                </a:solidFill>
                <a:latin typeface="+mn-lt"/>
                <a:ea typeface="+mn-ea"/>
                <a:cs typeface="+mn-cs"/>
              </a:defRPr>
            </a:pPr>
            <a:endParaRPr lang="zh-TW"/>
          </a:p>
        </c:txPr>
        <c:crossAx val="63776976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1" i="0" u="none" strike="noStrike" kern="1200" baseline="0">
                <a:solidFill>
                  <a:srgbClr val="FF0000"/>
                </a:solidFill>
                <a:latin typeface="+mn-lt"/>
                <a:ea typeface="+mn-ea"/>
                <a:cs typeface="+mn-cs"/>
              </a:defRPr>
            </a:pPr>
            <a:endParaRPr lang="zh-TW"/>
          </a:p>
        </c:txPr>
      </c:legendEntry>
      <c:legendEntry>
        <c:idx val="1"/>
        <c:delete val="1"/>
      </c:legendEntry>
      <c:legendEntry>
        <c:idx val="2"/>
        <c:delete val="1"/>
      </c:legendEntry>
      <c:layout>
        <c:manualLayout>
          <c:xMode val="edge"/>
          <c:yMode val="edge"/>
          <c:x val="0.43780560416059106"/>
          <c:y val="0.93033513721464911"/>
          <c:w val="0.1567961990862253"/>
          <c:h val="5.3870191849286507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448" cy="496411"/>
          </a:xfrm>
          <a:prstGeom prst="rect">
            <a:avLst/>
          </a:prstGeom>
        </p:spPr>
        <p:txBody>
          <a:bodyPr vert="horz" lIns="91321" tIns="45661" rIns="91321" bIns="45661"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sz="quarter" idx="1"/>
          </p:nvPr>
        </p:nvSpPr>
        <p:spPr>
          <a:xfrm>
            <a:off x="3850643" y="0"/>
            <a:ext cx="2945448" cy="496411"/>
          </a:xfrm>
          <a:prstGeom prst="rect">
            <a:avLst/>
          </a:prstGeom>
        </p:spPr>
        <p:txBody>
          <a:bodyPr vert="horz" lIns="91321" tIns="45661" rIns="91321" bIns="45661" rtlCol="0"/>
          <a:lstStyle>
            <a:lvl1pPr algn="r" fontAlgn="auto">
              <a:spcBef>
                <a:spcPts val="0"/>
              </a:spcBef>
              <a:spcAft>
                <a:spcPts val="0"/>
              </a:spcAft>
              <a:defRPr kumimoji="0" sz="1200" smtClean="0">
                <a:latin typeface="+mn-lt"/>
                <a:ea typeface="+mn-ea"/>
              </a:defRPr>
            </a:lvl1pPr>
          </a:lstStyle>
          <a:p>
            <a:pPr>
              <a:defRPr/>
            </a:pPr>
            <a:fld id="{B575D737-95C7-40BA-8521-EE1A82BB61DB}" type="datetimeFigureOut">
              <a:rPr lang="zh-TW" altLang="en-US"/>
              <a:pPr>
                <a:defRPr/>
              </a:pPr>
              <a:t>2023/7/22</a:t>
            </a:fld>
            <a:endParaRPr lang="zh-TW" altLang="en-US"/>
          </a:p>
        </p:txBody>
      </p:sp>
      <p:sp>
        <p:nvSpPr>
          <p:cNvPr id="4" name="頁尾版面配置區 3"/>
          <p:cNvSpPr>
            <a:spLocks noGrp="1"/>
          </p:cNvSpPr>
          <p:nvPr>
            <p:ph type="ftr" sz="quarter" idx="2"/>
          </p:nvPr>
        </p:nvSpPr>
        <p:spPr>
          <a:xfrm>
            <a:off x="0" y="9431817"/>
            <a:ext cx="2945448" cy="496410"/>
          </a:xfrm>
          <a:prstGeom prst="rect">
            <a:avLst/>
          </a:prstGeom>
        </p:spPr>
        <p:txBody>
          <a:bodyPr vert="horz" lIns="91321" tIns="45661" rIns="91321" bIns="45661"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5" name="投影片編號版面配置區 4"/>
          <p:cNvSpPr>
            <a:spLocks noGrp="1"/>
          </p:cNvSpPr>
          <p:nvPr>
            <p:ph type="sldNum" sz="quarter" idx="3"/>
          </p:nvPr>
        </p:nvSpPr>
        <p:spPr>
          <a:xfrm>
            <a:off x="3850643" y="9431817"/>
            <a:ext cx="2945448" cy="496410"/>
          </a:xfrm>
          <a:prstGeom prst="rect">
            <a:avLst/>
          </a:prstGeom>
        </p:spPr>
        <p:txBody>
          <a:bodyPr vert="horz" lIns="91321" tIns="45661" rIns="91321" bIns="45661" rtlCol="0" anchor="b"/>
          <a:lstStyle>
            <a:lvl1pPr algn="r" fontAlgn="auto">
              <a:spcBef>
                <a:spcPts val="0"/>
              </a:spcBef>
              <a:spcAft>
                <a:spcPts val="0"/>
              </a:spcAft>
              <a:defRPr kumimoji="0" sz="1200" smtClean="0">
                <a:latin typeface="+mn-lt"/>
                <a:ea typeface="+mn-ea"/>
              </a:defRPr>
            </a:lvl1pPr>
          </a:lstStyle>
          <a:p>
            <a:pPr>
              <a:defRPr/>
            </a:pPr>
            <a:fld id="{A7D0DDFC-C641-4411-AD9B-958DA9924B40}" type="slidenum">
              <a:rPr lang="zh-TW" altLang="en-US"/>
              <a:pPr>
                <a:defRPr/>
              </a:pPr>
              <a:t>‹#›</a:t>
            </a:fld>
            <a:endParaRPr lang="zh-TW" altLang="en-US"/>
          </a:p>
        </p:txBody>
      </p:sp>
    </p:spTree>
    <p:extLst>
      <p:ext uri="{BB962C8B-B14F-4D97-AF65-F5344CB8AC3E}">
        <p14:creationId xmlns:p14="http://schemas.microsoft.com/office/powerpoint/2010/main" val="2368471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448" cy="496411"/>
          </a:xfrm>
          <a:prstGeom prst="rect">
            <a:avLst/>
          </a:prstGeom>
        </p:spPr>
        <p:txBody>
          <a:bodyPr vert="horz" lIns="91321" tIns="45661" rIns="91321" bIns="45661"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50643" y="0"/>
            <a:ext cx="2945448" cy="496411"/>
          </a:xfrm>
          <a:prstGeom prst="rect">
            <a:avLst/>
          </a:prstGeom>
        </p:spPr>
        <p:txBody>
          <a:bodyPr vert="horz" lIns="91321" tIns="45661" rIns="91321" bIns="45661" rtlCol="0"/>
          <a:lstStyle>
            <a:lvl1pPr algn="r" fontAlgn="auto">
              <a:spcBef>
                <a:spcPts val="0"/>
              </a:spcBef>
              <a:spcAft>
                <a:spcPts val="0"/>
              </a:spcAft>
              <a:defRPr kumimoji="0" sz="1200" smtClean="0">
                <a:latin typeface="+mn-lt"/>
                <a:ea typeface="+mn-ea"/>
              </a:defRPr>
            </a:lvl1pPr>
          </a:lstStyle>
          <a:p>
            <a:pPr>
              <a:defRPr/>
            </a:pPr>
            <a:fld id="{11EB390E-60C1-4446-954D-ECA55189A037}" type="datetimeFigureOut">
              <a:rPr lang="zh-TW" altLang="en-US"/>
              <a:pPr>
                <a:defRPr/>
              </a:pPr>
              <a:t>2023/7/22</a:t>
            </a:fld>
            <a:endParaRPr lang="zh-TW" altLang="en-US"/>
          </a:p>
        </p:txBody>
      </p:sp>
      <p:sp>
        <p:nvSpPr>
          <p:cNvPr id="4" name="投影片圖像版面配置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321" tIns="45661" rIns="91321" bIns="45661" rtlCol="0" anchor="ctr"/>
          <a:lstStyle/>
          <a:p>
            <a:pPr lvl="0"/>
            <a:endParaRPr lang="zh-TW" altLang="en-US" noProof="0"/>
          </a:p>
        </p:txBody>
      </p:sp>
      <p:sp>
        <p:nvSpPr>
          <p:cNvPr id="5" name="備忘稿版面配置區 4"/>
          <p:cNvSpPr>
            <a:spLocks noGrp="1"/>
          </p:cNvSpPr>
          <p:nvPr>
            <p:ph type="body" sz="quarter" idx="3"/>
          </p:nvPr>
        </p:nvSpPr>
        <p:spPr>
          <a:xfrm>
            <a:off x="680085" y="4716701"/>
            <a:ext cx="5437506" cy="4467702"/>
          </a:xfrm>
          <a:prstGeom prst="rect">
            <a:avLst/>
          </a:prstGeom>
        </p:spPr>
        <p:txBody>
          <a:bodyPr vert="horz" lIns="91321" tIns="45661" rIns="91321" bIns="45661" rtlCol="0"/>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zh-TW" altLang="en-US" noProof="0"/>
          </a:p>
        </p:txBody>
      </p:sp>
      <p:sp>
        <p:nvSpPr>
          <p:cNvPr id="6" name="頁尾版面配置區 5"/>
          <p:cNvSpPr>
            <a:spLocks noGrp="1"/>
          </p:cNvSpPr>
          <p:nvPr>
            <p:ph type="ftr" sz="quarter" idx="4"/>
          </p:nvPr>
        </p:nvSpPr>
        <p:spPr>
          <a:xfrm>
            <a:off x="0" y="9431817"/>
            <a:ext cx="2945448" cy="496410"/>
          </a:xfrm>
          <a:prstGeom prst="rect">
            <a:avLst/>
          </a:prstGeom>
        </p:spPr>
        <p:txBody>
          <a:bodyPr vert="horz" lIns="91321" tIns="45661" rIns="91321" bIns="45661"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50643" y="9431817"/>
            <a:ext cx="2945448" cy="496410"/>
          </a:xfrm>
          <a:prstGeom prst="rect">
            <a:avLst/>
          </a:prstGeom>
        </p:spPr>
        <p:txBody>
          <a:bodyPr vert="horz" lIns="91321" tIns="45661" rIns="91321" bIns="45661" rtlCol="0" anchor="b"/>
          <a:lstStyle>
            <a:lvl1pPr algn="r" fontAlgn="auto">
              <a:spcBef>
                <a:spcPts val="0"/>
              </a:spcBef>
              <a:spcAft>
                <a:spcPts val="0"/>
              </a:spcAft>
              <a:defRPr kumimoji="0" sz="1200" smtClean="0">
                <a:latin typeface="+mn-lt"/>
                <a:ea typeface="+mn-ea"/>
              </a:defRPr>
            </a:lvl1pPr>
          </a:lstStyle>
          <a:p>
            <a:pPr>
              <a:defRPr/>
            </a:pPr>
            <a:fld id="{0D2ADA94-5553-45B7-90DB-1868A4710EF5}" type="slidenum">
              <a:rPr lang="zh-TW" altLang="en-US"/>
              <a:pPr>
                <a:defRPr/>
              </a:pPr>
              <a:t>‹#›</a:t>
            </a:fld>
            <a:endParaRPr lang="zh-TW" altLang="en-US"/>
          </a:p>
        </p:txBody>
      </p:sp>
    </p:spTree>
    <p:extLst>
      <p:ext uri="{BB962C8B-B14F-4D97-AF65-F5344CB8AC3E}">
        <p14:creationId xmlns:p14="http://schemas.microsoft.com/office/powerpoint/2010/main" val="152496944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投影片圖像版面配置區 1"/>
          <p:cNvSpPr>
            <a:spLocks noGrp="1" noRot="1" noChangeAspect="1"/>
          </p:cNvSpPr>
          <p:nvPr>
            <p:ph type="sldImg"/>
          </p:nvPr>
        </p:nvSpPr>
        <p:spPr bwMode="auto">
          <a:noFill/>
          <a:ln>
            <a:solidFill>
              <a:srgbClr val="000000"/>
            </a:solidFill>
            <a:miter lim="800000"/>
            <a:headEnd/>
            <a:tailEnd/>
          </a:ln>
        </p:spPr>
      </p:sp>
      <p:sp>
        <p:nvSpPr>
          <p:cNvPr id="16386"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16387"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D732DE7-8742-49E6-A4F1-385436260AF8}" type="slidenum">
              <a:rPr lang="zh-TW" altLang="en-US"/>
              <a:pPr fontAlgn="base">
                <a:spcBef>
                  <a:spcPct val="0"/>
                </a:spcBef>
                <a:spcAft>
                  <a:spcPct val="0"/>
                </a:spcAft>
              </a:pPr>
              <a:t>1</a:t>
            </a:fld>
            <a:endParaRPr lang="en-US" altLang="zh-TW"/>
          </a:p>
        </p:txBody>
      </p:sp>
    </p:spTree>
    <p:extLst>
      <p:ext uri="{BB962C8B-B14F-4D97-AF65-F5344CB8AC3E}">
        <p14:creationId xmlns:p14="http://schemas.microsoft.com/office/powerpoint/2010/main" val="2472321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371600" y="1143000"/>
            <a:ext cx="4114800" cy="3086100"/>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0D2ADA94-5553-45B7-90DB-1868A4710EF5}" type="slidenum">
              <a:rPr lang="zh-TW" altLang="en-US" smtClean="0"/>
              <a:pPr>
                <a:defRPr/>
              </a:pPr>
              <a:t>5</a:t>
            </a:fld>
            <a:endParaRPr lang="zh-TW" altLang="en-US"/>
          </a:p>
        </p:txBody>
      </p:sp>
    </p:spTree>
    <p:extLst>
      <p:ext uri="{BB962C8B-B14F-4D97-AF65-F5344CB8AC3E}">
        <p14:creationId xmlns:p14="http://schemas.microsoft.com/office/powerpoint/2010/main" val="2721123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手</a:t>
            </a:r>
            <a:endParaRPr lang="zh-TW" altLang="en-US" dirty="0"/>
          </a:p>
        </p:txBody>
      </p:sp>
      <p:sp>
        <p:nvSpPr>
          <p:cNvPr id="4" name="投影片編號版面配置區 3"/>
          <p:cNvSpPr>
            <a:spLocks noGrp="1"/>
          </p:cNvSpPr>
          <p:nvPr>
            <p:ph type="sldNum" sz="quarter" idx="10"/>
          </p:nvPr>
        </p:nvSpPr>
        <p:spPr/>
        <p:txBody>
          <a:bodyPr/>
          <a:lstStyle/>
          <a:p>
            <a:pPr>
              <a:defRPr/>
            </a:pPr>
            <a:fld id="{0D2ADA94-5553-45B7-90DB-1868A4710EF5}" type="slidenum">
              <a:rPr lang="zh-TW" altLang="en-US" smtClean="0"/>
              <a:pPr>
                <a:defRPr/>
              </a:pPr>
              <a:t>43</a:t>
            </a:fld>
            <a:endParaRPr lang="zh-TW" altLang="en-US"/>
          </a:p>
        </p:txBody>
      </p:sp>
    </p:spTree>
    <p:extLst>
      <p:ext uri="{BB962C8B-B14F-4D97-AF65-F5344CB8AC3E}">
        <p14:creationId xmlns:p14="http://schemas.microsoft.com/office/powerpoint/2010/main" val="1208899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手</a:t>
            </a:r>
            <a:endParaRPr lang="zh-TW" altLang="en-US" dirty="0"/>
          </a:p>
        </p:txBody>
      </p:sp>
      <p:sp>
        <p:nvSpPr>
          <p:cNvPr id="4" name="投影片編號版面配置區 3"/>
          <p:cNvSpPr>
            <a:spLocks noGrp="1"/>
          </p:cNvSpPr>
          <p:nvPr>
            <p:ph type="sldNum" sz="quarter" idx="10"/>
          </p:nvPr>
        </p:nvSpPr>
        <p:spPr/>
        <p:txBody>
          <a:bodyPr/>
          <a:lstStyle/>
          <a:p>
            <a:pPr>
              <a:defRPr/>
            </a:pPr>
            <a:fld id="{0D2ADA94-5553-45B7-90DB-1868A4710EF5}" type="slidenum">
              <a:rPr lang="zh-TW" altLang="en-US" smtClean="0"/>
              <a:pPr>
                <a:defRPr/>
              </a:pPr>
              <a:t>44</a:t>
            </a:fld>
            <a:endParaRPr lang="zh-TW" altLang="en-US"/>
          </a:p>
        </p:txBody>
      </p:sp>
    </p:spTree>
    <p:extLst>
      <p:ext uri="{BB962C8B-B14F-4D97-AF65-F5344CB8AC3E}">
        <p14:creationId xmlns:p14="http://schemas.microsoft.com/office/powerpoint/2010/main" val="1321940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手</a:t>
            </a:r>
            <a:endParaRPr lang="zh-TW" altLang="en-US" dirty="0"/>
          </a:p>
        </p:txBody>
      </p:sp>
      <p:sp>
        <p:nvSpPr>
          <p:cNvPr id="4" name="投影片編號版面配置區 3"/>
          <p:cNvSpPr>
            <a:spLocks noGrp="1"/>
          </p:cNvSpPr>
          <p:nvPr>
            <p:ph type="sldNum" sz="quarter" idx="10"/>
          </p:nvPr>
        </p:nvSpPr>
        <p:spPr/>
        <p:txBody>
          <a:bodyPr/>
          <a:lstStyle/>
          <a:p>
            <a:pPr>
              <a:defRPr/>
            </a:pPr>
            <a:fld id="{0D2ADA94-5553-45B7-90DB-1868A4710EF5}" type="slidenum">
              <a:rPr lang="zh-TW" altLang="en-US" smtClean="0"/>
              <a:pPr>
                <a:defRPr/>
              </a:pPr>
              <a:t>45</a:t>
            </a:fld>
            <a:endParaRPr lang="zh-TW" altLang="en-US"/>
          </a:p>
        </p:txBody>
      </p:sp>
    </p:spTree>
    <p:extLst>
      <p:ext uri="{BB962C8B-B14F-4D97-AF65-F5344CB8AC3E}">
        <p14:creationId xmlns:p14="http://schemas.microsoft.com/office/powerpoint/2010/main" val="36819234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lvl1pPr>
              <a:defRPr>
                <a:latin typeface="Arial" pitchFamily="34" charset="0"/>
                <a:cs typeface="Arial" pitchFamily="34" charset="0"/>
              </a:defRPr>
            </a:lvl1pPr>
          </a:lstStyle>
          <a:p>
            <a:r>
              <a:rPr lang="zh-TW" altLang="en-US" dirty="0" smtClean="0"/>
              <a:t>按一下以編輯母片標題樣式</a:t>
            </a:r>
            <a:endParaRPr lang="zh-TW" altLang="en-US" dirty="0"/>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smtClean="0"/>
              <a:t>按一下以編輯母片副標題樣式</a:t>
            </a:r>
            <a:endParaRPr lang="zh-TW" altLang="en-US" dirty="0"/>
          </a:p>
        </p:txBody>
      </p:sp>
      <p:sp>
        <p:nvSpPr>
          <p:cNvPr id="4" name="投影片編號版面配置區 5"/>
          <p:cNvSpPr>
            <a:spLocks noGrp="1"/>
          </p:cNvSpPr>
          <p:nvPr>
            <p:ph type="sldNum" sz="quarter" idx="10"/>
          </p:nvPr>
        </p:nvSpPr>
        <p:spPr>
          <a:xfrm>
            <a:off x="6948488" y="6308725"/>
            <a:ext cx="2133600" cy="365125"/>
          </a:xfrm>
        </p:spPr>
        <p:txBody>
          <a:bodyPr/>
          <a:lstStyle>
            <a:lvl1pPr>
              <a:defRPr/>
            </a:lvl1pPr>
          </a:lstStyle>
          <a:p>
            <a:pPr>
              <a:defRPr/>
            </a:pPr>
            <a:fld id="{8C34545D-ED4C-49A9-850F-91EB88F38397}" type="slidenum">
              <a:rPr lang="zh-TW" altLang="en-US"/>
              <a:pPr>
                <a:defRPr/>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68313" y="1340768"/>
            <a:ext cx="8229600" cy="4824536"/>
          </a:xfrm>
        </p:spPr>
        <p:txBody>
          <a:bodyPr/>
          <a:lstStyle>
            <a:lvl1pPr>
              <a:defRPr b="1">
                <a:latin typeface="Times New Roman" panose="02020603050405020304" pitchFamily="18" charset="0"/>
                <a:ea typeface="標楷體" panose="03000509000000000000" pitchFamily="65" charset="-120"/>
                <a:cs typeface="Times New Roman" panose="02020603050405020304" pitchFamily="18" charset="0"/>
              </a:defRPr>
            </a:lvl1pPr>
            <a:lvl2pPr>
              <a:defRPr>
                <a:latin typeface="Times New Roman" panose="02020603050405020304" pitchFamily="18" charset="0"/>
                <a:ea typeface="標楷體" panose="03000509000000000000" pitchFamily="65" charset="-120"/>
                <a:cs typeface="Times New Roman" panose="02020603050405020304" pitchFamily="18" charset="0"/>
              </a:defRPr>
            </a:lvl2pPr>
            <a:lvl3pPr>
              <a:defRPr>
                <a:latin typeface="Times New Roman" panose="02020603050405020304" pitchFamily="18" charset="0"/>
                <a:ea typeface="標楷體" panose="03000509000000000000" pitchFamily="65" charset="-120"/>
                <a:cs typeface="Times New Roman" panose="02020603050405020304" pitchFamily="18" charset="0"/>
              </a:defRPr>
            </a:lvl3pPr>
            <a:lvl4pPr>
              <a:defRPr>
                <a:latin typeface="Times New Roman" panose="02020603050405020304" pitchFamily="18" charset="0"/>
                <a:ea typeface="標楷體" panose="03000509000000000000" pitchFamily="65" charset="-120"/>
                <a:cs typeface="Times New Roman" panose="02020603050405020304" pitchFamily="18" charset="0"/>
              </a:defRPr>
            </a:lvl4pPr>
            <a:lvl5pPr>
              <a:defRPr>
                <a:latin typeface="Times New Roman" panose="02020603050405020304" pitchFamily="18" charset="0"/>
                <a:ea typeface="標楷體" panose="03000509000000000000" pitchFamily="65" charset="-120"/>
                <a:cs typeface="Times New Roman" panose="02020603050405020304" pitchFamily="18" charset="0"/>
              </a:defRPr>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2" name="標題 1"/>
          <p:cNvSpPr>
            <a:spLocks noGrp="1"/>
          </p:cNvSpPr>
          <p:nvPr>
            <p:ph type="title"/>
          </p:nvPr>
        </p:nvSpPr>
        <p:spPr>
          <a:xfrm>
            <a:off x="457200" y="188913"/>
            <a:ext cx="8229600" cy="850900"/>
          </a:xfrm>
        </p:spPr>
        <p:txBody>
          <a:bodyPr>
            <a:normAutofit/>
          </a:bodyPr>
          <a:lstStyle>
            <a:lvl1pPr algn="l">
              <a:defRPr sz="4000">
                <a:solidFill>
                  <a:schemeClr val="bg1"/>
                </a:solidFill>
                <a:latin typeface="華康中黑體" pitchFamily="49" charset="-120"/>
                <a:ea typeface="華康中黑體" pitchFamily="49" charset="-120"/>
              </a:defRPr>
            </a:lvl1pPr>
          </a:lstStyle>
          <a:p>
            <a:r>
              <a:rPr lang="zh-TW" altLang="en-US" dirty="0" smtClean="0"/>
              <a:t>按一下以編輯母片標題樣式</a:t>
            </a:r>
            <a:endParaRPr lang="zh-TW" altLang="en-US" dirty="0"/>
          </a:p>
        </p:txBody>
      </p:sp>
      <p:sp>
        <p:nvSpPr>
          <p:cNvPr id="4" name="日期版面配置區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5" name="頁尾版面配置區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CA78CB8F-62F2-485D-9840-339395F33AB8}" type="slidenum">
              <a:rPr lang="zh-TW" altLang="en-US"/>
              <a:pPr>
                <a:defRPr/>
              </a:pPr>
              <a:t>‹#›</a:t>
            </a:fld>
            <a:endParaRPr lang="zh-TW"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683568" y="2924944"/>
            <a:ext cx="7772400" cy="1362075"/>
          </a:xfrm>
        </p:spPr>
        <p:txBody>
          <a:bodyPr anchor="t"/>
          <a:lstStyle>
            <a:lvl1pPr algn="l">
              <a:defRPr sz="4000" b="1" cap="all">
                <a:latin typeface="Arial" pitchFamily="34" charset="0"/>
                <a:cs typeface="Arial" pitchFamily="34" charset="0"/>
              </a:defRPr>
            </a:lvl1pPr>
          </a:lstStyle>
          <a:p>
            <a:r>
              <a:rPr lang="zh-TW" altLang="en-US" dirty="0" smtClean="0"/>
              <a:t>按一下以編輯母片標題樣式</a:t>
            </a:r>
            <a:endParaRPr lang="zh-TW" altLang="en-US" dirty="0"/>
          </a:p>
        </p:txBody>
      </p:sp>
      <p:sp>
        <p:nvSpPr>
          <p:cNvPr id="3" name="文字版面配置區 2"/>
          <p:cNvSpPr>
            <a:spLocks noGrp="1"/>
          </p:cNvSpPr>
          <p:nvPr>
            <p:ph type="body" idx="1"/>
          </p:nvPr>
        </p:nvSpPr>
        <p:spPr>
          <a:xfrm>
            <a:off x="683568" y="1412776"/>
            <a:ext cx="7772400" cy="1500187"/>
          </a:xfrm>
        </p:spPr>
        <p:txBody>
          <a:bodyPr anchor="b"/>
          <a:lstStyle>
            <a:lvl1pPr marL="0" indent="0">
              <a:buNone/>
              <a:defRPr sz="2000">
                <a:solidFill>
                  <a:schemeClr val="tx1">
                    <a:tint val="75000"/>
                  </a:schemeClr>
                </a:solidFill>
                <a:latin typeface="Arial Narrow"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6" name="頁尾版面配置區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a:defRPr/>
            </a:lvl1pPr>
          </a:lstStyle>
          <a:p>
            <a:pPr>
              <a:defRPr/>
            </a:pPr>
            <a:fld id="{6F941DC2-EBFF-4D2B-8D40-2435785F17E6}" type="slidenum">
              <a:rPr lang="zh-TW" altLang="en-US"/>
              <a:pPr>
                <a:defRPr/>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8" name="頁尾版面配置區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9" name="投影片編號版面配置區 8"/>
          <p:cNvSpPr>
            <a:spLocks noGrp="1"/>
          </p:cNvSpPr>
          <p:nvPr>
            <p:ph type="sldNum" sz="quarter" idx="12"/>
          </p:nvPr>
        </p:nvSpPr>
        <p:spPr/>
        <p:txBody>
          <a:bodyPr/>
          <a:lstStyle>
            <a:lvl1pPr>
              <a:defRPr/>
            </a:lvl1pPr>
          </a:lstStyle>
          <a:p>
            <a:pPr>
              <a:defRPr/>
            </a:pPr>
            <a:fld id="{B03657C5-2652-4890-91A1-EF8C6E015A0D}" type="slidenum">
              <a:rPr lang="zh-TW" altLang="en-US"/>
              <a:pPr>
                <a:defRPr/>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4" name="頁尾版面配置區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5" name="投影片編號版面配置區 4"/>
          <p:cNvSpPr>
            <a:spLocks noGrp="1"/>
          </p:cNvSpPr>
          <p:nvPr>
            <p:ph type="sldNum" sz="quarter" idx="12"/>
          </p:nvPr>
        </p:nvSpPr>
        <p:spPr/>
        <p:txBody>
          <a:bodyPr/>
          <a:lstStyle>
            <a:lvl1pPr>
              <a:defRPr/>
            </a:lvl1pPr>
          </a:lstStyle>
          <a:p>
            <a:pPr>
              <a:defRPr/>
            </a:pPr>
            <a:fld id="{536358A0-154C-4D96-BCFB-B18E857788E8}" type="slidenum">
              <a:rPr lang="zh-TW" altLang="en-US"/>
              <a:pPr>
                <a:defRPr/>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3" name="頁尾版面配置區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4" name="投影片編號版面配置區 3"/>
          <p:cNvSpPr>
            <a:spLocks noGrp="1"/>
          </p:cNvSpPr>
          <p:nvPr>
            <p:ph type="sldNum" sz="quarter" idx="12"/>
          </p:nvPr>
        </p:nvSpPr>
        <p:spPr/>
        <p:txBody>
          <a:bodyPr/>
          <a:lstStyle>
            <a:lvl1pPr>
              <a:defRPr/>
            </a:lvl1pPr>
          </a:lstStyle>
          <a:p>
            <a:pPr>
              <a:defRPr/>
            </a:pPr>
            <a:fld id="{DC1A6A16-16F4-4AAA-8F82-BEFF73BFA250}" type="slidenum">
              <a:rPr lang="zh-TW" altLang="en-US"/>
              <a:pPr>
                <a:defRPr/>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6" name="頁尾版面配置區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a:defRPr/>
            </a:lvl1pPr>
          </a:lstStyle>
          <a:p>
            <a:pPr>
              <a:defRPr/>
            </a:pPr>
            <a:fld id="{A1B425E9-A79D-44AD-AC13-BD3A2916919A}" type="slidenum">
              <a:rPr lang="zh-TW" altLang="en-US"/>
              <a:pPr>
                <a:defRPr/>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6" name="頁尾版面配置區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7" name="投影片編號版面配置區 6"/>
          <p:cNvSpPr>
            <a:spLocks noGrp="1"/>
          </p:cNvSpPr>
          <p:nvPr>
            <p:ph type="sldNum" sz="quarter" idx="12"/>
          </p:nvPr>
        </p:nvSpPr>
        <p:spPr/>
        <p:txBody>
          <a:bodyPr/>
          <a:lstStyle>
            <a:lvl1pPr>
              <a:defRPr/>
            </a:lvl1pPr>
          </a:lstStyle>
          <a:p>
            <a:pPr>
              <a:defRPr/>
            </a:pPr>
            <a:fld id="{8E4BC95C-5B4C-4768-984A-184A88874423}" type="slidenum">
              <a:rPr lang="zh-TW" altLang="en-US"/>
              <a:pPr>
                <a:defRPr/>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5" name="頁尾版面配置區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D5EF80BD-35C6-4D5D-B6BA-666CD3B2827F}" type="slidenum">
              <a:rPr lang="zh-TW" altLang="en-US"/>
              <a:pPr>
                <a:defRPr/>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5" name="頁尾版面配置區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kumimoji="0">
                <a:latin typeface="+mn-lt"/>
                <a:ea typeface="+mn-ea"/>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B2C001FD-F1D6-4098-917F-C3CD69D9D7F5}" type="slidenum">
              <a:rPr lang="zh-TW" altLang="en-US"/>
              <a:pPr>
                <a:defRPr/>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流程圖: 文件 12"/>
          <p:cNvSpPr/>
          <p:nvPr/>
        </p:nvSpPr>
        <p:spPr>
          <a:xfrm rot="10800000">
            <a:off x="0" y="6165850"/>
            <a:ext cx="9144000" cy="701675"/>
          </a:xfrm>
          <a:prstGeom prst="flowChartDocument">
            <a:avLst/>
          </a:prstGeom>
          <a:gradFill flip="none" rotWithShape="1">
            <a:gsLst>
              <a:gs pos="0">
                <a:schemeClr val="tx2">
                  <a:lumMod val="75000"/>
                </a:schemeClr>
              </a:gs>
              <a:gs pos="50000">
                <a:schemeClr val="tx2">
                  <a:lumMod val="60000"/>
                  <a:lumOff val="40000"/>
                </a:schemeClr>
              </a:gs>
              <a:gs pos="100000">
                <a:schemeClr val="tx2">
                  <a:lumMod val="40000"/>
                  <a:lumOff val="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027" name="文字版面配置區 2"/>
          <p:cNvSpPr>
            <a:spLocks noGrp="1"/>
          </p:cNvSpPr>
          <p:nvPr>
            <p:ph type="body" idx="1"/>
          </p:nvPr>
        </p:nvSpPr>
        <p:spPr bwMode="auto">
          <a:xfrm>
            <a:off x="468313" y="1268413"/>
            <a:ext cx="8229600" cy="4897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400" b="1" smtClean="0">
                <a:solidFill>
                  <a:schemeClr val="bg1"/>
                </a:solidFill>
                <a:latin typeface="Arial Narrow" pitchFamily="34" charset="0"/>
                <a:ea typeface="+mn-ea"/>
              </a:defRPr>
            </a:lvl1pPr>
          </a:lstStyle>
          <a:p>
            <a:pPr>
              <a:defRPr/>
            </a:pPr>
            <a:fld id="{5F4D3BC0-6AB9-47E9-9E22-ED9E520087C5}" type="slidenum">
              <a:rPr lang="zh-TW" altLang="en-US"/>
              <a:pPr>
                <a:defRPr/>
              </a:pPr>
              <a:t>‹#›</a:t>
            </a:fld>
            <a:endParaRPr lang="zh-TW" altLang="en-US"/>
          </a:p>
        </p:txBody>
      </p:sp>
      <p:pic>
        <p:nvPicPr>
          <p:cNvPr id="1029" name="Picture 11" descr="C:\Users\crabwei\Desktop\NCTU_LOGO\NCTU-LOGO_10.gif"/>
          <p:cNvPicPr>
            <a:picLocks noChangeAspect="1" noChangeArrowheads="1"/>
          </p:cNvPicPr>
          <p:nvPr/>
        </p:nvPicPr>
        <p:blipFill>
          <a:blip r:embed="rId13" cstate="print">
            <a:lum bright="70000" contrast="-70000"/>
          </a:blip>
          <a:srcRect/>
          <a:stretch>
            <a:fillRect/>
          </a:stretch>
        </p:blipFill>
        <p:spPr bwMode="auto">
          <a:xfrm>
            <a:off x="611188" y="6383338"/>
            <a:ext cx="1439862" cy="385762"/>
          </a:xfrm>
          <a:prstGeom prst="rect">
            <a:avLst/>
          </a:prstGeom>
          <a:noFill/>
          <a:ln w="9525">
            <a:noFill/>
            <a:miter lim="800000"/>
            <a:headEnd/>
            <a:tailEnd/>
          </a:ln>
        </p:spPr>
      </p:pic>
      <p:sp>
        <p:nvSpPr>
          <p:cNvPr id="8" name="矩形 7"/>
          <p:cNvSpPr/>
          <p:nvPr userDrawn="1"/>
        </p:nvSpPr>
        <p:spPr>
          <a:xfrm>
            <a:off x="0" y="0"/>
            <a:ext cx="9142413" cy="112553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031" name="標題版面配置區 1"/>
          <p:cNvSpPr>
            <a:spLocks noGrp="1"/>
          </p:cNvSpPr>
          <p:nvPr>
            <p:ph type="title"/>
          </p:nvPr>
        </p:nvSpPr>
        <p:spPr bwMode="auto">
          <a:xfrm>
            <a:off x="468313" y="222250"/>
            <a:ext cx="8229600" cy="7207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dirty="0" smtClean="0"/>
              <a:t>按一下以編輯母片標題樣式</a:t>
            </a: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ftr="0" dt="0"/>
  <p:txStyles>
    <p:titleStyle>
      <a:lvl1pPr algn="l" rtl="0" fontAlgn="base">
        <a:spcBef>
          <a:spcPct val="0"/>
        </a:spcBef>
        <a:spcAft>
          <a:spcPct val="0"/>
        </a:spcAft>
        <a:defRPr sz="4000" b="1" kern="1200">
          <a:solidFill>
            <a:schemeClr val="bg1"/>
          </a:solidFill>
          <a:latin typeface="華康中黑體" pitchFamily="49" charset="-120"/>
          <a:ea typeface="華康中黑體" pitchFamily="49" charset="-120"/>
          <a:cs typeface="Arial" pitchFamily="34" charset="0"/>
        </a:defRPr>
      </a:lvl1pPr>
      <a:lvl2pPr algn="l" rtl="0" fontAlgn="base">
        <a:spcBef>
          <a:spcPct val="0"/>
        </a:spcBef>
        <a:spcAft>
          <a:spcPct val="0"/>
        </a:spcAft>
        <a:defRPr sz="4000" b="1">
          <a:solidFill>
            <a:schemeClr val="bg1"/>
          </a:solidFill>
          <a:latin typeface="華康中黑體"/>
          <a:ea typeface="華康中黑體"/>
          <a:cs typeface="Arial" charset="0"/>
        </a:defRPr>
      </a:lvl2pPr>
      <a:lvl3pPr algn="l" rtl="0" fontAlgn="base">
        <a:spcBef>
          <a:spcPct val="0"/>
        </a:spcBef>
        <a:spcAft>
          <a:spcPct val="0"/>
        </a:spcAft>
        <a:defRPr sz="4000" b="1">
          <a:solidFill>
            <a:schemeClr val="bg1"/>
          </a:solidFill>
          <a:latin typeface="華康中黑體"/>
          <a:ea typeface="華康中黑體"/>
          <a:cs typeface="Arial" charset="0"/>
        </a:defRPr>
      </a:lvl3pPr>
      <a:lvl4pPr algn="l" rtl="0" fontAlgn="base">
        <a:spcBef>
          <a:spcPct val="0"/>
        </a:spcBef>
        <a:spcAft>
          <a:spcPct val="0"/>
        </a:spcAft>
        <a:defRPr sz="4000" b="1">
          <a:solidFill>
            <a:schemeClr val="bg1"/>
          </a:solidFill>
          <a:latin typeface="華康中黑體"/>
          <a:ea typeface="華康中黑體"/>
          <a:cs typeface="Arial" charset="0"/>
        </a:defRPr>
      </a:lvl4pPr>
      <a:lvl5pPr algn="l" rtl="0" fontAlgn="base">
        <a:spcBef>
          <a:spcPct val="0"/>
        </a:spcBef>
        <a:spcAft>
          <a:spcPct val="0"/>
        </a:spcAft>
        <a:defRPr sz="4000" b="1">
          <a:solidFill>
            <a:schemeClr val="bg1"/>
          </a:solidFill>
          <a:latin typeface="華康中黑體"/>
          <a:ea typeface="華康中黑體"/>
          <a:cs typeface="Arial" charset="0"/>
        </a:defRPr>
      </a:lvl5pPr>
      <a:lvl6pPr marL="457200" algn="l" rtl="0" fontAlgn="base">
        <a:spcBef>
          <a:spcPct val="0"/>
        </a:spcBef>
        <a:spcAft>
          <a:spcPct val="0"/>
        </a:spcAft>
        <a:defRPr sz="4000" b="1">
          <a:solidFill>
            <a:schemeClr val="bg1"/>
          </a:solidFill>
          <a:latin typeface="華康中黑體"/>
          <a:ea typeface="華康中黑體"/>
          <a:cs typeface="Arial" charset="0"/>
        </a:defRPr>
      </a:lvl6pPr>
      <a:lvl7pPr marL="914400" algn="l" rtl="0" fontAlgn="base">
        <a:spcBef>
          <a:spcPct val="0"/>
        </a:spcBef>
        <a:spcAft>
          <a:spcPct val="0"/>
        </a:spcAft>
        <a:defRPr sz="4000" b="1">
          <a:solidFill>
            <a:schemeClr val="bg1"/>
          </a:solidFill>
          <a:latin typeface="華康中黑體"/>
          <a:ea typeface="華康中黑體"/>
          <a:cs typeface="Arial" charset="0"/>
        </a:defRPr>
      </a:lvl7pPr>
      <a:lvl8pPr marL="1371600" algn="l" rtl="0" fontAlgn="base">
        <a:spcBef>
          <a:spcPct val="0"/>
        </a:spcBef>
        <a:spcAft>
          <a:spcPct val="0"/>
        </a:spcAft>
        <a:defRPr sz="4000" b="1">
          <a:solidFill>
            <a:schemeClr val="bg1"/>
          </a:solidFill>
          <a:latin typeface="華康中黑體"/>
          <a:ea typeface="華康中黑體"/>
          <a:cs typeface="Arial" charset="0"/>
        </a:defRPr>
      </a:lvl8pPr>
      <a:lvl9pPr marL="1828800" algn="l" rtl="0" fontAlgn="base">
        <a:spcBef>
          <a:spcPct val="0"/>
        </a:spcBef>
        <a:spcAft>
          <a:spcPct val="0"/>
        </a:spcAft>
        <a:defRPr sz="4000" b="1">
          <a:solidFill>
            <a:schemeClr val="bg1"/>
          </a:solidFill>
          <a:latin typeface="華康中黑體"/>
          <a:ea typeface="華康中黑體"/>
          <a:cs typeface="Arial" charset="0"/>
        </a:defRPr>
      </a:lvl9pPr>
    </p:titleStyle>
    <p:bodyStyle>
      <a:lvl1pPr marL="444500" indent="-444500" algn="l" rtl="0" fontAlgn="base">
        <a:spcBef>
          <a:spcPct val="20000"/>
        </a:spcBef>
        <a:spcAft>
          <a:spcPct val="0"/>
        </a:spcAft>
        <a:buFont typeface="Wingdings" pitchFamily="2" charset="2"/>
        <a:buChar char="v"/>
        <a:defRPr sz="2800" kern="1200">
          <a:solidFill>
            <a:srgbClr val="10253F"/>
          </a:solidFill>
          <a:latin typeface="華康中黑體" pitchFamily="49" charset="-120"/>
          <a:ea typeface="華康中黑體" pitchFamily="49" charset="-120"/>
          <a:cs typeface="Arial" pitchFamily="34" charset="0"/>
        </a:defRPr>
      </a:lvl1pPr>
      <a:lvl2pPr marL="742950" indent="-285750" algn="l" rtl="0" fontAlgn="base">
        <a:spcBef>
          <a:spcPct val="20000"/>
        </a:spcBef>
        <a:spcAft>
          <a:spcPct val="0"/>
        </a:spcAft>
        <a:buFont typeface="Wingdings 3" pitchFamily="18" charset="2"/>
        <a:buChar char="}"/>
        <a:defRPr sz="2400" kern="1200">
          <a:solidFill>
            <a:srgbClr val="10253F"/>
          </a:solidFill>
          <a:latin typeface="華康中黑體" pitchFamily="49" charset="-120"/>
          <a:ea typeface="華康中黑體" pitchFamily="49" charset="-120"/>
          <a:cs typeface="Arial" pitchFamily="34" charset="0"/>
        </a:defRPr>
      </a:lvl2pPr>
      <a:lvl3pPr marL="1143000" indent="-228600" algn="l" rtl="0" fontAlgn="base">
        <a:spcBef>
          <a:spcPct val="20000"/>
        </a:spcBef>
        <a:spcAft>
          <a:spcPct val="0"/>
        </a:spcAft>
        <a:buFont typeface="Arial" charset="0"/>
        <a:buChar char="•"/>
        <a:defRPr sz="2000" kern="1200">
          <a:solidFill>
            <a:srgbClr val="10253F"/>
          </a:solidFill>
          <a:latin typeface="華康中黑體" pitchFamily="49" charset="-120"/>
          <a:ea typeface="華康中黑體" pitchFamily="49" charset="-120"/>
          <a:cs typeface="Arial" pitchFamily="34" charset="0"/>
        </a:defRPr>
      </a:lvl3pPr>
      <a:lvl4pPr marL="1600200" indent="-228600" algn="l" rtl="0" fontAlgn="base">
        <a:spcBef>
          <a:spcPct val="20000"/>
        </a:spcBef>
        <a:spcAft>
          <a:spcPct val="0"/>
        </a:spcAft>
        <a:buFont typeface="Arial" charset="0"/>
        <a:buChar char="–"/>
        <a:defRPr sz="2000" kern="1200">
          <a:solidFill>
            <a:srgbClr val="10253F"/>
          </a:solidFill>
          <a:latin typeface="華康中黑體" pitchFamily="49" charset="-120"/>
          <a:ea typeface="華康中黑體" pitchFamily="49" charset="-120"/>
          <a:cs typeface="Arial" pitchFamily="34" charset="0"/>
        </a:defRPr>
      </a:lvl4pPr>
      <a:lvl5pPr marL="2057400" indent="-228600" algn="l" rtl="0" fontAlgn="base">
        <a:spcBef>
          <a:spcPct val="20000"/>
        </a:spcBef>
        <a:spcAft>
          <a:spcPct val="0"/>
        </a:spcAft>
        <a:buFont typeface="Arial" charset="0"/>
        <a:buChar char="»"/>
        <a:defRPr sz="2000" kern="1200">
          <a:solidFill>
            <a:srgbClr val="10253F"/>
          </a:solidFill>
          <a:latin typeface="華康中黑體" pitchFamily="49" charset="-120"/>
          <a:ea typeface="華康中黑體" pitchFamily="49" charset="-12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semanticscholar.org/author/Kai-Plankermann/12721978" TargetMode="External"/><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19305" y="-188912"/>
            <a:ext cx="9144000" cy="7046912"/>
          </a:xfrm>
          <a:prstGeom prst="rect">
            <a:avLst/>
          </a:prstGeom>
          <a:gradFill flip="none" rotWithShape="1">
            <a:gsLst>
              <a:gs pos="0">
                <a:schemeClr val="tx2">
                  <a:lumMod val="75000"/>
                </a:schemeClr>
              </a:gs>
              <a:gs pos="50000">
                <a:schemeClr val="tx2">
                  <a:lumMod val="75000"/>
                </a:schemeClr>
              </a:gs>
              <a:gs pos="100000">
                <a:schemeClr val="tx2">
                  <a:lumMod val="40000"/>
                  <a:lumOff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15362" name="Picture 11" descr="C:\Users\crabwei\Desktop\NCTU_LOGO\NCTU-LOGO_10.gif"/>
          <p:cNvPicPr>
            <a:picLocks noChangeAspect="1" noChangeArrowheads="1"/>
          </p:cNvPicPr>
          <p:nvPr/>
        </p:nvPicPr>
        <p:blipFill>
          <a:blip r:embed="rId3" cstate="print">
            <a:lum bright="70000" contrast="-70000"/>
          </a:blip>
          <a:srcRect/>
          <a:stretch>
            <a:fillRect/>
          </a:stretch>
        </p:blipFill>
        <p:spPr bwMode="auto">
          <a:xfrm>
            <a:off x="611188" y="6021388"/>
            <a:ext cx="2425700" cy="647700"/>
          </a:xfrm>
          <a:prstGeom prst="rect">
            <a:avLst/>
          </a:prstGeom>
          <a:noFill/>
          <a:ln w="9525">
            <a:noFill/>
            <a:miter lim="800000"/>
            <a:headEnd/>
            <a:tailEnd/>
          </a:ln>
        </p:spPr>
      </p:pic>
      <p:sp>
        <p:nvSpPr>
          <p:cNvPr id="15363" name="副標題 2"/>
          <p:cNvSpPr>
            <a:spLocks noGrp="1"/>
          </p:cNvSpPr>
          <p:nvPr>
            <p:ph type="subTitle" idx="1"/>
          </p:nvPr>
        </p:nvSpPr>
        <p:spPr>
          <a:xfrm>
            <a:off x="1116013" y="3429000"/>
            <a:ext cx="7056437" cy="1728788"/>
          </a:xfrm>
        </p:spPr>
        <p:txBody>
          <a:bodyPr/>
          <a:lstStyle/>
          <a:p>
            <a:endParaRPr lang="en-US" altLang="zh-TW" sz="2000" b="1" smtClean="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b="1" smtClean="0">
                <a:latin typeface="Times New Roman" panose="02020603050405020304" pitchFamily="18" charset="0"/>
                <a:ea typeface="標楷體" panose="03000509000000000000" pitchFamily="65" charset="-120"/>
                <a:cs typeface="Times New Roman" panose="02020603050405020304" pitchFamily="18" charset="0"/>
              </a:rPr>
              <a:t>簡報人：邱裕鈞  博士</a:t>
            </a:r>
            <a:br>
              <a:rPr lang="zh-TW" altLang="en-US" sz="2000" b="1"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b="1" smtClean="0">
                <a:latin typeface="Times New Roman" panose="02020603050405020304" pitchFamily="18" charset="0"/>
                <a:ea typeface="標楷體" panose="03000509000000000000" pitchFamily="65" charset="-120"/>
                <a:cs typeface="Times New Roman" panose="02020603050405020304" pitchFamily="18" charset="0"/>
              </a:rPr>
              <a:t>國立交通大學運輸研究中心</a:t>
            </a:r>
          </a:p>
        </p:txBody>
      </p:sp>
      <p:sp>
        <p:nvSpPr>
          <p:cNvPr id="12" name="手繪多邊形 11"/>
          <p:cNvSpPr/>
          <p:nvPr/>
        </p:nvSpPr>
        <p:spPr>
          <a:xfrm>
            <a:off x="157194" y="2254656"/>
            <a:ext cx="9049512" cy="2935134"/>
          </a:xfrm>
          <a:custGeom>
            <a:avLst/>
            <a:gdLst>
              <a:gd name="connsiteX0" fmla="*/ 0 w 9150350"/>
              <a:gd name="connsiteY0" fmla="*/ 2667000 h 2673350"/>
              <a:gd name="connsiteX1" fmla="*/ 5803900 w 9150350"/>
              <a:gd name="connsiteY1" fmla="*/ 2673350 h 2673350"/>
              <a:gd name="connsiteX2" fmla="*/ 6451600 w 9150350"/>
              <a:gd name="connsiteY2" fmla="*/ 2241550 h 2673350"/>
              <a:gd name="connsiteX3" fmla="*/ 9150350 w 9150350"/>
              <a:gd name="connsiteY3" fmla="*/ 2241550 h 2673350"/>
              <a:gd name="connsiteX4" fmla="*/ 9150350 w 9150350"/>
              <a:gd name="connsiteY4" fmla="*/ 0 h 2673350"/>
              <a:gd name="connsiteX5" fmla="*/ 3282950 w 9150350"/>
              <a:gd name="connsiteY5" fmla="*/ 0 h 2673350"/>
              <a:gd name="connsiteX6" fmla="*/ 2622550 w 9150350"/>
              <a:gd name="connsiteY6" fmla="*/ 508000 h 2673350"/>
              <a:gd name="connsiteX7" fmla="*/ 0 w 9150350"/>
              <a:gd name="connsiteY7" fmla="*/ 514350 h 2673350"/>
              <a:gd name="connsiteX8" fmla="*/ 0 w 9150350"/>
              <a:gd name="connsiteY8" fmla="*/ 2667000 h 2673350"/>
              <a:gd name="connsiteX0" fmla="*/ 0 w 9150350"/>
              <a:gd name="connsiteY0" fmla="*/ 2667000 h 2673350"/>
              <a:gd name="connsiteX1" fmla="*/ 5803900 w 9150350"/>
              <a:gd name="connsiteY1" fmla="*/ 2673350 h 2673350"/>
              <a:gd name="connsiteX2" fmla="*/ 6451600 w 9150350"/>
              <a:gd name="connsiteY2" fmla="*/ 2241550 h 2673350"/>
              <a:gd name="connsiteX3" fmla="*/ 9150350 w 9150350"/>
              <a:gd name="connsiteY3" fmla="*/ 2241550 h 2673350"/>
              <a:gd name="connsiteX4" fmla="*/ 9150350 w 9150350"/>
              <a:gd name="connsiteY4" fmla="*/ 0 h 2673350"/>
              <a:gd name="connsiteX5" fmla="*/ 3282950 w 9150350"/>
              <a:gd name="connsiteY5" fmla="*/ 0 h 2673350"/>
              <a:gd name="connsiteX6" fmla="*/ 2622550 w 9150350"/>
              <a:gd name="connsiteY6" fmla="*/ 508000 h 2673350"/>
              <a:gd name="connsiteX7" fmla="*/ 0 w 9150350"/>
              <a:gd name="connsiteY7" fmla="*/ 514350 h 2673350"/>
              <a:gd name="connsiteX8" fmla="*/ 0 w 9150350"/>
              <a:gd name="connsiteY8" fmla="*/ 2667000 h 2673350"/>
              <a:gd name="connsiteX0" fmla="*/ 0 w 9150350"/>
              <a:gd name="connsiteY0" fmla="*/ 2667000 h 2673350"/>
              <a:gd name="connsiteX1" fmla="*/ 5803900 w 9150350"/>
              <a:gd name="connsiteY1" fmla="*/ 2673350 h 2673350"/>
              <a:gd name="connsiteX2" fmla="*/ 6451600 w 9150350"/>
              <a:gd name="connsiteY2" fmla="*/ 2241550 h 2673350"/>
              <a:gd name="connsiteX3" fmla="*/ 9150350 w 9150350"/>
              <a:gd name="connsiteY3" fmla="*/ 2241550 h 2673350"/>
              <a:gd name="connsiteX4" fmla="*/ 9150350 w 9150350"/>
              <a:gd name="connsiteY4" fmla="*/ 0 h 2673350"/>
              <a:gd name="connsiteX5" fmla="*/ 3282950 w 9150350"/>
              <a:gd name="connsiteY5" fmla="*/ 0 h 2673350"/>
              <a:gd name="connsiteX6" fmla="*/ 2622550 w 9150350"/>
              <a:gd name="connsiteY6" fmla="*/ 508000 h 2673350"/>
              <a:gd name="connsiteX7" fmla="*/ 0 w 9150350"/>
              <a:gd name="connsiteY7" fmla="*/ 514350 h 2673350"/>
              <a:gd name="connsiteX8" fmla="*/ 0 w 9150350"/>
              <a:gd name="connsiteY8" fmla="*/ 2667000 h 2673350"/>
              <a:gd name="connsiteX0" fmla="*/ 0 w 9150350"/>
              <a:gd name="connsiteY0" fmla="*/ 2667000 h 2674475"/>
              <a:gd name="connsiteX1" fmla="*/ 5803900 w 9150350"/>
              <a:gd name="connsiteY1" fmla="*/ 2673350 h 2674475"/>
              <a:gd name="connsiteX2" fmla="*/ 6451600 w 9150350"/>
              <a:gd name="connsiteY2" fmla="*/ 2241550 h 2674475"/>
              <a:gd name="connsiteX3" fmla="*/ 9150350 w 9150350"/>
              <a:gd name="connsiteY3" fmla="*/ 2241550 h 2674475"/>
              <a:gd name="connsiteX4" fmla="*/ 9150350 w 9150350"/>
              <a:gd name="connsiteY4" fmla="*/ 0 h 2674475"/>
              <a:gd name="connsiteX5" fmla="*/ 3282950 w 9150350"/>
              <a:gd name="connsiteY5" fmla="*/ 0 h 2674475"/>
              <a:gd name="connsiteX6" fmla="*/ 2622550 w 9150350"/>
              <a:gd name="connsiteY6" fmla="*/ 508000 h 2674475"/>
              <a:gd name="connsiteX7" fmla="*/ 0 w 9150350"/>
              <a:gd name="connsiteY7" fmla="*/ 514350 h 2674475"/>
              <a:gd name="connsiteX8" fmla="*/ 0 w 9150350"/>
              <a:gd name="connsiteY8" fmla="*/ 2667000 h 2674475"/>
              <a:gd name="connsiteX0" fmla="*/ 0 w 9150350"/>
              <a:gd name="connsiteY0" fmla="*/ 2667000 h 2674475"/>
              <a:gd name="connsiteX1" fmla="*/ 5803900 w 9150350"/>
              <a:gd name="connsiteY1" fmla="*/ 2673350 h 2674475"/>
              <a:gd name="connsiteX2" fmla="*/ 6451600 w 9150350"/>
              <a:gd name="connsiteY2" fmla="*/ 2241550 h 2674475"/>
              <a:gd name="connsiteX3" fmla="*/ 9150350 w 9150350"/>
              <a:gd name="connsiteY3" fmla="*/ 2241550 h 2674475"/>
              <a:gd name="connsiteX4" fmla="*/ 9150350 w 9150350"/>
              <a:gd name="connsiteY4" fmla="*/ 0 h 2674475"/>
              <a:gd name="connsiteX5" fmla="*/ 3282950 w 9150350"/>
              <a:gd name="connsiteY5" fmla="*/ 0 h 2674475"/>
              <a:gd name="connsiteX6" fmla="*/ 2622550 w 9150350"/>
              <a:gd name="connsiteY6" fmla="*/ 508000 h 2674475"/>
              <a:gd name="connsiteX7" fmla="*/ 0 w 9150350"/>
              <a:gd name="connsiteY7" fmla="*/ 514350 h 2674475"/>
              <a:gd name="connsiteX8" fmla="*/ 0 w 9150350"/>
              <a:gd name="connsiteY8" fmla="*/ 2667000 h 2674475"/>
              <a:gd name="connsiteX0" fmla="*/ 0 w 9150350"/>
              <a:gd name="connsiteY0" fmla="*/ 2667000 h 2674475"/>
              <a:gd name="connsiteX1" fmla="*/ 5803900 w 9150350"/>
              <a:gd name="connsiteY1" fmla="*/ 2673350 h 2674475"/>
              <a:gd name="connsiteX2" fmla="*/ 6451600 w 9150350"/>
              <a:gd name="connsiteY2" fmla="*/ 2241550 h 2674475"/>
              <a:gd name="connsiteX3" fmla="*/ 9150350 w 9150350"/>
              <a:gd name="connsiteY3" fmla="*/ 2241550 h 2674475"/>
              <a:gd name="connsiteX4" fmla="*/ 9150350 w 9150350"/>
              <a:gd name="connsiteY4" fmla="*/ 0 h 2674475"/>
              <a:gd name="connsiteX5" fmla="*/ 3714750 w 9150350"/>
              <a:gd name="connsiteY5" fmla="*/ 7938 h 2674475"/>
              <a:gd name="connsiteX6" fmla="*/ 2622550 w 9150350"/>
              <a:gd name="connsiteY6" fmla="*/ 508000 h 2674475"/>
              <a:gd name="connsiteX7" fmla="*/ 0 w 9150350"/>
              <a:gd name="connsiteY7" fmla="*/ 514350 h 2674475"/>
              <a:gd name="connsiteX8" fmla="*/ 0 w 9150350"/>
              <a:gd name="connsiteY8" fmla="*/ 2667000 h 2674475"/>
              <a:gd name="connsiteX0" fmla="*/ 0 w 9150350"/>
              <a:gd name="connsiteY0" fmla="*/ 2667000 h 2674475"/>
              <a:gd name="connsiteX1" fmla="*/ 5803900 w 9150350"/>
              <a:gd name="connsiteY1" fmla="*/ 2673350 h 2674475"/>
              <a:gd name="connsiteX2" fmla="*/ 7026275 w 9150350"/>
              <a:gd name="connsiteY2" fmla="*/ 2239963 h 2674475"/>
              <a:gd name="connsiteX3" fmla="*/ 9150350 w 9150350"/>
              <a:gd name="connsiteY3" fmla="*/ 2241550 h 2674475"/>
              <a:gd name="connsiteX4" fmla="*/ 9150350 w 9150350"/>
              <a:gd name="connsiteY4" fmla="*/ 0 h 2674475"/>
              <a:gd name="connsiteX5" fmla="*/ 3714750 w 9150350"/>
              <a:gd name="connsiteY5" fmla="*/ 7938 h 2674475"/>
              <a:gd name="connsiteX6" fmla="*/ 2622550 w 9150350"/>
              <a:gd name="connsiteY6" fmla="*/ 508000 h 2674475"/>
              <a:gd name="connsiteX7" fmla="*/ 0 w 9150350"/>
              <a:gd name="connsiteY7" fmla="*/ 514350 h 2674475"/>
              <a:gd name="connsiteX8" fmla="*/ 0 w 9150350"/>
              <a:gd name="connsiteY8" fmla="*/ 2667000 h 2674475"/>
              <a:gd name="connsiteX0" fmla="*/ 0 w 9150350"/>
              <a:gd name="connsiteY0" fmla="*/ 2667000 h 2673350"/>
              <a:gd name="connsiteX1" fmla="*/ 5803900 w 9150350"/>
              <a:gd name="connsiteY1" fmla="*/ 2673350 h 2673350"/>
              <a:gd name="connsiteX2" fmla="*/ 7026275 w 9150350"/>
              <a:gd name="connsiteY2" fmla="*/ 2239963 h 2673350"/>
              <a:gd name="connsiteX3" fmla="*/ 9150350 w 9150350"/>
              <a:gd name="connsiteY3" fmla="*/ 2241550 h 2673350"/>
              <a:gd name="connsiteX4" fmla="*/ 9150350 w 9150350"/>
              <a:gd name="connsiteY4" fmla="*/ 0 h 2673350"/>
              <a:gd name="connsiteX5" fmla="*/ 3714750 w 9150350"/>
              <a:gd name="connsiteY5" fmla="*/ 7938 h 2673350"/>
              <a:gd name="connsiteX6" fmla="*/ 2622550 w 9150350"/>
              <a:gd name="connsiteY6" fmla="*/ 508000 h 2673350"/>
              <a:gd name="connsiteX7" fmla="*/ 0 w 9150350"/>
              <a:gd name="connsiteY7" fmla="*/ 514350 h 2673350"/>
              <a:gd name="connsiteX8" fmla="*/ 0 w 9150350"/>
              <a:gd name="connsiteY8" fmla="*/ 2667000 h 2673350"/>
              <a:gd name="connsiteX0" fmla="*/ 0 w 9150350"/>
              <a:gd name="connsiteY0" fmla="*/ 2667000 h 2673350"/>
              <a:gd name="connsiteX1" fmla="*/ 5803900 w 9150350"/>
              <a:gd name="connsiteY1" fmla="*/ 2673350 h 2673350"/>
              <a:gd name="connsiteX2" fmla="*/ 7026275 w 9150350"/>
              <a:gd name="connsiteY2" fmla="*/ 2239963 h 2673350"/>
              <a:gd name="connsiteX3" fmla="*/ 9150350 w 9150350"/>
              <a:gd name="connsiteY3" fmla="*/ 2241550 h 2673350"/>
              <a:gd name="connsiteX4" fmla="*/ 9150350 w 9150350"/>
              <a:gd name="connsiteY4" fmla="*/ 0 h 2673350"/>
              <a:gd name="connsiteX5" fmla="*/ 3714750 w 9150350"/>
              <a:gd name="connsiteY5" fmla="*/ 7938 h 2673350"/>
              <a:gd name="connsiteX6" fmla="*/ 2622550 w 9150350"/>
              <a:gd name="connsiteY6" fmla="*/ 508000 h 2673350"/>
              <a:gd name="connsiteX7" fmla="*/ 0 w 9150350"/>
              <a:gd name="connsiteY7" fmla="*/ 514350 h 2673350"/>
              <a:gd name="connsiteX8" fmla="*/ 0 w 9150350"/>
              <a:gd name="connsiteY8" fmla="*/ 2667000 h 2673350"/>
              <a:gd name="connsiteX0" fmla="*/ 0 w 9150350"/>
              <a:gd name="connsiteY0" fmla="*/ 2667000 h 2673350"/>
              <a:gd name="connsiteX1" fmla="*/ 5803900 w 9150350"/>
              <a:gd name="connsiteY1" fmla="*/ 2673350 h 2673350"/>
              <a:gd name="connsiteX2" fmla="*/ 7026275 w 9150350"/>
              <a:gd name="connsiteY2" fmla="*/ 2239963 h 2673350"/>
              <a:gd name="connsiteX3" fmla="*/ 9150350 w 9150350"/>
              <a:gd name="connsiteY3" fmla="*/ 2241550 h 2673350"/>
              <a:gd name="connsiteX4" fmla="*/ 9150350 w 9150350"/>
              <a:gd name="connsiteY4" fmla="*/ 0 h 2673350"/>
              <a:gd name="connsiteX5" fmla="*/ 3714750 w 9150350"/>
              <a:gd name="connsiteY5" fmla="*/ 7938 h 2673350"/>
              <a:gd name="connsiteX6" fmla="*/ 2622550 w 9150350"/>
              <a:gd name="connsiteY6" fmla="*/ 508000 h 2673350"/>
              <a:gd name="connsiteX7" fmla="*/ 0 w 9150350"/>
              <a:gd name="connsiteY7" fmla="*/ 514350 h 2673350"/>
              <a:gd name="connsiteX8" fmla="*/ 0 w 9150350"/>
              <a:gd name="connsiteY8" fmla="*/ 2667000 h 2673350"/>
              <a:gd name="connsiteX0" fmla="*/ 0 w 9150350"/>
              <a:gd name="connsiteY0" fmla="*/ 2667000 h 2673350"/>
              <a:gd name="connsiteX1" fmla="*/ 5803900 w 9150350"/>
              <a:gd name="connsiteY1" fmla="*/ 2673350 h 2673350"/>
              <a:gd name="connsiteX2" fmla="*/ 7026275 w 9150350"/>
              <a:gd name="connsiteY2" fmla="*/ 2239963 h 2673350"/>
              <a:gd name="connsiteX3" fmla="*/ 9150350 w 9150350"/>
              <a:gd name="connsiteY3" fmla="*/ 2241550 h 2673350"/>
              <a:gd name="connsiteX4" fmla="*/ 9150350 w 9150350"/>
              <a:gd name="connsiteY4" fmla="*/ 0 h 2673350"/>
              <a:gd name="connsiteX5" fmla="*/ 3714750 w 9150350"/>
              <a:gd name="connsiteY5" fmla="*/ 7938 h 2673350"/>
              <a:gd name="connsiteX6" fmla="*/ 2622550 w 9150350"/>
              <a:gd name="connsiteY6" fmla="*/ 508000 h 2673350"/>
              <a:gd name="connsiteX7" fmla="*/ 0 w 9150350"/>
              <a:gd name="connsiteY7" fmla="*/ 514350 h 2673350"/>
              <a:gd name="connsiteX8" fmla="*/ 0 w 9150350"/>
              <a:gd name="connsiteY8" fmla="*/ 2667000 h 2673350"/>
              <a:gd name="connsiteX0" fmla="*/ 0 w 9150350"/>
              <a:gd name="connsiteY0" fmla="*/ 2667000 h 2673350"/>
              <a:gd name="connsiteX1" fmla="*/ 5803900 w 9150350"/>
              <a:gd name="connsiteY1" fmla="*/ 2673350 h 2673350"/>
              <a:gd name="connsiteX2" fmla="*/ 7026275 w 9150350"/>
              <a:gd name="connsiteY2" fmla="*/ 2239963 h 2673350"/>
              <a:gd name="connsiteX3" fmla="*/ 9150350 w 9150350"/>
              <a:gd name="connsiteY3" fmla="*/ 2241550 h 2673350"/>
              <a:gd name="connsiteX4" fmla="*/ 9150350 w 9150350"/>
              <a:gd name="connsiteY4" fmla="*/ 0 h 2673350"/>
              <a:gd name="connsiteX5" fmla="*/ 3714750 w 9150350"/>
              <a:gd name="connsiteY5" fmla="*/ 7938 h 2673350"/>
              <a:gd name="connsiteX6" fmla="*/ 2622550 w 9150350"/>
              <a:gd name="connsiteY6" fmla="*/ 508000 h 2673350"/>
              <a:gd name="connsiteX7" fmla="*/ 0 w 9150350"/>
              <a:gd name="connsiteY7" fmla="*/ 514350 h 2673350"/>
              <a:gd name="connsiteX8" fmla="*/ 0 w 9150350"/>
              <a:gd name="connsiteY8" fmla="*/ 2667000 h 267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0350" h="2673350">
                <a:moveTo>
                  <a:pt x="0" y="2667000"/>
                </a:moveTo>
                <a:lnTo>
                  <a:pt x="5803900" y="2673350"/>
                </a:lnTo>
                <a:cubicBezTo>
                  <a:pt x="6442116" y="2649900"/>
                  <a:pt x="6394883" y="2236915"/>
                  <a:pt x="7026275" y="2239963"/>
                </a:cubicBezTo>
                <a:lnTo>
                  <a:pt x="9150350" y="2241550"/>
                </a:lnTo>
                <a:lnTo>
                  <a:pt x="9150350" y="0"/>
                </a:lnTo>
                <a:lnTo>
                  <a:pt x="3714750" y="7938"/>
                </a:lnTo>
                <a:cubicBezTo>
                  <a:pt x="3201607" y="15527"/>
                  <a:pt x="3160009" y="499061"/>
                  <a:pt x="2622550" y="508000"/>
                </a:cubicBezTo>
                <a:cubicBezTo>
                  <a:pt x="2085091" y="516939"/>
                  <a:pt x="874183" y="512233"/>
                  <a:pt x="0" y="514350"/>
                </a:cubicBezTo>
                <a:cubicBezTo>
                  <a:pt x="2117" y="1231900"/>
                  <a:pt x="4233" y="1949450"/>
                  <a:pt x="0" y="2667000"/>
                </a:cubicBezTo>
                <a:close/>
              </a:path>
            </a:pathLst>
          </a:cu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3" name="手繪多邊形 12"/>
          <p:cNvSpPr/>
          <p:nvPr/>
        </p:nvSpPr>
        <p:spPr>
          <a:xfrm>
            <a:off x="62706" y="2277516"/>
            <a:ext cx="9163050" cy="552450"/>
          </a:xfrm>
          <a:custGeom>
            <a:avLst/>
            <a:gdLst>
              <a:gd name="connsiteX0" fmla="*/ 0 w 9162288"/>
              <a:gd name="connsiteY0" fmla="*/ 548640 h 548640"/>
              <a:gd name="connsiteX1" fmla="*/ 2642616 w 9162288"/>
              <a:gd name="connsiteY1" fmla="*/ 548640 h 548640"/>
              <a:gd name="connsiteX2" fmla="*/ 3721608 w 9162288"/>
              <a:gd name="connsiteY2" fmla="*/ 0 h 548640"/>
              <a:gd name="connsiteX3" fmla="*/ 9162288 w 9162288"/>
              <a:gd name="connsiteY3" fmla="*/ 0 h 548640"/>
              <a:gd name="connsiteX0" fmla="*/ 0 w 9162288"/>
              <a:gd name="connsiteY0" fmla="*/ 548640 h 548640"/>
              <a:gd name="connsiteX1" fmla="*/ 2642616 w 9162288"/>
              <a:gd name="connsiteY1" fmla="*/ 548640 h 548640"/>
              <a:gd name="connsiteX2" fmla="*/ 3721608 w 9162288"/>
              <a:gd name="connsiteY2" fmla="*/ 0 h 548640"/>
              <a:gd name="connsiteX3" fmla="*/ 9162288 w 9162288"/>
              <a:gd name="connsiteY3" fmla="*/ 0 h 548640"/>
              <a:gd name="connsiteX0" fmla="*/ 0 w 9162288"/>
              <a:gd name="connsiteY0" fmla="*/ 552006 h 552006"/>
              <a:gd name="connsiteX1" fmla="*/ 2642616 w 9162288"/>
              <a:gd name="connsiteY1" fmla="*/ 552006 h 552006"/>
              <a:gd name="connsiteX2" fmla="*/ 3721608 w 9162288"/>
              <a:gd name="connsiteY2" fmla="*/ 3366 h 552006"/>
              <a:gd name="connsiteX3" fmla="*/ 9162288 w 9162288"/>
              <a:gd name="connsiteY3" fmla="*/ 3366 h 552006"/>
            </a:gdLst>
            <a:ahLst/>
            <a:cxnLst>
              <a:cxn ang="0">
                <a:pos x="connsiteX0" y="connsiteY0"/>
              </a:cxn>
              <a:cxn ang="0">
                <a:pos x="connsiteX1" y="connsiteY1"/>
              </a:cxn>
              <a:cxn ang="0">
                <a:pos x="connsiteX2" y="connsiteY2"/>
              </a:cxn>
              <a:cxn ang="0">
                <a:pos x="connsiteX3" y="connsiteY3"/>
              </a:cxn>
            </a:cxnLst>
            <a:rect l="l" t="t" r="r" b="b"/>
            <a:pathLst>
              <a:path w="9162288" h="552006">
                <a:moveTo>
                  <a:pt x="0" y="552006"/>
                </a:moveTo>
                <a:lnTo>
                  <a:pt x="2642616" y="552006"/>
                </a:lnTo>
                <a:cubicBezTo>
                  <a:pt x="3004544" y="542854"/>
                  <a:pt x="3230880" y="0"/>
                  <a:pt x="3721608" y="3366"/>
                </a:cubicBezTo>
                <a:lnTo>
                  <a:pt x="9162288" y="3366"/>
                </a:lnTo>
              </a:path>
            </a:pathLst>
          </a:custGeom>
          <a:ln w="28575">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kumimoji="0" lang="zh-TW" altLang="en-US">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5" name="手繪多邊形 14"/>
          <p:cNvSpPr/>
          <p:nvPr/>
        </p:nvSpPr>
        <p:spPr>
          <a:xfrm>
            <a:off x="-19050" y="5166931"/>
            <a:ext cx="9163050" cy="45719"/>
          </a:xfrm>
          <a:custGeom>
            <a:avLst/>
            <a:gdLst>
              <a:gd name="connsiteX0" fmla="*/ 0 w 9162288"/>
              <a:gd name="connsiteY0" fmla="*/ 448056 h 448056"/>
              <a:gd name="connsiteX1" fmla="*/ 5806440 w 9162288"/>
              <a:gd name="connsiteY1" fmla="*/ 448056 h 448056"/>
              <a:gd name="connsiteX2" fmla="*/ 7031736 w 9162288"/>
              <a:gd name="connsiteY2" fmla="*/ 0 h 448056"/>
              <a:gd name="connsiteX3" fmla="*/ 9162288 w 9162288"/>
              <a:gd name="connsiteY3" fmla="*/ 0 h 448056"/>
              <a:gd name="connsiteX0" fmla="*/ 0 w 9162288"/>
              <a:gd name="connsiteY0" fmla="*/ 448056 h 448056"/>
              <a:gd name="connsiteX1" fmla="*/ 5806440 w 9162288"/>
              <a:gd name="connsiteY1" fmla="*/ 448056 h 448056"/>
              <a:gd name="connsiteX2" fmla="*/ 7031736 w 9162288"/>
              <a:gd name="connsiteY2" fmla="*/ 0 h 448056"/>
              <a:gd name="connsiteX3" fmla="*/ 9162288 w 9162288"/>
              <a:gd name="connsiteY3" fmla="*/ 0 h 448056"/>
              <a:gd name="connsiteX0" fmla="*/ 0 w 9162288"/>
              <a:gd name="connsiteY0" fmla="*/ 448056 h 448056"/>
              <a:gd name="connsiteX1" fmla="*/ 5806440 w 9162288"/>
              <a:gd name="connsiteY1" fmla="*/ 448056 h 448056"/>
              <a:gd name="connsiteX2" fmla="*/ 7031736 w 9162288"/>
              <a:gd name="connsiteY2" fmla="*/ 0 h 448056"/>
              <a:gd name="connsiteX3" fmla="*/ 9162288 w 9162288"/>
              <a:gd name="connsiteY3" fmla="*/ 0 h 448056"/>
            </a:gdLst>
            <a:ahLst/>
            <a:cxnLst>
              <a:cxn ang="0">
                <a:pos x="connsiteX0" y="connsiteY0"/>
              </a:cxn>
              <a:cxn ang="0">
                <a:pos x="connsiteX1" y="connsiteY1"/>
              </a:cxn>
              <a:cxn ang="0">
                <a:pos x="connsiteX2" y="connsiteY2"/>
              </a:cxn>
              <a:cxn ang="0">
                <a:pos x="connsiteX3" y="connsiteY3"/>
              </a:cxn>
            </a:cxnLst>
            <a:rect l="l" t="t" r="r" b="b"/>
            <a:pathLst>
              <a:path w="9162288" h="448056">
                <a:moveTo>
                  <a:pt x="0" y="448056"/>
                </a:moveTo>
                <a:lnTo>
                  <a:pt x="5806440" y="448056"/>
                </a:lnTo>
                <a:cubicBezTo>
                  <a:pt x="6478928" y="438721"/>
                  <a:pt x="6509032" y="30504"/>
                  <a:pt x="7031736" y="0"/>
                </a:cubicBezTo>
                <a:lnTo>
                  <a:pt x="9162288" y="0"/>
                </a:lnTo>
              </a:path>
            </a:pathLst>
          </a:custGeom>
          <a:ln w="28575">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kumimoji="0" lang="zh-TW" altLang="en-US">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5367" name="標題 1"/>
          <p:cNvSpPr>
            <a:spLocks noGrp="1"/>
          </p:cNvSpPr>
          <p:nvPr>
            <p:ph type="ctrTitle"/>
          </p:nvPr>
        </p:nvSpPr>
        <p:spPr>
          <a:xfrm>
            <a:off x="144463" y="332656"/>
            <a:ext cx="8863011" cy="1894005"/>
          </a:xfrm>
        </p:spPr>
        <p:txBody>
          <a:bodyPr/>
          <a:lstStyle/>
          <a:p>
            <a:pPr algn="ctr">
              <a:spcBef>
                <a:spcPts val="600"/>
              </a:spcBef>
            </a:pPr>
            <a:r>
              <a:rPr lang="zh-TW" altLang="en-US" sz="5400" dirty="0" smtClean="0">
                <a:latin typeface="標楷體" panose="03000509000000000000" pitchFamily="65" charset="-120"/>
                <a:ea typeface="標楷體" panose="03000509000000000000" pitchFamily="65" charset="-120"/>
              </a:rPr>
              <a:t>培育優良交通安全文化</a:t>
            </a:r>
            <a:r>
              <a:rPr lang="en-US" altLang="zh-TW" sz="5400" dirty="0" smtClean="0">
                <a:latin typeface="標楷體" panose="03000509000000000000" pitchFamily="65" charset="-120"/>
                <a:ea typeface="標楷體" panose="03000509000000000000" pitchFamily="65" charset="-120"/>
              </a:rPr>
              <a:t/>
            </a:r>
            <a:br>
              <a:rPr lang="en-US" altLang="zh-TW" sz="5400" dirty="0" smtClean="0">
                <a:latin typeface="標楷體" panose="03000509000000000000" pitchFamily="65" charset="-120"/>
                <a:ea typeface="標楷體" panose="03000509000000000000" pitchFamily="65" charset="-120"/>
              </a:rPr>
            </a:br>
            <a:r>
              <a:rPr lang="zh-TW" altLang="en-US" sz="5400" dirty="0" smtClean="0">
                <a:latin typeface="標楷體" panose="03000509000000000000" pitchFamily="65" charset="-120"/>
                <a:ea typeface="標楷體" panose="03000509000000000000" pitchFamily="65" charset="-120"/>
              </a:rPr>
              <a:t>之國小教育推廣作為</a:t>
            </a:r>
            <a:endParaRPr lang="en-US" altLang="zh-TW" sz="5400" dirty="0" smtClean="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7" name="文字方塊 16"/>
          <p:cNvSpPr txBox="1"/>
          <p:nvPr/>
        </p:nvSpPr>
        <p:spPr>
          <a:xfrm>
            <a:off x="113817" y="3080270"/>
            <a:ext cx="6066563" cy="1415772"/>
          </a:xfrm>
          <a:prstGeom prst="rect">
            <a:avLst/>
          </a:prstGeom>
          <a:noFill/>
        </p:spPr>
        <p:txBody>
          <a:bodyPr wrap="square">
            <a:spAutoFit/>
          </a:bodyPr>
          <a:lstStyle/>
          <a:p>
            <a:pPr fontAlgn="auto">
              <a:spcBef>
                <a:spcPts val="0"/>
              </a:spcBef>
              <a:spcAft>
                <a:spcPts val="600"/>
              </a:spcAft>
              <a:defRPr/>
            </a:pPr>
            <a:r>
              <a:rPr kumimoji="0" lang="zh-TW" altLang="en-US" sz="2800" dirty="0" smtClean="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主講人：張新立 榮譽退休暨兼任教授</a:t>
            </a:r>
            <a:endParaRPr kumimoji="0" lang="en-US" altLang="zh-TW" sz="2800" dirty="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endParaRPr>
          </a:p>
          <a:p>
            <a:pPr fontAlgn="auto">
              <a:spcBef>
                <a:spcPts val="600"/>
              </a:spcBef>
              <a:spcAft>
                <a:spcPts val="0"/>
              </a:spcAft>
              <a:defRPr/>
            </a:pPr>
            <a:r>
              <a:rPr kumimoji="0" lang="zh-TW" altLang="en-US" sz="2400" dirty="0" smtClean="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國立陽明交通</a:t>
            </a:r>
            <a:r>
              <a:rPr kumimoji="0" lang="zh-TW" altLang="en-US" sz="2400" dirty="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大學</a:t>
            </a:r>
            <a:r>
              <a:rPr kumimoji="0" lang="zh-TW" altLang="en-US" sz="2400" dirty="0" smtClean="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運輸與物流管理學系</a:t>
            </a:r>
            <a:endParaRPr kumimoji="0" lang="en-US" altLang="zh-TW" sz="2400" dirty="0" smtClean="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endParaRPr>
          </a:p>
          <a:p>
            <a:pPr fontAlgn="auto">
              <a:spcBef>
                <a:spcPts val="0"/>
              </a:spcBef>
              <a:spcAft>
                <a:spcPts val="0"/>
              </a:spcAft>
              <a:defRPr/>
            </a:pPr>
            <a:r>
              <a:rPr kumimoji="0" lang="en-US" altLang="zh-TW" sz="2400" dirty="0" smtClean="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Email : hlchang@nycu.edu.tw</a:t>
            </a:r>
          </a:p>
        </p:txBody>
      </p:sp>
      <p:sp>
        <p:nvSpPr>
          <p:cNvPr id="23" name="文字方塊 22"/>
          <p:cNvSpPr txBox="1"/>
          <p:nvPr/>
        </p:nvSpPr>
        <p:spPr>
          <a:xfrm>
            <a:off x="214213" y="4632230"/>
            <a:ext cx="5472436" cy="523220"/>
          </a:xfrm>
          <a:prstGeom prst="rect">
            <a:avLst/>
          </a:prstGeom>
          <a:noFill/>
        </p:spPr>
        <p:txBody>
          <a:bodyPr wrap="square">
            <a:spAutoFit/>
          </a:bodyPr>
          <a:lstStyle/>
          <a:p>
            <a:pPr fontAlgn="auto">
              <a:spcBef>
                <a:spcPts val="0"/>
              </a:spcBef>
              <a:spcAft>
                <a:spcPts val="0"/>
              </a:spcAft>
              <a:defRPr/>
            </a:pPr>
            <a:r>
              <a:rPr kumimoji="0" lang="zh-TW" altLang="en-US" sz="2800" dirty="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中華民</a:t>
            </a:r>
            <a:r>
              <a:rPr kumimoji="0" lang="zh-TW" altLang="en-US" sz="2800" dirty="0" smtClean="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國 </a:t>
            </a:r>
            <a:r>
              <a:rPr kumimoji="0" lang="en-US" altLang="zh-TW" sz="2800" dirty="0" smtClean="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112</a:t>
            </a:r>
            <a:r>
              <a:rPr kumimoji="0" lang="zh-TW" altLang="en-US" sz="2800" dirty="0" smtClean="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 年 </a:t>
            </a:r>
            <a:r>
              <a:rPr kumimoji="0" lang="en-US" altLang="zh-TW" sz="2800" dirty="0" smtClean="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08</a:t>
            </a:r>
            <a:r>
              <a:rPr kumimoji="0" lang="zh-TW" altLang="en-US" sz="2800" dirty="0" smtClean="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 月 </a:t>
            </a:r>
            <a:r>
              <a:rPr kumimoji="0" lang="en-US" altLang="zh-TW" sz="2800" dirty="0" smtClean="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04</a:t>
            </a:r>
            <a:r>
              <a:rPr kumimoji="0" lang="zh-TW" altLang="en-US" sz="2800" dirty="0" smtClean="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日</a:t>
            </a:r>
            <a:endParaRPr kumimoji="0" lang="zh-TW" altLang="en-US" sz="2800" dirty="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15371" name="Picture 6" descr="http://mag.chinatimes.com/album/37/733/d1-1.jpg"/>
          <p:cNvPicPr>
            <a:picLocks noChangeAspect="1" noChangeArrowheads="1"/>
          </p:cNvPicPr>
          <p:nvPr/>
        </p:nvPicPr>
        <p:blipFill>
          <a:blip r:embed="rId4" cstate="print"/>
          <a:srcRect l="4144" r="3287"/>
          <a:stretch>
            <a:fillRect/>
          </a:stretch>
        </p:blipFill>
        <p:spPr bwMode="auto">
          <a:xfrm>
            <a:off x="6192482" y="2940051"/>
            <a:ext cx="968042" cy="1619250"/>
          </a:xfrm>
          <a:prstGeom prst="rect">
            <a:avLst/>
          </a:prstGeom>
          <a:noFill/>
          <a:ln w="57150">
            <a:solidFill>
              <a:schemeClr val="bg1"/>
            </a:solidFill>
            <a:miter lim="800000"/>
            <a:headEnd/>
            <a:tailEnd/>
          </a:ln>
        </p:spPr>
      </p:pic>
      <p:pic>
        <p:nvPicPr>
          <p:cNvPr id="15372" name="Picture 8" descr="http://public.blu.livefilestore.com/y1pSqD7gHeDKslHlEbZYQELCto8m9V-WqPlrpFJJNOK9Qq-xoW8V9cdoIiDhd1mm9P57SkCA2OZCt253Yq0zFQCuQ/DSC00589.JPG?psid=1"/>
          <p:cNvPicPr>
            <a:picLocks noChangeAspect="1" noChangeArrowheads="1"/>
          </p:cNvPicPr>
          <p:nvPr/>
        </p:nvPicPr>
        <p:blipFill>
          <a:blip r:embed="rId5" cstate="print"/>
          <a:srcRect/>
          <a:stretch>
            <a:fillRect/>
          </a:stretch>
        </p:blipFill>
        <p:spPr bwMode="auto">
          <a:xfrm>
            <a:off x="7216456" y="2940051"/>
            <a:ext cx="859686" cy="1619250"/>
          </a:xfrm>
          <a:prstGeom prst="rect">
            <a:avLst/>
          </a:prstGeom>
          <a:noFill/>
          <a:ln w="57150">
            <a:solidFill>
              <a:schemeClr val="bg1"/>
            </a:solidFill>
            <a:miter lim="800000"/>
            <a:headEnd/>
            <a:tailEnd/>
          </a:ln>
        </p:spPr>
      </p:pic>
      <p:pic>
        <p:nvPicPr>
          <p:cNvPr id="15373" name="Picture 10" descr="http://www.flytiger.com.tw/photoall/all/images/%E4%B8%AD%E6%B8%AF%E7%B3%BB%E7%B5%B1%E4%BA%A4%E6%B5%81%E9%81%93_jpeg.jpg"/>
          <p:cNvPicPr>
            <a:picLocks noChangeAspect="1" noChangeArrowheads="1"/>
          </p:cNvPicPr>
          <p:nvPr/>
        </p:nvPicPr>
        <p:blipFill>
          <a:blip r:embed="rId6" cstate="print"/>
          <a:srcRect l="21835" r="22394"/>
          <a:stretch>
            <a:fillRect/>
          </a:stretch>
        </p:blipFill>
        <p:spPr bwMode="auto">
          <a:xfrm>
            <a:off x="8143403" y="2953736"/>
            <a:ext cx="907082" cy="1619250"/>
          </a:xfrm>
          <a:prstGeom prst="rect">
            <a:avLst/>
          </a:prstGeom>
          <a:noFill/>
          <a:ln w="57150">
            <a:solidFill>
              <a:schemeClr val="bg1"/>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0734" y="1126992"/>
            <a:ext cx="9107245" cy="5112568"/>
          </a:xfrm>
        </p:spPr>
        <p:txBody>
          <a:bodyPr/>
          <a:lstStyle/>
          <a:p>
            <a:pPr>
              <a:spcBef>
                <a:spcPts val="1200"/>
              </a:spcBef>
              <a:buFont typeface="Wingdings" panose="05000000000000000000" pitchFamily="2" charset="2"/>
              <a:buChar char="Ø"/>
            </a:pPr>
            <a:r>
              <a:rPr lang="zh-TW" altLang="en-US" sz="3200" dirty="0" smtClean="0">
                <a:solidFill>
                  <a:schemeClr val="tx1"/>
                </a:solidFill>
              </a:rPr>
              <a:t>民國</a:t>
            </a:r>
            <a:r>
              <a:rPr lang="en-US" altLang="zh-TW" sz="3200" dirty="0" smtClean="0">
                <a:solidFill>
                  <a:schemeClr val="tx1"/>
                </a:solidFill>
              </a:rPr>
              <a:t>111</a:t>
            </a:r>
            <a:r>
              <a:rPr lang="zh-TW" altLang="en-US" sz="3200" dirty="0" smtClean="0">
                <a:solidFill>
                  <a:schemeClr val="tx1"/>
                </a:solidFill>
              </a:rPr>
              <a:t>年我國發生之道路交通事故</a:t>
            </a:r>
            <a:endParaRPr lang="en-US" altLang="zh-TW" sz="3200" dirty="0">
              <a:solidFill>
                <a:schemeClr val="tx1"/>
              </a:solidFill>
            </a:endParaRPr>
          </a:p>
          <a:p>
            <a:pPr lvl="1">
              <a:spcBef>
                <a:spcPts val="300"/>
              </a:spcBef>
              <a:buFont typeface="Wingdings" panose="05000000000000000000" pitchFamily="2" charset="2"/>
              <a:buChar char="ü"/>
            </a:pPr>
            <a:r>
              <a:rPr lang="zh-TW" altLang="en-US" b="1" dirty="0" smtClean="0">
                <a:solidFill>
                  <a:srgbClr val="1E03BD"/>
                </a:solidFill>
              </a:rPr>
              <a:t>計造成 </a:t>
            </a:r>
            <a:r>
              <a:rPr lang="en-US" altLang="zh-TW" b="1" dirty="0" smtClean="0">
                <a:solidFill>
                  <a:srgbClr val="C00000"/>
                </a:solidFill>
              </a:rPr>
              <a:t>3,085</a:t>
            </a:r>
            <a:r>
              <a:rPr lang="zh-TW" altLang="en-US" b="1" dirty="0" smtClean="0">
                <a:solidFill>
                  <a:srgbClr val="C00000"/>
                </a:solidFill>
              </a:rPr>
              <a:t>人死亡</a:t>
            </a:r>
            <a:r>
              <a:rPr lang="zh-TW" altLang="en-US" b="1" dirty="0" smtClean="0">
                <a:solidFill>
                  <a:srgbClr val="1E03BD"/>
                </a:solidFill>
              </a:rPr>
              <a:t>及</a:t>
            </a:r>
            <a:r>
              <a:rPr lang="en-US" altLang="zh-TW" b="1" dirty="0" smtClean="0">
                <a:solidFill>
                  <a:srgbClr val="C00000"/>
                </a:solidFill>
              </a:rPr>
              <a:t>498,887</a:t>
            </a:r>
            <a:r>
              <a:rPr lang="zh-TW" altLang="en-US" b="1" dirty="0" smtClean="0">
                <a:solidFill>
                  <a:srgbClr val="C00000"/>
                </a:solidFill>
              </a:rPr>
              <a:t>人受傷 </a:t>
            </a:r>
            <a:endParaRPr lang="en-US" altLang="zh-TW" b="1" dirty="0" smtClean="0">
              <a:solidFill>
                <a:srgbClr val="1E03BD"/>
              </a:solidFill>
            </a:endParaRPr>
          </a:p>
          <a:p>
            <a:pPr lvl="1">
              <a:spcBef>
                <a:spcPts val="300"/>
              </a:spcBef>
              <a:buFont typeface="Wingdings" panose="05000000000000000000" pitchFamily="2" charset="2"/>
              <a:buChar char="ü"/>
            </a:pPr>
            <a:r>
              <a:rPr lang="zh-TW" altLang="en-US" b="1" dirty="0" smtClean="0">
                <a:solidFill>
                  <a:srgbClr val="1E03BD"/>
                </a:solidFill>
              </a:rPr>
              <a:t>估計造成</a:t>
            </a:r>
            <a:r>
              <a:rPr lang="zh-TW" altLang="en-US" b="1" dirty="0">
                <a:solidFill>
                  <a:srgbClr val="1E03BD"/>
                </a:solidFill>
              </a:rPr>
              <a:t>超過</a:t>
            </a:r>
            <a:r>
              <a:rPr lang="zh-TW" altLang="en-US" b="1" dirty="0" smtClean="0">
                <a:solidFill>
                  <a:srgbClr val="C00000"/>
                </a:solidFill>
              </a:rPr>
              <a:t>新台幣</a:t>
            </a:r>
            <a:r>
              <a:rPr lang="en-US" altLang="zh-TW" b="1" dirty="0" smtClean="0">
                <a:solidFill>
                  <a:srgbClr val="C00000"/>
                </a:solidFill>
              </a:rPr>
              <a:t>5,000</a:t>
            </a:r>
            <a:r>
              <a:rPr lang="zh-TW" altLang="en-US" b="1" dirty="0">
                <a:solidFill>
                  <a:srgbClr val="C00000"/>
                </a:solidFill>
              </a:rPr>
              <a:t>億</a:t>
            </a:r>
            <a:r>
              <a:rPr lang="zh-TW" altLang="en-US" b="1" dirty="0" smtClean="0">
                <a:solidFill>
                  <a:srgbClr val="C00000"/>
                </a:solidFill>
              </a:rPr>
              <a:t>元之損失</a:t>
            </a:r>
            <a:endParaRPr lang="en-US" altLang="zh-TW" b="1" dirty="0" smtClean="0">
              <a:solidFill>
                <a:srgbClr val="C00000"/>
              </a:solidFill>
            </a:endParaRPr>
          </a:p>
          <a:p>
            <a:pPr lvl="2">
              <a:spcBef>
                <a:spcPts val="300"/>
              </a:spcBef>
              <a:buFont typeface="Arial" panose="020B0604020202020204" pitchFamily="34" charset="0"/>
              <a:buChar char="•"/>
            </a:pPr>
            <a:r>
              <a:rPr lang="zh-TW" altLang="en-US" b="1" dirty="0" smtClean="0">
                <a:solidFill>
                  <a:srgbClr val="1E03BD"/>
                </a:solidFill>
              </a:rPr>
              <a:t>平均每</a:t>
            </a:r>
            <a:r>
              <a:rPr lang="zh-TW" altLang="en-US" b="1" dirty="0">
                <a:solidFill>
                  <a:srgbClr val="1E03BD"/>
                </a:solidFill>
              </a:rPr>
              <a:t>位</a:t>
            </a:r>
            <a:r>
              <a:rPr lang="zh-TW" altLang="en-US" b="1" dirty="0" smtClean="0">
                <a:solidFill>
                  <a:srgbClr val="1E03BD"/>
                </a:solidFill>
              </a:rPr>
              <a:t>國民損失超</a:t>
            </a:r>
            <a:r>
              <a:rPr lang="zh-TW" altLang="en-US" b="1" dirty="0">
                <a:solidFill>
                  <a:srgbClr val="1E03BD"/>
                </a:solidFill>
              </a:rPr>
              <a:t>過</a:t>
            </a:r>
            <a:r>
              <a:rPr lang="zh-TW" altLang="en-US" b="1" dirty="0" smtClean="0">
                <a:solidFill>
                  <a:srgbClr val="1E03BD"/>
                </a:solidFill>
              </a:rPr>
              <a:t>新台幣</a:t>
            </a:r>
            <a:r>
              <a:rPr lang="en-US" altLang="zh-TW" b="1" dirty="0" smtClean="0">
                <a:solidFill>
                  <a:srgbClr val="1E03BD"/>
                </a:solidFill>
              </a:rPr>
              <a:t>2.2</a:t>
            </a:r>
            <a:r>
              <a:rPr lang="zh-TW" altLang="en-US" b="1" dirty="0" smtClean="0">
                <a:solidFill>
                  <a:srgbClr val="1E03BD"/>
                </a:solidFill>
              </a:rPr>
              <a:t>萬元</a:t>
            </a:r>
            <a:endParaRPr lang="en-US" altLang="zh-TW" b="1" dirty="0">
              <a:solidFill>
                <a:srgbClr val="1E03BD"/>
              </a:solidFill>
            </a:endParaRPr>
          </a:p>
          <a:p>
            <a:pPr lvl="2">
              <a:spcBef>
                <a:spcPts val="300"/>
              </a:spcBef>
              <a:buFont typeface="Arial" panose="020B0604020202020204" pitchFamily="34" charset="0"/>
              <a:buChar char="•"/>
            </a:pPr>
            <a:r>
              <a:rPr lang="zh-TW" altLang="en-US" b="1" dirty="0" smtClean="0">
                <a:solidFill>
                  <a:srgbClr val="1E03BD"/>
                </a:solidFill>
              </a:rPr>
              <a:t>約占我國</a:t>
            </a:r>
            <a:r>
              <a:rPr lang="en-US" altLang="zh-TW" b="1" dirty="0">
                <a:solidFill>
                  <a:srgbClr val="1E03BD"/>
                </a:solidFill>
              </a:rPr>
              <a:t>GDP</a:t>
            </a:r>
            <a:r>
              <a:rPr lang="zh-TW" altLang="en-US" b="1" dirty="0">
                <a:solidFill>
                  <a:srgbClr val="1E03BD"/>
                </a:solidFill>
              </a:rPr>
              <a:t>之</a:t>
            </a:r>
            <a:r>
              <a:rPr lang="en-US" altLang="zh-TW" b="1" dirty="0">
                <a:solidFill>
                  <a:srgbClr val="1E03BD"/>
                </a:solidFill>
              </a:rPr>
              <a:t>3%</a:t>
            </a:r>
            <a:r>
              <a:rPr lang="zh-TW" altLang="en-US" b="1" dirty="0" smtClean="0">
                <a:solidFill>
                  <a:srgbClr val="1E03BD"/>
                </a:solidFill>
              </a:rPr>
              <a:t>，約等於台灣高鐵之造價</a:t>
            </a:r>
            <a:endParaRPr lang="en-US" altLang="zh-TW" b="1" dirty="0">
              <a:solidFill>
                <a:srgbClr val="1E03BD"/>
              </a:solidFill>
            </a:endParaRPr>
          </a:p>
          <a:p>
            <a:pPr lvl="1">
              <a:spcBef>
                <a:spcPts val="300"/>
              </a:spcBef>
              <a:buFont typeface="Wingdings" panose="05000000000000000000" pitchFamily="2" charset="2"/>
              <a:buChar char="ü"/>
            </a:pPr>
            <a:r>
              <a:rPr lang="zh-TW" altLang="en-US" b="1" dirty="0" smtClean="0">
                <a:solidFill>
                  <a:srgbClr val="1E03BD"/>
                </a:solidFill>
              </a:rPr>
              <a:t>奪走許多</a:t>
            </a:r>
            <a:r>
              <a:rPr lang="zh-TW" altLang="en-US" b="1" dirty="0" smtClean="0">
                <a:solidFill>
                  <a:srgbClr val="C00000"/>
                </a:solidFill>
              </a:rPr>
              <a:t>年輕生命，</a:t>
            </a:r>
            <a:r>
              <a:rPr lang="zh-TW" altLang="en-US" b="1" dirty="0" smtClean="0">
                <a:solidFill>
                  <a:srgbClr val="1E03BD"/>
                </a:solidFill>
              </a:rPr>
              <a:t>留下不少</a:t>
            </a:r>
            <a:r>
              <a:rPr lang="zh-TW" altLang="en-US" b="1" dirty="0" smtClean="0">
                <a:solidFill>
                  <a:srgbClr val="C00000"/>
                </a:solidFill>
              </a:rPr>
              <a:t>植物人</a:t>
            </a:r>
            <a:r>
              <a:rPr lang="zh-TW" altLang="en-US" b="1" dirty="0" smtClean="0">
                <a:solidFill>
                  <a:srgbClr val="1E03BD"/>
                </a:solidFill>
              </a:rPr>
              <a:t>，重創許多家庭</a:t>
            </a:r>
            <a:endParaRPr lang="zh-TW" altLang="en-US" b="1" dirty="0">
              <a:solidFill>
                <a:srgbClr val="1E03BD"/>
              </a:solidFill>
            </a:endParaRPr>
          </a:p>
          <a:p>
            <a:pPr lvl="1">
              <a:spcBef>
                <a:spcPts val="300"/>
              </a:spcBef>
              <a:buFont typeface="Wingdings" panose="05000000000000000000" pitchFamily="2" charset="2"/>
              <a:buChar char="ü"/>
            </a:pPr>
            <a:r>
              <a:rPr lang="zh-TW" altLang="en-US" b="1" dirty="0">
                <a:solidFill>
                  <a:srgbClr val="1E03BD"/>
                </a:solidFill>
              </a:rPr>
              <a:t>死傷較民國</a:t>
            </a:r>
            <a:r>
              <a:rPr lang="en-US" altLang="zh-TW" b="1" dirty="0" smtClean="0">
                <a:solidFill>
                  <a:srgbClr val="1E03BD"/>
                </a:solidFill>
              </a:rPr>
              <a:t>110</a:t>
            </a:r>
            <a:r>
              <a:rPr lang="zh-TW" altLang="en-US" b="1" dirty="0" smtClean="0">
                <a:solidFill>
                  <a:srgbClr val="1E03BD"/>
                </a:solidFill>
              </a:rPr>
              <a:t>年仍在增加，</a:t>
            </a:r>
            <a:r>
              <a:rPr lang="zh-TW" altLang="en-US" b="1" dirty="0">
                <a:solidFill>
                  <a:srgbClr val="C00000"/>
                </a:solidFill>
              </a:rPr>
              <a:t>死亡增加 </a:t>
            </a:r>
            <a:r>
              <a:rPr lang="en-US" altLang="zh-TW" b="1" dirty="0" smtClean="0">
                <a:solidFill>
                  <a:srgbClr val="C00000"/>
                </a:solidFill>
              </a:rPr>
              <a:t>4.1%</a:t>
            </a:r>
            <a:r>
              <a:rPr lang="zh-TW" altLang="en-US" b="1" dirty="0">
                <a:solidFill>
                  <a:srgbClr val="1E03BD"/>
                </a:solidFill>
              </a:rPr>
              <a:t>、</a:t>
            </a:r>
            <a:r>
              <a:rPr lang="zh-TW" altLang="en-US" b="1" dirty="0" smtClean="0">
                <a:solidFill>
                  <a:srgbClr val="C00000"/>
                </a:solidFill>
              </a:rPr>
              <a:t>受傷</a:t>
            </a:r>
            <a:r>
              <a:rPr lang="zh-TW" altLang="en-US" b="1" dirty="0">
                <a:solidFill>
                  <a:srgbClr val="C00000"/>
                </a:solidFill>
              </a:rPr>
              <a:t>增加</a:t>
            </a:r>
            <a:r>
              <a:rPr lang="en-US" altLang="zh-TW" b="1" dirty="0" smtClean="0">
                <a:solidFill>
                  <a:srgbClr val="C00000"/>
                </a:solidFill>
              </a:rPr>
              <a:t>4.7%</a:t>
            </a:r>
            <a:endParaRPr lang="en-US" altLang="zh-TW" b="1" dirty="0">
              <a:solidFill>
                <a:srgbClr val="C00000"/>
              </a:solidFill>
            </a:endParaRPr>
          </a:p>
          <a:p>
            <a:pPr lvl="1">
              <a:spcBef>
                <a:spcPts val="300"/>
              </a:spcBef>
              <a:buFont typeface="Wingdings" panose="05000000000000000000" pitchFamily="2" charset="2"/>
              <a:buChar char="ü"/>
            </a:pPr>
            <a:r>
              <a:rPr lang="zh-TW" altLang="en-US" b="1" dirty="0" smtClean="0">
                <a:solidFill>
                  <a:srgbClr val="1E03BD"/>
                </a:solidFill>
              </a:rPr>
              <a:t>每年都執行不少計畫，為何交通事故死傷人數</a:t>
            </a:r>
            <a:r>
              <a:rPr lang="zh-TW" altLang="en-US" b="1" dirty="0" smtClean="0">
                <a:solidFill>
                  <a:srgbClr val="C00000"/>
                </a:solidFill>
              </a:rPr>
              <a:t>仍未見減少？ </a:t>
            </a:r>
            <a:endParaRPr lang="en-US" altLang="zh-TW" b="1" dirty="0">
              <a:solidFill>
                <a:srgbClr val="C00000"/>
              </a:solidFill>
            </a:endParaRPr>
          </a:p>
          <a:p>
            <a:pPr marL="265113" indent="-265113">
              <a:buFont typeface="Wingdings" panose="05000000000000000000" pitchFamily="2" charset="2"/>
              <a:buChar char="Ø"/>
            </a:pPr>
            <a:r>
              <a:rPr lang="zh-TW" altLang="en-US" sz="3200" dirty="0">
                <a:solidFill>
                  <a:srgbClr val="C00000"/>
                </a:solidFill>
              </a:rPr>
              <a:t>「恩恩」事件</a:t>
            </a:r>
            <a:r>
              <a:rPr lang="zh-TW" altLang="en-US" sz="3200" dirty="0">
                <a:solidFill>
                  <a:srgbClr val="1E03BD"/>
                </a:solidFill>
              </a:rPr>
              <a:t>的衝擊、啟示與省思？</a:t>
            </a:r>
            <a:endParaRPr lang="en-US" altLang="zh-TW" sz="3200" dirty="0">
              <a:solidFill>
                <a:srgbClr val="1E03BD"/>
              </a:solidFill>
            </a:endParaRPr>
          </a:p>
          <a:p>
            <a:pPr marL="717550" lvl="1" indent="-265113">
              <a:spcBef>
                <a:spcPts val="300"/>
              </a:spcBef>
              <a:buFont typeface="Wingdings" panose="05000000000000000000" pitchFamily="2" charset="2"/>
              <a:buChar char="ü"/>
            </a:pPr>
            <a:r>
              <a:rPr lang="zh-TW" altLang="en-US" b="1" dirty="0">
                <a:solidFill>
                  <a:srgbClr val="1E03BD"/>
                </a:solidFill>
              </a:rPr>
              <a:t>天天都有交通事故死亡，帶來多少</a:t>
            </a:r>
            <a:r>
              <a:rPr lang="zh-TW" altLang="en-US" b="1" dirty="0">
                <a:solidFill>
                  <a:srgbClr val="C00000"/>
                </a:solidFill>
              </a:rPr>
              <a:t>家庭的悲劇</a:t>
            </a:r>
            <a:r>
              <a:rPr lang="zh-TW" altLang="en-US" b="1" dirty="0">
                <a:solidFill>
                  <a:srgbClr val="1E03BD"/>
                </a:solidFill>
              </a:rPr>
              <a:t>與</a:t>
            </a:r>
            <a:r>
              <a:rPr lang="zh-TW" altLang="en-US" b="1" dirty="0">
                <a:solidFill>
                  <a:srgbClr val="C00000"/>
                </a:solidFill>
              </a:rPr>
              <a:t>社會問題</a:t>
            </a:r>
            <a:r>
              <a:rPr lang="zh-TW" altLang="en-US" b="1" dirty="0">
                <a:solidFill>
                  <a:srgbClr val="0202FC"/>
                </a:solidFill>
              </a:rPr>
              <a:t>？</a:t>
            </a:r>
            <a:endParaRPr lang="en-US" altLang="zh-TW" b="1" dirty="0">
              <a:solidFill>
                <a:srgbClr val="0202FC"/>
              </a:solidFill>
            </a:endParaRPr>
          </a:p>
          <a:p>
            <a:pPr marL="717550" lvl="1" indent="-265113">
              <a:spcBef>
                <a:spcPts val="300"/>
              </a:spcBef>
              <a:buFont typeface="Wingdings" panose="05000000000000000000" pitchFamily="2" charset="2"/>
              <a:buChar char="ü"/>
            </a:pPr>
            <a:r>
              <a:rPr lang="zh-TW" altLang="en-US" b="1" dirty="0">
                <a:solidFill>
                  <a:srgbClr val="1E03BD"/>
                </a:solidFill>
              </a:rPr>
              <a:t>曾否引起大家的</a:t>
            </a:r>
            <a:r>
              <a:rPr lang="zh-TW" altLang="en-US" b="1" dirty="0">
                <a:solidFill>
                  <a:srgbClr val="C00000"/>
                </a:solidFill>
              </a:rPr>
              <a:t>關心與注意</a:t>
            </a:r>
            <a:r>
              <a:rPr lang="zh-TW" altLang="en-US" b="1" dirty="0">
                <a:solidFill>
                  <a:srgbClr val="1E03BD"/>
                </a:solidFill>
              </a:rPr>
              <a:t>？曾否認真地想要去</a:t>
            </a:r>
            <a:r>
              <a:rPr lang="zh-TW" altLang="en-US" b="1" dirty="0">
                <a:solidFill>
                  <a:srgbClr val="C00000"/>
                </a:solidFill>
              </a:rPr>
              <a:t>面對與改善</a:t>
            </a:r>
            <a:r>
              <a:rPr lang="zh-TW" altLang="en-US" b="1" dirty="0">
                <a:solidFill>
                  <a:srgbClr val="1E03BD"/>
                </a:solidFill>
              </a:rPr>
              <a:t>？</a:t>
            </a:r>
            <a:endParaRPr lang="en-US" altLang="zh-TW" b="1" dirty="0">
              <a:solidFill>
                <a:srgbClr val="1E03BD"/>
              </a:solidFill>
            </a:endParaRPr>
          </a:p>
          <a:p>
            <a:pPr marL="717550" lvl="1" indent="-265113">
              <a:spcBef>
                <a:spcPts val="300"/>
              </a:spcBef>
              <a:buFont typeface="Wingdings" panose="05000000000000000000" pitchFamily="2" charset="2"/>
              <a:buChar char="ü"/>
            </a:pPr>
            <a:r>
              <a:rPr lang="zh-TW" altLang="en-US" b="1" dirty="0">
                <a:solidFill>
                  <a:srgbClr val="1E03BD"/>
                </a:solidFill>
              </a:rPr>
              <a:t>道路交通安全在全民心中的地位為何？</a:t>
            </a:r>
            <a:r>
              <a:rPr lang="zh-TW" altLang="en-US" b="1" dirty="0">
                <a:solidFill>
                  <a:srgbClr val="C00000"/>
                </a:solidFill>
              </a:rPr>
              <a:t>值錢嗎</a:t>
            </a:r>
            <a:r>
              <a:rPr lang="zh-TW" altLang="en-US" b="1" dirty="0">
                <a:solidFill>
                  <a:srgbClr val="1E03BD"/>
                </a:solidFill>
              </a:rPr>
              <a:t>？</a:t>
            </a:r>
            <a:r>
              <a:rPr lang="zh-TW" altLang="en-US" b="1" dirty="0">
                <a:solidFill>
                  <a:srgbClr val="C00000"/>
                </a:solidFill>
              </a:rPr>
              <a:t>重要嗎？</a:t>
            </a:r>
            <a:endParaRPr lang="en-US" altLang="zh-TW" b="1" dirty="0">
              <a:solidFill>
                <a:srgbClr val="C00000"/>
              </a:solidFill>
            </a:endParaRPr>
          </a:p>
          <a:p>
            <a:pPr lvl="1">
              <a:spcBef>
                <a:spcPts val="0"/>
              </a:spcBef>
              <a:buFont typeface="Wingdings" panose="05000000000000000000" pitchFamily="2" charset="2"/>
              <a:buChar char="ü"/>
            </a:pPr>
            <a:endParaRPr lang="en-US" altLang="zh-TW" b="1" dirty="0" smtClean="0">
              <a:solidFill>
                <a:srgbClr val="C00000"/>
              </a:solidFill>
            </a:endParaRPr>
          </a:p>
          <a:p>
            <a:pPr lvl="1">
              <a:spcBef>
                <a:spcPts val="0"/>
              </a:spcBef>
              <a:buFont typeface="Wingdings" panose="05000000000000000000" pitchFamily="2" charset="2"/>
              <a:buChar char="ü"/>
            </a:pPr>
            <a:endParaRPr lang="en-US" altLang="zh-TW" b="1" dirty="0">
              <a:solidFill>
                <a:srgbClr val="1E03BD"/>
              </a:solidFill>
            </a:endParaRPr>
          </a:p>
        </p:txBody>
      </p:sp>
      <p:sp>
        <p:nvSpPr>
          <p:cNvPr id="3" name="標題 2"/>
          <p:cNvSpPr>
            <a:spLocks noGrp="1"/>
          </p:cNvSpPr>
          <p:nvPr>
            <p:ph type="title"/>
          </p:nvPr>
        </p:nvSpPr>
        <p:spPr>
          <a:xfrm>
            <a:off x="179512" y="188913"/>
            <a:ext cx="8856984" cy="850900"/>
          </a:xfrm>
        </p:spPr>
        <p:txBody>
          <a:bodyPr>
            <a:normAutofit/>
          </a:bodyPr>
          <a:lstStyle/>
          <a:p>
            <a:r>
              <a:rPr lang="zh-TW" altLang="en-US" dirty="0" smtClean="0">
                <a:latin typeface="標楷體" panose="03000509000000000000" pitchFamily="65" charset="-120"/>
                <a:ea typeface="標楷體" panose="03000509000000000000" pitchFamily="65" charset="-120"/>
              </a:rPr>
              <a:t>壹、我國</a:t>
            </a:r>
            <a:r>
              <a:rPr lang="zh-TW" altLang="en-US" dirty="0">
                <a:latin typeface="標楷體" panose="03000509000000000000" pitchFamily="65" charset="-120"/>
                <a:ea typeface="標楷體" panose="03000509000000000000" pitchFamily="65" charset="-120"/>
              </a:rPr>
              <a:t>之</a:t>
            </a:r>
            <a:r>
              <a:rPr lang="zh-TW" altLang="en-US" dirty="0" smtClean="0">
                <a:latin typeface="標楷體" panose="03000509000000000000" pitchFamily="65" charset="-120"/>
                <a:ea typeface="標楷體" panose="03000509000000000000" pitchFamily="65" charset="-120"/>
              </a:rPr>
              <a:t>道路交通事故</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(1/5)</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2</a:t>
            </a:fld>
            <a:endParaRPr lang="zh-TW" altLang="en-US"/>
          </a:p>
        </p:txBody>
      </p:sp>
      <p:pic>
        <p:nvPicPr>
          <p:cNvPr id="5" name="圖片 4"/>
          <p:cNvPicPr>
            <a:picLocks noChangeAspect="1"/>
          </p:cNvPicPr>
          <p:nvPr/>
        </p:nvPicPr>
        <p:blipFill>
          <a:blip r:embed="rId2"/>
          <a:stretch>
            <a:fillRect/>
          </a:stretch>
        </p:blipFill>
        <p:spPr>
          <a:xfrm>
            <a:off x="6670575" y="1700808"/>
            <a:ext cx="2016225" cy="1008112"/>
          </a:xfrm>
          <a:prstGeom prst="rect">
            <a:avLst/>
          </a:prstGeom>
          <a:ln>
            <a:solidFill>
              <a:srgbClr val="C00000"/>
            </a:solidFill>
          </a:ln>
        </p:spPr>
      </p:pic>
    </p:spTree>
    <p:extLst>
      <p:ext uri="{BB962C8B-B14F-4D97-AF65-F5344CB8AC3E}">
        <p14:creationId xmlns:p14="http://schemas.microsoft.com/office/powerpoint/2010/main" val="24776740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p:cNvPicPr>
            <a:picLocks noGrp="1" noChangeAspect="1"/>
          </p:cNvPicPr>
          <p:nvPr>
            <p:ph idx="1"/>
          </p:nvPr>
        </p:nvPicPr>
        <p:blipFill>
          <a:blip r:embed="rId2"/>
          <a:stretch>
            <a:fillRect/>
          </a:stretch>
        </p:blipFill>
        <p:spPr>
          <a:xfrm>
            <a:off x="107504" y="1268760"/>
            <a:ext cx="8856983" cy="4824535"/>
          </a:xfrm>
          <a:prstGeom prst="rect">
            <a:avLst/>
          </a:prstGeom>
        </p:spPr>
      </p:pic>
      <p:sp>
        <p:nvSpPr>
          <p:cNvPr id="3" name="標題 2"/>
          <p:cNvSpPr>
            <a:spLocks noGrp="1"/>
          </p:cNvSpPr>
          <p:nvPr>
            <p:ph type="title"/>
          </p:nvPr>
        </p:nvSpPr>
        <p:spPr>
          <a:xfrm>
            <a:off x="323528" y="116633"/>
            <a:ext cx="7776863" cy="864095"/>
          </a:xfrm>
        </p:spPr>
        <p:txBody>
          <a:bodyPr>
            <a:normAutofit/>
          </a:bodyPr>
          <a:lstStyle/>
          <a:p>
            <a:r>
              <a:rPr lang="zh-TW" altLang="en-US" sz="4400" dirty="0">
                <a:latin typeface="標楷體" panose="03000509000000000000" pitchFamily="65" charset="-120"/>
                <a:ea typeface="標楷體" panose="03000509000000000000" pitchFamily="65" charset="-120"/>
              </a:rPr>
              <a:t>壹</a:t>
            </a:r>
            <a:r>
              <a:rPr lang="zh-TW" altLang="en-US" sz="4400" dirty="0" smtClean="0">
                <a:latin typeface="標楷體" panose="03000509000000000000" pitchFamily="65" charset="-120"/>
                <a:ea typeface="標楷體" panose="03000509000000000000" pitchFamily="65" charset="-120"/>
              </a:rPr>
              <a:t>、我國之道路</a:t>
            </a:r>
            <a:r>
              <a:rPr lang="zh-TW" altLang="en-US" sz="4400" dirty="0">
                <a:latin typeface="標楷體" panose="03000509000000000000" pitchFamily="65" charset="-120"/>
                <a:ea typeface="標楷體" panose="03000509000000000000" pitchFamily="65" charset="-120"/>
              </a:rPr>
              <a:t>交通</a:t>
            </a:r>
            <a:r>
              <a:rPr lang="zh-TW" altLang="en-US" sz="4400" dirty="0" smtClean="0">
                <a:latin typeface="標楷體" panose="03000509000000000000" pitchFamily="65" charset="-120"/>
                <a:ea typeface="標楷體" panose="03000509000000000000" pitchFamily="65" charset="-120"/>
              </a:rPr>
              <a:t>事故 </a:t>
            </a:r>
            <a:r>
              <a:rPr lang="en-US" altLang="zh-TW" sz="4400" dirty="0" smtClean="0">
                <a:latin typeface="Times New Roman" panose="02020603050405020304" pitchFamily="18" charset="0"/>
                <a:ea typeface="標楷體" panose="03000509000000000000" pitchFamily="65" charset="-120"/>
                <a:cs typeface="Times New Roman" panose="02020603050405020304" pitchFamily="18" charset="0"/>
              </a:rPr>
              <a:t>(2/5)</a:t>
            </a:r>
            <a:endParaRPr lang="zh-TW" altLang="en-US" sz="4400" dirty="0"/>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3</a:t>
            </a:fld>
            <a:endParaRPr lang="zh-TW" altLang="en-US"/>
          </a:p>
        </p:txBody>
      </p:sp>
    </p:spTree>
    <p:extLst>
      <p:ext uri="{BB962C8B-B14F-4D97-AF65-F5344CB8AC3E}">
        <p14:creationId xmlns:p14="http://schemas.microsoft.com/office/powerpoint/2010/main" val="399915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332656"/>
            <a:ext cx="8026400" cy="545353"/>
          </a:xfrm>
        </p:spPr>
        <p:txBody>
          <a:bodyPr>
            <a:noAutofit/>
          </a:bodyPr>
          <a:lstStyle/>
          <a:p>
            <a:r>
              <a:rPr lang="zh-TW" altLang="en-US" sz="4400" dirty="0" smtClean="0">
                <a:latin typeface="Times New Roman" panose="02020603050405020304" pitchFamily="18" charset="0"/>
                <a:ea typeface="標楷體" panose="03000509000000000000" pitchFamily="65" charset="-120"/>
                <a:cs typeface="Times New Roman" panose="02020603050405020304" pitchFamily="18" charset="0"/>
              </a:rPr>
              <a:t>壹、我國之道路交通事故 </a:t>
            </a:r>
            <a:r>
              <a:rPr lang="en-US" altLang="zh-TW" sz="4400" dirty="0" smtClean="0">
                <a:latin typeface="Times New Roman" panose="02020603050405020304" pitchFamily="18" charset="0"/>
                <a:ea typeface="標楷體" panose="03000509000000000000" pitchFamily="65" charset="-120"/>
                <a:cs typeface="Times New Roman" panose="02020603050405020304" pitchFamily="18" charset="0"/>
              </a:rPr>
              <a:t>(3/5)</a:t>
            </a:r>
            <a:endParaRPr lang="zh-TW" altLang="en-US" sz="4400" dirty="0">
              <a:solidFill>
                <a:srgbClr val="C00000"/>
              </a:solidFill>
              <a:latin typeface="Times New Roman" panose="02020603050405020304" pitchFamily="18" charset="0"/>
              <a:cs typeface="Times New Roman" panose="02020603050405020304" pitchFamily="18" charset="0"/>
            </a:endParaRPr>
          </a:p>
        </p:txBody>
      </p:sp>
      <p:pic>
        <p:nvPicPr>
          <p:cNvPr id="4" name="內容版面配置區 3"/>
          <p:cNvPicPr>
            <a:picLocks noGrp="1" noChangeAspect="1"/>
          </p:cNvPicPr>
          <p:nvPr>
            <p:ph idx="1"/>
          </p:nvPr>
        </p:nvPicPr>
        <p:blipFill>
          <a:blip r:embed="rId2"/>
          <a:stretch>
            <a:fillRect/>
          </a:stretch>
        </p:blipFill>
        <p:spPr>
          <a:xfrm>
            <a:off x="251520" y="1268760"/>
            <a:ext cx="8640960" cy="4335450"/>
          </a:xfrm>
          <a:prstGeom prst="rect">
            <a:avLst/>
          </a:prstGeom>
        </p:spPr>
      </p:pic>
      <p:sp>
        <p:nvSpPr>
          <p:cNvPr id="5" name="矩形 4"/>
          <p:cNvSpPr/>
          <p:nvPr/>
        </p:nvSpPr>
        <p:spPr>
          <a:xfrm>
            <a:off x="1403648" y="1340768"/>
            <a:ext cx="6552728" cy="523220"/>
          </a:xfrm>
          <a:prstGeom prst="rect">
            <a:avLst/>
          </a:prstGeom>
        </p:spPr>
        <p:txBody>
          <a:bodyPr wrap="square">
            <a:spAutoFit/>
          </a:bodyPr>
          <a:lstStyle/>
          <a:p>
            <a:r>
              <a:rPr lang="zh-TW" altLang="en-US" b="1" dirty="0" smtClean="0">
                <a:solidFill>
                  <a:srgbClr val="C00000"/>
                </a:solidFill>
              </a:rPr>
              <a:t> </a:t>
            </a:r>
            <a:r>
              <a:rPr lang="zh-TW" altLang="en-US"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每</a:t>
            </a:r>
            <a:r>
              <a:rPr lang="en-US" altLang="zh-TW"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萬人口之交通事故死亡人數</a:t>
            </a:r>
            <a:r>
              <a:rPr lang="en-US" altLang="zh-TW"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 2021</a:t>
            </a:r>
            <a:endParaRPr lang="zh-TW" altLang="en-US"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 name="矩形 5"/>
          <p:cNvSpPr/>
          <p:nvPr/>
        </p:nvSpPr>
        <p:spPr>
          <a:xfrm>
            <a:off x="8588768" y="2565922"/>
            <a:ext cx="128096" cy="2029691"/>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C00000"/>
              </a:solidFill>
            </a:endParaRPr>
          </a:p>
        </p:txBody>
      </p:sp>
      <p:sp>
        <p:nvSpPr>
          <p:cNvPr id="7" name="矩形 6"/>
          <p:cNvSpPr/>
          <p:nvPr/>
        </p:nvSpPr>
        <p:spPr>
          <a:xfrm rot="16200000">
            <a:off x="8275608" y="4859405"/>
            <a:ext cx="754415" cy="253916"/>
          </a:xfrm>
          <a:prstGeom prst="rect">
            <a:avLst/>
          </a:prstGeom>
        </p:spPr>
        <p:txBody>
          <a:bodyPr wrap="square">
            <a:spAutoFit/>
          </a:bodyPr>
          <a:lstStyle/>
          <a:p>
            <a:r>
              <a:rPr lang="en-US" altLang="zh-TW" sz="1050" b="1" dirty="0">
                <a:solidFill>
                  <a:srgbClr val="C00000"/>
                </a:solidFill>
              </a:rPr>
              <a:t>TAIWAN</a:t>
            </a:r>
            <a:endParaRPr lang="zh-TW" altLang="en-US" sz="1050" b="1" dirty="0"/>
          </a:p>
        </p:txBody>
      </p:sp>
      <p:sp>
        <p:nvSpPr>
          <p:cNvPr id="8" name="矩形 7"/>
          <p:cNvSpPr/>
          <p:nvPr/>
        </p:nvSpPr>
        <p:spPr>
          <a:xfrm>
            <a:off x="819939" y="5796751"/>
            <a:ext cx="7920880" cy="369332"/>
          </a:xfrm>
          <a:prstGeom prst="rect">
            <a:avLst/>
          </a:prstGeom>
        </p:spPr>
        <p:txBody>
          <a:bodyPr wrap="square">
            <a:spAutoFit/>
          </a:bodyPr>
          <a:lstStyle/>
          <a:p>
            <a:r>
              <a:rPr lang="en-US" altLang="zh-TW" b="1" dirty="0" smtClean="0">
                <a:solidFill>
                  <a:srgbClr val="0000CC"/>
                </a:solidFill>
              </a:rPr>
              <a:t>ITF (2022), Road Safety Annual Report 2022, OECD Publishing, Paris</a:t>
            </a:r>
            <a:endParaRPr lang="zh-TW" altLang="en-US" b="1" dirty="0">
              <a:solidFill>
                <a:srgbClr val="0000CC"/>
              </a:solidFill>
            </a:endParaRPr>
          </a:p>
        </p:txBody>
      </p:sp>
    </p:spTree>
    <p:extLst>
      <p:ext uri="{BB962C8B-B14F-4D97-AF65-F5344CB8AC3E}">
        <p14:creationId xmlns:p14="http://schemas.microsoft.com/office/powerpoint/2010/main" val="1989693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a:xfrm>
            <a:off x="574765" y="260648"/>
            <a:ext cx="7940586" cy="619757"/>
          </a:xfrm>
        </p:spPr>
        <p:txBody>
          <a:bodyPr>
            <a:noAutofit/>
          </a:bodyPr>
          <a:lstStyle/>
          <a:p>
            <a:r>
              <a:rPr lang="zh-TW" altLang="en-US" sz="4400" dirty="0">
                <a:latin typeface="標楷體" panose="03000509000000000000" pitchFamily="65" charset="-120"/>
                <a:ea typeface="標楷體" panose="03000509000000000000" pitchFamily="65" charset="-120"/>
              </a:rPr>
              <a:t>壹</a:t>
            </a:r>
            <a:r>
              <a:rPr lang="zh-TW" altLang="en-US" sz="4400" dirty="0" smtClean="0">
                <a:latin typeface="標楷體" panose="03000509000000000000" pitchFamily="65" charset="-120"/>
                <a:ea typeface="標楷體" panose="03000509000000000000" pitchFamily="65" charset="-120"/>
              </a:rPr>
              <a:t>、我國之道路</a:t>
            </a:r>
            <a:r>
              <a:rPr lang="zh-TW" altLang="en-US" sz="4400" dirty="0">
                <a:latin typeface="標楷體" panose="03000509000000000000" pitchFamily="65" charset="-120"/>
                <a:ea typeface="標楷體" panose="03000509000000000000" pitchFamily="65" charset="-120"/>
              </a:rPr>
              <a:t>交通</a:t>
            </a:r>
            <a:r>
              <a:rPr lang="zh-TW" altLang="en-US" sz="4400" dirty="0" smtClean="0">
                <a:latin typeface="標楷體" panose="03000509000000000000" pitchFamily="65" charset="-120"/>
                <a:ea typeface="標楷體" panose="03000509000000000000" pitchFamily="65" charset="-120"/>
              </a:rPr>
              <a:t>事故 </a:t>
            </a:r>
            <a:r>
              <a:rPr lang="en-US" altLang="zh-TW" sz="4400" dirty="0" smtClean="0">
                <a:latin typeface="Times New Roman" panose="02020603050405020304" pitchFamily="18" charset="0"/>
                <a:ea typeface="標楷體" panose="03000509000000000000" pitchFamily="65" charset="-120"/>
                <a:cs typeface="Times New Roman" panose="02020603050405020304" pitchFamily="18" charset="0"/>
              </a:rPr>
              <a:t>(4/5)</a:t>
            </a:r>
            <a:endParaRPr lang="zh-TW" altLang="en-US" sz="4400" dirty="0">
              <a:latin typeface="Times New Roman" panose="02020603050405020304" pitchFamily="18" charset="0"/>
              <a:cs typeface="Times New Roman" panose="02020603050405020304" pitchFamily="18" charset="0"/>
            </a:endParaRPr>
          </a:p>
        </p:txBody>
      </p:sp>
      <p:graphicFrame>
        <p:nvGraphicFramePr>
          <p:cNvPr id="10" name="內容版面配置區 6"/>
          <p:cNvGraphicFramePr>
            <a:graphicFrameLocks noGrp="1"/>
          </p:cNvGraphicFramePr>
          <p:nvPr>
            <p:ph sz="half" idx="1"/>
            <p:extLst/>
          </p:nvPr>
        </p:nvGraphicFramePr>
        <p:xfrm>
          <a:off x="395536" y="1268760"/>
          <a:ext cx="4233615" cy="47525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內容版面配置區 20"/>
          <p:cNvGraphicFramePr>
            <a:graphicFrameLocks noGrp="1"/>
          </p:cNvGraphicFramePr>
          <p:nvPr>
            <p:ph sz="half" idx="2"/>
            <p:extLst/>
          </p:nvPr>
        </p:nvGraphicFramePr>
        <p:xfrm>
          <a:off x="4766210" y="1268760"/>
          <a:ext cx="4126269" cy="4752528"/>
        </p:xfrm>
        <a:graphic>
          <a:graphicData uri="http://schemas.openxmlformats.org/drawingml/2006/chart">
            <c:chart xmlns:c="http://schemas.openxmlformats.org/drawingml/2006/chart" xmlns:r="http://schemas.openxmlformats.org/officeDocument/2006/relationships" r:id="rId4"/>
          </a:graphicData>
        </a:graphic>
      </p:graphicFrame>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5</a:t>
            </a:fld>
            <a:endParaRPr lang="zh-TW" altLang="en-US"/>
          </a:p>
        </p:txBody>
      </p:sp>
    </p:spTree>
    <p:extLst>
      <p:ext uri="{BB962C8B-B14F-4D97-AF65-F5344CB8AC3E}">
        <p14:creationId xmlns:p14="http://schemas.microsoft.com/office/powerpoint/2010/main" val="21069379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內容版面配置區 6"/>
          <p:cNvGraphicFramePr>
            <a:graphicFrameLocks noGrp="1"/>
          </p:cNvGraphicFramePr>
          <p:nvPr>
            <p:ph idx="1"/>
            <p:extLst/>
          </p:nvPr>
        </p:nvGraphicFramePr>
        <p:xfrm>
          <a:off x="323528" y="1340768"/>
          <a:ext cx="8568951"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3" name="標題 2"/>
          <p:cNvSpPr>
            <a:spLocks noGrp="1"/>
          </p:cNvSpPr>
          <p:nvPr>
            <p:ph type="title"/>
          </p:nvPr>
        </p:nvSpPr>
        <p:spPr>
          <a:xfrm>
            <a:off x="467545" y="318511"/>
            <a:ext cx="8219256" cy="638175"/>
          </a:xfrm>
        </p:spPr>
        <p:txBody>
          <a:bodyPr>
            <a:noAutofit/>
          </a:bodyPr>
          <a:lstStyle/>
          <a:p>
            <a:r>
              <a:rPr lang="zh-TW" altLang="en-US" sz="4400" dirty="0" smtClean="0">
                <a:latin typeface="標楷體" panose="03000509000000000000" pitchFamily="65" charset="-120"/>
                <a:ea typeface="標楷體" panose="03000509000000000000" pitchFamily="65" charset="-120"/>
              </a:rPr>
              <a:t>壹、我國之道路交通事故 </a:t>
            </a:r>
            <a:r>
              <a:rPr lang="en-US" altLang="zh-TW" sz="4400" dirty="0" smtClean="0">
                <a:latin typeface="Times New Roman" panose="02020603050405020304" pitchFamily="18" charset="0"/>
                <a:ea typeface="標楷體" panose="03000509000000000000" pitchFamily="65" charset="-120"/>
                <a:cs typeface="Times New Roman" panose="02020603050405020304" pitchFamily="18" charset="0"/>
              </a:rPr>
              <a:t>(5/5)</a:t>
            </a:r>
            <a:endParaRPr lang="zh-TW" altLang="en-US" sz="4400" dirty="0">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6</a:t>
            </a:fld>
            <a:endParaRPr lang="zh-TW" altLang="en-US"/>
          </a:p>
        </p:txBody>
      </p:sp>
      <p:cxnSp>
        <p:nvCxnSpPr>
          <p:cNvPr id="8" name="直線單箭頭接點 7"/>
          <p:cNvCxnSpPr/>
          <p:nvPr/>
        </p:nvCxnSpPr>
        <p:spPr>
          <a:xfrm flipH="1">
            <a:off x="1799304" y="2364047"/>
            <a:ext cx="36392" cy="2974869"/>
          </a:xfrm>
          <a:prstGeom prst="straightConnector1">
            <a:avLst/>
          </a:prstGeom>
          <a:ln>
            <a:headEnd type="arrow"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0" name="直線單箭頭接點 9"/>
          <p:cNvCxnSpPr/>
          <p:nvPr/>
        </p:nvCxnSpPr>
        <p:spPr>
          <a:xfrm>
            <a:off x="2267744" y="2364047"/>
            <a:ext cx="0" cy="2974869"/>
          </a:xfrm>
          <a:prstGeom prst="straightConnector1">
            <a:avLst/>
          </a:prstGeom>
          <a:ln>
            <a:headEnd type="arrow" w="med" len="med"/>
            <a:tailEnd type="arrow" w="med" len="med"/>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9612555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222250"/>
            <a:ext cx="8856984" cy="720725"/>
          </a:xfrm>
        </p:spPr>
        <p:txBody>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貳</a:t>
            </a:r>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、「人</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車</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路</a:t>
            </a:r>
            <a:r>
              <a:rPr lang="zh-TW" altLang="zh-TW" sz="36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系統與交通事故風險 </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(1/3)</a:t>
            </a:r>
            <a:endParaRPr lang="zh-TW" altLang="en-US" sz="3600" dirty="0">
              <a:latin typeface="Times New Roman" panose="02020603050405020304" pitchFamily="18" charset="0"/>
              <a:cs typeface="Times New Roman" panose="02020603050405020304" pitchFamily="18" charset="0"/>
            </a:endParaRPr>
          </a:p>
        </p:txBody>
      </p:sp>
      <p:sp>
        <p:nvSpPr>
          <p:cNvPr id="3" name="投影片編號版面配置區 2"/>
          <p:cNvSpPr>
            <a:spLocks noGrp="1"/>
          </p:cNvSpPr>
          <p:nvPr>
            <p:ph type="sldNum" sz="quarter" idx="12"/>
          </p:nvPr>
        </p:nvSpPr>
        <p:spPr/>
        <p:txBody>
          <a:bodyPr/>
          <a:lstStyle/>
          <a:p>
            <a:pPr>
              <a:defRPr/>
            </a:pPr>
            <a:fld id="{536358A0-154C-4D96-BCFB-B18E857788E8}" type="slidenum">
              <a:rPr lang="zh-TW" altLang="en-US" smtClean="0"/>
              <a:pPr>
                <a:defRPr/>
              </a:pPr>
              <a:t>7</a:t>
            </a:fld>
            <a:endParaRPr lang="zh-TW" altLang="en-US"/>
          </a:p>
        </p:txBody>
      </p:sp>
      <p:sp>
        <p:nvSpPr>
          <p:cNvPr id="4" name="橢圓 3"/>
          <p:cNvSpPr/>
          <p:nvPr/>
        </p:nvSpPr>
        <p:spPr>
          <a:xfrm>
            <a:off x="717526" y="1284406"/>
            <a:ext cx="5544616" cy="4752528"/>
          </a:xfrm>
          <a:prstGeom prst="ellips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 name="橢圓 4"/>
          <p:cNvSpPr/>
          <p:nvPr/>
        </p:nvSpPr>
        <p:spPr>
          <a:xfrm>
            <a:off x="4067944" y="2209502"/>
            <a:ext cx="1580083" cy="1440160"/>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dirty="0" smtClean="0">
                <a:solidFill>
                  <a:schemeClr val="tx1"/>
                </a:solidFill>
              </a:rPr>
              <a:t>車</a:t>
            </a:r>
            <a:endParaRPr lang="zh-TW" altLang="en-US" sz="3200" dirty="0">
              <a:solidFill>
                <a:schemeClr val="tx1"/>
              </a:solidFill>
            </a:endParaRPr>
          </a:p>
        </p:txBody>
      </p:sp>
      <p:sp>
        <p:nvSpPr>
          <p:cNvPr id="6" name="橢圓 5"/>
          <p:cNvSpPr/>
          <p:nvPr/>
        </p:nvSpPr>
        <p:spPr>
          <a:xfrm>
            <a:off x="2775923" y="4391209"/>
            <a:ext cx="1584176" cy="1490464"/>
          </a:xfrm>
          <a:prstGeom prst="ellipse">
            <a:avLst/>
          </a:prstGeom>
          <a:solidFill>
            <a:srgbClr val="F8A15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smtClean="0">
                <a:solidFill>
                  <a:schemeClr val="tx1"/>
                </a:solidFill>
              </a:rPr>
              <a:t>人</a:t>
            </a:r>
            <a:endParaRPr lang="zh-TW" altLang="en-US" sz="3200" b="1" dirty="0">
              <a:solidFill>
                <a:schemeClr val="tx1"/>
              </a:solidFill>
            </a:endParaRPr>
          </a:p>
        </p:txBody>
      </p:sp>
      <p:sp>
        <p:nvSpPr>
          <p:cNvPr id="7" name="橢圓 6"/>
          <p:cNvSpPr/>
          <p:nvPr/>
        </p:nvSpPr>
        <p:spPr>
          <a:xfrm>
            <a:off x="1475656" y="2174120"/>
            <a:ext cx="1490464" cy="1486550"/>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smtClean="0">
                <a:solidFill>
                  <a:schemeClr val="tx1"/>
                </a:solidFill>
              </a:rPr>
              <a:t>路</a:t>
            </a:r>
            <a:endParaRPr lang="zh-TW" altLang="en-US" sz="3200" b="1" dirty="0">
              <a:solidFill>
                <a:schemeClr val="tx1"/>
              </a:solidFill>
            </a:endParaRPr>
          </a:p>
        </p:txBody>
      </p:sp>
      <p:sp>
        <p:nvSpPr>
          <p:cNvPr id="8" name="橢圓 7"/>
          <p:cNvSpPr/>
          <p:nvPr/>
        </p:nvSpPr>
        <p:spPr>
          <a:xfrm>
            <a:off x="6847558" y="1389655"/>
            <a:ext cx="1821657" cy="1757457"/>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schemeClr val="tx1"/>
                </a:solidFill>
              </a:rPr>
              <a:t>駕駛</a:t>
            </a:r>
            <a:r>
              <a:rPr lang="en-US" altLang="zh-TW" sz="2400" b="1" dirty="0" smtClean="0">
                <a:solidFill>
                  <a:schemeClr val="tx1"/>
                </a:solidFill>
              </a:rPr>
              <a:t>/</a:t>
            </a:r>
            <a:r>
              <a:rPr lang="zh-TW" altLang="en-US" sz="2400" b="1" dirty="0" smtClean="0">
                <a:solidFill>
                  <a:schemeClr val="tx1"/>
                </a:solidFill>
              </a:rPr>
              <a:t>用路行為</a:t>
            </a:r>
            <a:endParaRPr lang="zh-TW" altLang="en-US" sz="2400" b="1" dirty="0">
              <a:solidFill>
                <a:schemeClr val="tx1"/>
              </a:solidFill>
            </a:endParaRPr>
          </a:p>
        </p:txBody>
      </p:sp>
      <p:sp>
        <p:nvSpPr>
          <p:cNvPr id="9" name="向右箭號 8"/>
          <p:cNvSpPr/>
          <p:nvPr/>
        </p:nvSpPr>
        <p:spPr>
          <a:xfrm>
            <a:off x="3047837" y="2836508"/>
            <a:ext cx="978408" cy="2197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向右箭號 11"/>
          <p:cNvSpPr/>
          <p:nvPr/>
        </p:nvSpPr>
        <p:spPr>
          <a:xfrm rot="3385620">
            <a:off x="2355571" y="3928883"/>
            <a:ext cx="978408" cy="2660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向右箭號 12"/>
          <p:cNvSpPr/>
          <p:nvPr/>
        </p:nvSpPr>
        <p:spPr>
          <a:xfrm rot="18277672">
            <a:off x="3881003" y="3963996"/>
            <a:ext cx="958190" cy="2439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向右箭號 15"/>
          <p:cNvSpPr/>
          <p:nvPr/>
        </p:nvSpPr>
        <p:spPr>
          <a:xfrm rot="7377865">
            <a:off x="3654370" y="3893880"/>
            <a:ext cx="978408" cy="199814"/>
          </a:xfrm>
          <a:prstGeom prst="rightArrow">
            <a:avLst>
              <a:gd name="adj1" fmla="val 63792"/>
              <a:gd name="adj2" fmla="val 595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p:cNvSpPr/>
          <p:nvPr/>
        </p:nvSpPr>
        <p:spPr>
          <a:xfrm>
            <a:off x="2267744" y="1572674"/>
            <a:ext cx="2527691" cy="495011"/>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smtClean="0">
                <a:solidFill>
                  <a:srgbClr val="C00000"/>
                </a:solidFill>
              </a:rPr>
              <a:t>隨時變化的動態環境</a:t>
            </a:r>
            <a:endParaRPr lang="zh-TW" altLang="en-US" sz="2000" b="1" dirty="0">
              <a:solidFill>
                <a:srgbClr val="C00000"/>
              </a:solidFill>
            </a:endParaRPr>
          </a:p>
        </p:txBody>
      </p:sp>
      <p:sp>
        <p:nvSpPr>
          <p:cNvPr id="19" name="橢圓 18"/>
          <p:cNvSpPr/>
          <p:nvPr/>
        </p:nvSpPr>
        <p:spPr>
          <a:xfrm>
            <a:off x="6835855" y="4061898"/>
            <a:ext cx="1984617" cy="1921843"/>
          </a:xfrm>
          <a:prstGeom prst="ellipse">
            <a:avLst/>
          </a:prstGeom>
          <a:solidFill>
            <a:srgbClr val="FC661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2400" b="1" dirty="0" smtClean="0">
                <a:solidFill>
                  <a:schemeClr val="tx1"/>
                </a:solidFill>
              </a:rPr>
              <a:t>事故風險</a:t>
            </a:r>
            <a:r>
              <a:rPr lang="zh-TW" altLang="en-US" sz="2400" b="1" dirty="0">
                <a:solidFill>
                  <a:schemeClr val="tx1"/>
                </a:solidFill>
              </a:rPr>
              <a:t>與</a:t>
            </a:r>
            <a:endParaRPr lang="en-US" altLang="zh-TW" sz="2400" b="1" dirty="0">
              <a:solidFill>
                <a:schemeClr val="tx1"/>
              </a:solidFill>
            </a:endParaRPr>
          </a:p>
          <a:p>
            <a:pPr algn="ctr"/>
            <a:r>
              <a:rPr lang="zh-TW" altLang="en-US" sz="2400" b="1" dirty="0" smtClean="0">
                <a:solidFill>
                  <a:schemeClr val="tx1"/>
                </a:solidFill>
              </a:rPr>
              <a:t>交通安全</a:t>
            </a:r>
            <a:endParaRPr lang="zh-TW" altLang="en-US" sz="2400" b="1" dirty="0">
              <a:solidFill>
                <a:schemeClr val="tx1"/>
              </a:solidFill>
            </a:endParaRPr>
          </a:p>
        </p:txBody>
      </p:sp>
      <p:sp>
        <p:nvSpPr>
          <p:cNvPr id="20" name="向右箭號 19"/>
          <p:cNvSpPr/>
          <p:nvPr/>
        </p:nvSpPr>
        <p:spPr>
          <a:xfrm rot="20282701">
            <a:off x="6131723" y="2529603"/>
            <a:ext cx="760350" cy="398945"/>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向右箭號 20"/>
          <p:cNvSpPr/>
          <p:nvPr/>
        </p:nvSpPr>
        <p:spPr>
          <a:xfrm rot="1162209">
            <a:off x="6107594" y="4501753"/>
            <a:ext cx="733412" cy="391555"/>
          </a:xfrm>
          <a:prstGeom prst="rightArrow">
            <a:avLst>
              <a:gd name="adj1" fmla="val 56672"/>
              <a:gd name="adj2" fmla="val 5000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向右箭號 21"/>
          <p:cNvSpPr/>
          <p:nvPr/>
        </p:nvSpPr>
        <p:spPr>
          <a:xfrm rot="5400000">
            <a:off x="7362342" y="3437261"/>
            <a:ext cx="792088" cy="364678"/>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982874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標題 9"/>
          <p:cNvSpPr>
            <a:spLocks noGrp="1"/>
          </p:cNvSpPr>
          <p:nvPr>
            <p:ph type="title"/>
          </p:nvPr>
        </p:nvSpPr>
        <p:spPr>
          <a:xfrm>
            <a:off x="126774" y="222250"/>
            <a:ext cx="8837714" cy="720725"/>
          </a:xfrm>
        </p:spPr>
        <p:txBody>
          <a:bodyPr/>
          <a:lstStyle/>
          <a:p>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貳、「</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人</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車</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路</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系統與交通事故</a:t>
            </a:r>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風險 </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(2/3)</a:t>
            </a:r>
            <a:endParaRPr lang="zh-TW" altLang="en-US" sz="36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8</a:t>
            </a:fld>
            <a:endParaRPr lang="zh-TW" altLang="en-US"/>
          </a:p>
        </p:txBody>
      </p:sp>
      <p:sp>
        <p:nvSpPr>
          <p:cNvPr id="6" name="矩形 5"/>
          <p:cNvSpPr/>
          <p:nvPr/>
        </p:nvSpPr>
        <p:spPr>
          <a:xfrm>
            <a:off x="4932040" y="1375192"/>
            <a:ext cx="1621160" cy="780093"/>
          </a:xfrm>
          <a:prstGeom prst="rect">
            <a:avLst/>
          </a:prstGeom>
          <a:solidFill>
            <a:schemeClr val="accent6">
              <a:lumMod val="40000"/>
              <a:lumOff val="6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2000" b="1" dirty="0" smtClean="0">
                <a:solidFill>
                  <a:schemeClr val="tx1"/>
                </a:solidFill>
              </a:rPr>
              <a:t>自動控制</a:t>
            </a:r>
            <a:endParaRPr lang="zh-TW" altLang="en-US" sz="2000" b="1" dirty="0">
              <a:solidFill>
                <a:schemeClr val="tx1"/>
              </a:solidFill>
            </a:endParaRPr>
          </a:p>
        </p:txBody>
      </p:sp>
      <p:sp>
        <p:nvSpPr>
          <p:cNvPr id="7" name="矩形 6"/>
          <p:cNvSpPr/>
          <p:nvPr/>
        </p:nvSpPr>
        <p:spPr>
          <a:xfrm>
            <a:off x="1432887" y="2628553"/>
            <a:ext cx="1512168" cy="928862"/>
          </a:xfrm>
          <a:prstGeom prst="rect">
            <a:avLst/>
          </a:prstGeom>
          <a:solidFill>
            <a:schemeClr val="accent6">
              <a:lumMod val="40000"/>
              <a:lumOff val="6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2000" b="1" dirty="0" smtClean="0">
                <a:solidFill>
                  <a:schemeClr val="tx1"/>
                </a:solidFill>
              </a:rPr>
              <a:t>顯示</a:t>
            </a:r>
            <a:endParaRPr lang="zh-TW" altLang="en-US" sz="2000" b="1" dirty="0">
              <a:solidFill>
                <a:schemeClr val="tx1"/>
              </a:solidFill>
            </a:endParaRPr>
          </a:p>
        </p:txBody>
      </p:sp>
      <p:sp>
        <p:nvSpPr>
          <p:cNvPr id="8" name="矩形 7"/>
          <p:cNvSpPr/>
          <p:nvPr/>
        </p:nvSpPr>
        <p:spPr>
          <a:xfrm>
            <a:off x="3396098" y="2628553"/>
            <a:ext cx="4413180" cy="1006815"/>
          </a:xfrm>
          <a:prstGeom prst="rect">
            <a:avLst/>
          </a:prstGeom>
          <a:solidFill>
            <a:schemeClr val="accent2">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2000" b="1" dirty="0">
                <a:solidFill>
                  <a:schemeClr val="tx1"/>
                </a:solidFill>
              </a:rPr>
              <a:t>駕駛人特性：個性、態度、經驗</a:t>
            </a:r>
            <a:r>
              <a:rPr lang="zh-TW" altLang="en-US" sz="2000" b="1" dirty="0" smtClean="0">
                <a:solidFill>
                  <a:schemeClr val="tx1"/>
                </a:solidFill>
              </a:rPr>
              <a:t>、</a:t>
            </a:r>
            <a:endParaRPr lang="en-US" altLang="zh-TW" sz="2000" b="1" dirty="0" smtClean="0">
              <a:solidFill>
                <a:schemeClr val="tx1"/>
              </a:solidFill>
            </a:endParaRPr>
          </a:p>
          <a:p>
            <a:pPr algn="ctr"/>
            <a:r>
              <a:rPr lang="zh-TW" altLang="en-US" sz="2000" b="1" dirty="0" smtClean="0">
                <a:solidFill>
                  <a:schemeClr val="tx1"/>
                </a:solidFill>
              </a:rPr>
              <a:t>耗</a:t>
            </a:r>
            <a:r>
              <a:rPr lang="zh-TW" altLang="en-US" sz="2000" b="1" dirty="0">
                <a:solidFill>
                  <a:schemeClr val="tx1"/>
                </a:solidFill>
              </a:rPr>
              <a:t>傷、視覺</a:t>
            </a:r>
            <a:r>
              <a:rPr lang="zh-TW" altLang="en-US" sz="2000" b="1" dirty="0" smtClean="0">
                <a:solidFill>
                  <a:schemeClr val="tx1"/>
                </a:solidFill>
              </a:rPr>
              <a:t>能力等</a:t>
            </a:r>
            <a:endParaRPr lang="zh-TW" altLang="en-US" sz="2000" b="1" dirty="0">
              <a:solidFill>
                <a:schemeClr val="tx1"/>
              </a:solidFill>
            </a:endParaRPr>
          </a:p>
        </p:txBody>
      </p:sp>
      <p:sp>
        <p:nvSpPr>
          <p:cNvPr id="11" name="矩形 10"/>
          <p:cNvSpPr/>
          <p:nvPr/>
        </p:nvSpPr>
        <p:spPr>
          <a:xfrm>
            <a:off x="1402115" y="4087973"/>
            <a:ext cx="1548172" cy="1512168"/>
          </a:xfrm>
          <a:prstGeom prst="rect">
            <a:avLst/>
          </a:prstGeom>
          <a:solidFill>
            <a:schemeClr val="accent3">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zh-TW" sz="2000" b="1" dirty="0">
                <a:solidFill>
                  <a:schemeClr val="tx1"/>
                </a:solidFill>
              </a:rPr>
              <a:t>駕駛人</a:t>
            </a:r>
            <a:r>
              <a:rPr lang="zh-TW" altLang="zh-TW" sz="2000" b="1" dirty="0" smtClean="0">
                <a:solidFill>
                  <a:schemeClr val="tx1"/>
                </a:solidFill>
              </a:rPr>
              <a:t>之</a:t>
            </a:r>
            <a:endParaRPr lang="en-US" altLang="zh-TW" sz="2000" b="1" dirty="0" smtClean="0">
              <a:solidFill>
                <a:schemeClr val="tx1"/>
              </a:solidFill>
            </a:endParaRPr>
          </a:p>
          <a:p>
            <a:pPr algn="ctr"/>
            <a:r>
              <a:rPr lang="zh-TW" altLang="zh-TW" sz="2000" b="1" dirty="0" smtClean="0">
                <a:solidFill>
                  <a:schemeClr val="tx1"/>
                </a:solidFill>
              </a:rPr>
              <a:t>感認</a:t>
            </a:r>
            <a:r>
              <a:rPr lang="zh-TW" altLang="zh-TW" sz="2000" b="1" dirty="0">
                <a:solidFill>
                  <a:schemeClr val="tx1"/>
                </a:solidFill>
              </a:rPr>
              <a:t>系統</a:t>
            </a:r>
          </a:p>
        </p:txBody>
      </p:sp>
      <p:sp>
        <p:nvSpPr>
          <p:cNvPr id="12" name="矩形 11"/>
          <p:cNvSpPr/>
          <p:nvPr/>
        </p:nvSpPr>
        <p:spPr>
          <a:xfrm>
            <a:off x="3337231" y="4488336"/>
            <a:ext cx="1232689" cy="1101559"/>
          </a:xfrm>
          <a:prstGeom prst="rect">
            <a:avLst/>
          </a:prstGeom>
          <a:solidFill>
            <a:schemeClr val="accent3">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zh-TW" sz="2000" b="1" dirty="0">
                <a:solidFill>
                  <a:schemeClr val="tx1"/>
                </a:solidFill>
              </a:rPr>
              <a:t>駕駛人</a:t>
            </a:r>
            <a:r>
              <a:rPr lang="zh-TW" altLang="zh-TW" sz="2000" b="1" dirty="0" smtClean="0">
                <a:solidFill>
                  <a:schemeClr val="tx1"/>
                </a:solidFill>
              </a:rPr>
              <a:t>知</a:t>
            </a:r>
            <a:endParaRPr lang="en-US" altLang="zh-TW" sz="2000" b="1" dirty="0" smtClean="0">
              <a:solidFill>
                <a:schemeClr val="tx1"/>
              </a:solidFill>
            </a:endParaRPr>
          </a:p>
          <a:p>
            <a:pPr algn="ctr"/>
            <a:r>
              <a:rPr lang="zh-TW" altLang="zh-TW" sz="2000" b="1" dirty="0" smtClean="0">
                <a:solidFill>
                  <a:schemeClr val="tx1"/>
                </a:solidFill>
              </a:rPr>
              <a:t>覺</a:t>
            </a:r>
            <a:r>
              <a:rPr lang="zh-TW" altLang="zh-TW" sz="2000" b="1" dirty="0">
                <a:solidFill>
                  <a:schemeClr val="tx1"/>
                </a:solidFill>
              </a:rPr>
              <a:t>與</a:t>
            </a:r>
            <a:r>
              <a:rPr lang="zh-TW" altLang="zh-TW" sz="2000" b="1" dirty="0" smtClean="0">
                <a:solidFill>
                  <a:schemeClr val="tx1"/>
                </a:solidFill>
              </a:rPr>
              <a:t>注意</a:t>
            </a:r>
            <a:endParaRPr lang="en-US" altLang="zh-TW" sz="2000" b="1" dirty="0" smtClean="0">
              <a:solidFill>
                <a:schemeClr val="tx1"/>
              </a:solidFill>
            </a:endParaRPr>
          </a:p>
          <a:p>
            <a:pPr algn="ctr"/>
            <a:r>
              <a:rPr lang="zh-TW" altLang="zh-TW" sz="2000" b="1" dirty="0" smtClean="0">
                <a:solidFill>
                  <a:schemeClr val="tx1"/>
                </a:solidFill>
              </a:rPr>
              <a:t>能力</a:t>
            </a:r>
            <a:endParaRPr lang="zh-TW" altLang="zh-TW" sz="2000" b="1" dirty="0">
              <a:solidFill>
                <a:schemeClr val="tx1"/>
              </a:solidFill>
            </a:endParaRPr>
          </a:p>
        </p:txBody>
      </p:sp>
      <p:sp>
        <p:nvSpPr>
          <p:cNvPr id="13" name="矩形 12"/>
          <p:cNvSpPr/>
          <p:nvPr/>
        </p:nvSpPr>
        <p:spPr>
          <a:xfrm>
            <a:off x="4919616" y="4470347"/>
            <a:ext cx="1090463" cy="1114208"/>
          </a:xfrm>
          <a:prstGeom prst="rect">
            <a:avLst/>
          </a:prstGeom>
          <a:solidFill>
            <a:schemeClr val="accent3">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zh-TW" sz="2000" b="1" dirty="0">
                <a:solidFill>
                  <a:schemeClr val="tx1"/>
                </a:solidFill>
              </a:rPr>
              <a:t>駕駛人決策與反應</a:t>
            </a:r>
            <a:endParaRPr lang="zh-TW" altLang="en-US" sz="2000" b="1" dirty="0">
              <a:solidFill>
                <a:schemeClr val="tx1"/>
              </a:solidFill>
            </a:endParaRPr>
          </a:p>
        </p:txBody>
      </p:sp>
      <p:sp>
        <p:nvSpPr>
          <p:cNvPr id="14" name="矩形 13"/>
          <p:cNvSpPr/>
          <p:nvPr/>
        </p:nvSpPr>
        <p:spPr>
          <a:xfrm>
            <a:off x="6463900" y="4481342"/>
            <a:ext cx="1081120" cy="1067334"/>
          </a:xfrm>
          <a:prstGeom prst="rect">
            <a:avLst/>
          </a:prstGeom>
          <a:solidFill>
            <a:schemeClr val="accent3">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zh-TW" sz="2000" b="1" dirty="0">
                <a:solidFill>
                  <a:schemeClr val="tx1"/>
                </a:solidFill>
              </a:rPr>
              <a:t>駕駛人之反應能力</a:t>
            </a:r>
          </a:p>
        </p:txBody>
      </p:sp>
      <p:sp>
        <p:nvSpPr>
          <p:cNvPr id="16" name="矩形 15"/>
          <p:cNvSpPr/>
          <p:nvPr/>
        </p:nvSpPr>
        <p:spPr>
          <a:xfrm>
            <a:off x="7884368" y="4481342"/>
            <a:ext cx="1080120" cy="1067334"/>
          </a:xfrm>
          <a:prstGeom prst="rect">
            <a:avLst/>
          </a:prstGeom>
          <a:solidFill>
            <a:schemeClr val="accent6">
              <a:lumMod val="40000"/>
              <a:lumOff val="6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zh-TW" sz="2000" b="1" dirty="0">
                <a:solidFill>
                  <a:schemeClr val="tx1"/>
                </a:solidFill>
              </a:rPr>
              <a:t>車輛</a:t>
            </a:r>
            <a:r>
              <a:rPr lang="zh-TW" altLang="zh-TW" sz="2000" b="1" dirty="0" smtClean="0">
                <a:solidFill>
                  <a:schemeClr val="tx1"/>
                </a:solidFill>
              </a:rPr>
              <a:t>之</a:t>
            </a:r>
            <a:endParaRPr lang="en-US" altLang="zh-TW" sz="2000" b="1" dirty="0" smtClean="0">
              <a:solidFill>
                <a:schemeClr val="tx1"/>
              </a:solidFill>
            </a:endParaRPr>
          </a:p>
          <a:p>
            <a:pPr algn="ctr"/>
            <a:r>
              <a:rPr lang="zh-TW" altLang="zh-TW" sz="2000" b="1" dirty="0" smtClean="0">
                <a:solidFill>
                  <a:schemeClr val="tx1"/>
                </a:solidFill>
              </a:rPr>
              <a:t>動態</a:t>
            </a:r>
            <a:r>
              <a:rPr lang="zh-TW" altLang="zh-TW" sz="2000" b="1" dirty="0">
                <a:solidFill>
                  <a:schemeClr val="tx1"/>
                </a:solidFill>
              </a:rPr>
              <a:t>控制</a:t>
            </a:r>
          </a:p>
        </p:txBody>
      </p:sp>
      <p:sp>
        <p:nvSpPr>
          <p:cNvPr id="17" name="文字方塊 16"/>
          <p:cNvSpPr txBox="1"/>
          <p:nvPr/>
        </p:nvSpPr>
        <p:spPr bwMode="auto">
          <a:xfrm>
            <a:off x="8641081" y="4895449"/>
            <a:ext cx="45719" cy="45719"/>
          </a:xfrm>
          <a:prstGeom prst="rect">
            <a:avLst/>
          </a:prstGeom>
          <a:solidFill>
            <a:schemeClr val="accent6">
              <a:lumMod val="40000"/>
              <a:lumOff val="60000"/>
            </a:schemeClr>
          </a:solidFill>
          <a:ln w="9525">
            <a:noFill/>
            <a:miter lim="800000"/>
            <a:headEnd/>
            <a:tailEnd/>
          </a:ln>
        </p:spPr>
        <p:txBody>
          <a:bodyPr vert="eaVert" wrap="square" lIns="91440" tIns="45720" rIns="91440" bIns="45720" numCol="1" rtlCol="0" anchor="t" anchorCtr="0" compatLnSpc="1">
            <a:prstTxWarp prst="textNoShape">
              <a:avLst/>
            </a:prstTxWarp>
            <a:noAutofit/>
          </a:bodyPr>
          <a:lstStyle/>
          <a:p>
            <a:pPr marL="444500" marR="0" indent="-444500" algn="l" defTabSz="914400" rtl="0" eaLnBrk="1" fontAlgn="auto" latinLnBrk="0" hangingPunct="1">
              <a:lnSpc>
                <a:spcPct val="100000"/>
              </a:lnSpc>
              <a:spcBef>
                <a:spcPct val="20000"/>
              </a:spcBef>
              <a:spcAft>
                <a:spcPts val="0"/>
              </a:spcAft>
              <a:buClrTx/>
              <a:buSzTx/>
              <a:buFont typeface="Wingdings" pitchFamily="2" charset="2"/>
              <a:buChar char="v"/>
              <a:tabLst/>
            </a:pPr>
            <a:endParaRPr kumimoji="0" lang="zh-TW" altLang="en-US" sz="2400" b="0" i="0" u="none" strike="noStrike" kern="1200" cap="none" spc="0" normalizeH="0" baseline="0" noProof="0" dirty="0" smtClean="0">
              <a:ln>
                <a:noFill/>
              </a:ln>
              <a:solidFill>
                <a:schemeClr val="tx2">
                  <a:lumMod val="50000"/>
                </a:schemeClr>
              </a:solidFill>
              <a:effectLst/>
              <a:uLnTx/>
              <a:uFillTx/>
              <a:latin typeface="華康中黑體" pitchFamily="49" charset="-120"/>
              <a:ea typeface="華康中黑體" pitchFamily="49" charset="-120"/>
              <a:cs typeface="Arial" pitchFamily="34" charset="0"/>
            </a:endParaRPr>
          </a:p>
        </p:txBody>
      </p:sp>
      <p:cxnSp>
        <p:nvCxnSpPr>
          <p:cNvPr id="19" name="直線單箭頭接點 18"/>
          <p:cNvCxnSpPr/>
          <p:nvPr/>
        </p:nvCxnSpPr>
        <p:spPr>
          <a:xfrm>
            <a:off x="3059832" y="1821259"/>
            <a:ext cx="1872208" cy="29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直線接點 20"/>
          <p:cNvCxnSpPr>
            <a:stCxn id="6" idx="3"/>
          </p:cNvCxnSpPr>
          <p:nvPr/>
        </p:nvCxnSpPr>
        <p:spPr>
          <a:xfrm flipV="1">
            <a:off x="6553200" y="1763918"/>
            <a:ext cx="1835224" cy="13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直線單箭頭接點 22"/>
          <p:cNvCxnSpPr>
            <a:endCxn id="16" idx="0"/>
          </p:cNvCxnSpPr>
          <p:nvPr/>
        </p:nvCxnSpPr>
        <p:spPr>
          <a:xfrm>
            <a:off x="8388424" y="1763918"/>
            <a:ext cx="36004" cy="271742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直線單箭頭接點 24"/>
          <p:cNvCxnSpPr>
            <a:endCxn id="12" idx="0"/>
          </p:cNvCxnSpPr>
          <p:nvPr/>
        </p:nvCxnSpPr>
        <p:spPr>
          <a:xfrm>
            <a:off x="3953575" y="3669646"/>
            <a:ext cx="1" cy="818690"/>
          </a:xfrm>
          <a:prstGeom prst="straightConnector1">
            <a:avLst/>
          </a:prstGeom>
          <a:ln>
            <a:solidFill>
              <a:srgbClr val="C00000"/>
            </a:solidFill>
            <a:tailEnd type="triangle"/>
          </a:ln>
        </p:spPr>
        <p:style>
          <a:lnRef idx="2">
            <a:schemeClr val="accent4"/>
          </a:lnRef>
          <a:fillRef idx="0">
            <a:schemeClr val="accent4"/>
          </a:fillRef>
          <a:effectRef idx="1">
            <a:schemeClr val="accent4"/>
          </a:effectRef>
          <a:fontRef idx="minor">
            <a:schemeClr val="tx1"/>
          </a:fontRef>
        </p:style>
      </p:cxnSp>
      <p:cxnSp>
        <p:nvCxnSpPr>
          <p:cNvPr id="28" name="直線單箭頭接點 27"/>
          <p:cNvCxnSpPr/>
          <p:nvPr/>
        </p:nvCxnSpPr>
        <p:spPr>
          <a:xfrm>
            <a:off x="5464847" y="3669646"/>
            <a:ext cx="0" cy="811696"/>
          </a:xfrm>
          <a:prstGeom prst="straightConnector1">
            <a:avLst/>
          </a:prstGeom>
          <a:ln>
            <a:solidFill>
              <a:srgbClr val="C00000"/>
            </a:solidFill>
            <a:tailEnd type="triangle"/>
          </a:ln>
        </p:spPr>
        <p:style>
          <a:lnRef idx="2">
            <a:schemeClr val="accent4"/>
          </a:lnRef>
          <a:fillRef idx="0">
            <a:schemeClr val="accent4"/>
          </a:fillRef>
          <a:effectRef idx="1">
            <a:schemeClr val="accent4"/>
          </a:effectRef>
          <a:fontRef idx="minor">
            <a:schemeClr val="tx1"/>
          </a:fontRef>
        </p:style>
      </p:cxnSp>
      <p:cxnSp>
        <p:nvCxnSpPr>
          <p:cNvPr id="35" name="直線單箭頭接點 34"/>
          <p:cNvCxnSpPr/>
          <p:nvPr/>
        </p:nvCxnSpPr>
        <p:spPr>
          <a:xfrm>
            <a:off x="6948264" y="3635368"/>
            <a:ext cx="0" cy="834979"/>
          </a:xfrm>
          <a:prstGeom prst="straightConnector1">
            <a:avLst/>
          </a:prstGeom>
          <a:ln>
            <a:solidFill>
              <a:srgbClr val="C00000"/>
            </a:solidFill>
            <a:tailEnd type="triangle"/>
          </a:ln>
        </p:spPr>
        <p:style>
          <a:lnRef idx="2">
            <a:schemeClr val="accent4"/>
          </a:lnRef>
          <a:fillRef idx="0">
            <a:schemeClr val="accent4"/>
          </a:fillRef>
          <a:effectRef idx="1">
            <a:schemeClr val="accent4"/>
          </a:effectRef>
          <a:fontRef idx="minor">
            <a:schemeClr val="tx1"/>
          </a:fontRef>
        </p:style>
      </p:cxnSp>
      <p:cxnSp>
        <p:nvCxnSpPr>
          <p:cNvPr id="37" name="直線單箭頭接點 36"/>
          <p:cNvCxnSpPr>
            <a:stCxn id="16" idx="2"/>
          </p:cNvCxnSpPr>
          <p:nvPr/>
        </p:nvCxnSpPr>
        <p:spPr>
          <a:xfrm flipH="1">
            <a:off x="8423100" y="5548676"/>
            <a:ext cx="1328" cy="4841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9" name="直線接點 38"/>
          <p:cNvCxnSpPr/>
          <p:nvPr/>
        </p:nvCxnSpPr>
        <p:spPr>
          <a:xfrm flipH="1">
            <a:off x="1144586" y="6021288"/>
            <a:ext cx="727851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直線接點 43"/>
          <p:cNvCxnSpPr/>
          <p:nvPr/>
        </p:nvCxnSpPr>
        <p:spPr>
          <a:xfrm flipV="1">
            <a:off x="1144586" y="1878236"/>
            <a:ext cx="16575" cy="4143052"/>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直線單箭頭接點 45"/>
          <p:cNvCxnSpPr/>
          <p:nvPr/>
        </p:nvCxnSpPr>
        <p:spPr>
          <a:xfrm>
            <a:off x="1181919" y="1867532"/>
            <a:ext cx="28803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0" name="矩形 49"/>
          <p:cNvSpPr/>
          <p:nvPr/>
        </p:nvSpPr>
        <p:spPr>
          <a:xfrm>
            <a:off x="148170" y="4100855"/>
            <a:ext cx="720080" cy="268253"/>
          </a:xfrm>
          <a:prstGeom prst="rect">
            <a:avLst/>
          </a:prstGeom>
          <a:solidFill>
            <a:schemeClr val="accent5">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TW" altLang="en-US" sz="2000" b="1" dirty="0" smtClean="0">
                <a:solidFill>
                  <a:schemeClr val="tx1"/>
                </a:solidFill>
              </a:rPr>
              <a:t>道路</a:t>
            </a:r>
            <a:endParaRPr lang="zh-TW" altLang="en-US" sz="2000" b="1" dirty="0">
              <a:solidFill>
                <a:schemeClr val="tx1"/>
              </a:solidFill>
            </a:endParaRPr>
          </a:p>
        </p:txBody>
      </p:sp>
      <p:sp>
        <p:nvSpPr>
          <p:cNvPr id="51" name="矩形 50"/>
          <p:cNvSpPr/>
          <p:nvPr/>
        </p:nvSpPr>
        <p:spPr>
          <a:xfrm>
            <a:off x="1469951" y="1416173"/>
            <a:ext cx="1498183" cy="797271"/>
          </a:xfrm>
          <a:prstGeom prst="rect">
            <a:avLst/>
          </a:prstGeom>
          <a:solidFill>
            <a:schemeClr val="accent6">
              <a:lumMod val="40000"/>
              <a:lumOff val="6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2000" dirty="0" smtClean="0">
                <a:solidFill>
                  <a:schemeClr val="tx1"/>
                </a:solidFill>
              </a:rPr>
              <a:t>自動感測</a:t>
            </a:r>
            <a:endParaRPr lang="zh-TW" altLang="en-US" sz="2000" dirty="0">
              <a:solidFill>
                <a:schemeClr val="tx1"/>
              </a:solidFill>
            </a:endParaRPr>
          </a:p>
        </p:txBody>
      </p:sp>
      <p:sp>
        <p:nvSpPr>
          <p:cNvPr id="56" name="矩形 55"/>
          <p:cNvSpPr/>
          <p:nvPr/>
        </p:nvSpPr>
        <p:spPr>
          <a:xfrm>
            <a:off x="126773" y="4470347"/>
            <a:ext cx="720080" cy="307811"/>
          </a:xfrm>
          <a:prstGeom prst="rect">
            <a:avLst/>
          </a:prstGeom>
          <a:solidFill>
            <a:schemeClr val="accent5">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TW" altLang="en-US" sz="2000" b="1" dirty="0" smtClean="0">
                <a:solidFill>
                  <a:schemeClr val="tx1"/>
                </a:solidFill>
              </a:rPr>
              <a:t>他車</a:t>
            </a:r>
            <a:endParaRPr lang="zh-TW" altLang="en-US" sz="2000" b="1" dirty="0">
              <a:solidFill>
                <a:schemeClr val="tx1"/>
              </a:solidFill>
            </a:endParaRPr>
          </a:p>
        </p:txBody>
      </p:sp>
      <p:sp>
        <p:nvSpPr>
          <p:cNvPr id="57" name="矩形 56"/>
          <p:cNvSpPr/>
          <p:nvPr/>
        </p:nvSpPr>
        <p:spPr>
          <a:xfrm>
            <a:off x="149278" y="4918308"/>
            <a:ext cx="720080" cy="268253"/>
          </a:xfrm>
          <a:prstGeom prst="rect">
            <a:avLst/>
          </a:prstGeom>
          <a:solidFill>
            <a:schemeClr val="accent5">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TW" altLang="en-US" sz="2000" b="1" dirty="0" smtClean="0">
                <a:solidFill>
                  <a:schemeClr val="tx1"/>
                </a:solidFill>
              </a:rPr>
              <a:t>己車</a:t>
            </a:r>
            <a:endParaRPr lang="zh-TW" altLang="en-US" sz="2000" b="1" dirty="0">
              <a:solidFill>
                <a:schemeClr val="tx1"/>
              </a:solidFill>
            </a:endParaRPr>
          </a:p>
        </p:txBody>
      </p:sp>
      <p:sp>
        <p:nvSpPr>
          <p:cNvPr id="58" name="矩形 57"/>
          <p:cNvSpPr/>
          <p:nvPr/>
        </p:nvSpPr>
        <p:spPr>
          <a:xfrm>
            <a:off x="158190" y="5305500"/>
            <a:ext cx="720080" cy="306207"/>
          </a:xfrm>
          <a:prstGeom prst="rect">
            <a:avLst/>
          </a:prstGeom>
          <a:solidFill>
            <a:schemeClr val="accent5">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TW" altLang="en-US" sz="2000" b="1" dirty="0" smtClean="0">
                <a:solidFill>
                  <a:schemeClr val="tx1"/>
                </a:solidFill>
              </a:rPr>
              <a:t>行人</a:t>
            </a:r>
            <a:endParaRPr lang="zh-TW" altLang="en-US" sz="2000" b="1" dirty="0">
              <a:solidFill>
                <a:schemeClr val="tx1"/>
              </a:solidFill>
            </a:endParaRPr>
          </a:p>
        </p:txBody>
      </p:sp>
      <p:cxnSp>
        <p:nvCxnSpPr>
          <p:cNvPr id="72" name="直線單箭頭接點 71"/>
          <p:cNvCxnSpPr>
            <a:stCxn id="50" idx="3"/>
          </p:cNvCxnSpPr>
          <p:nvPr/>
        </p:nvCxnSpPr>
        <p:spPr>
          <a:xfrm>
            <a:off x="868250" y="4234982"/>
            <a:ext cx="578720" cy="11923"/>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74" name="直線單箭頭接點 73"/>
          <p:cNvCxnSpPr/>
          <p:nvPr/>
        </p:nvCxnSpPr>
        <p:spPr>
          <a:xfrm flipV="1">
            <a:off x="846853" y="4636521"/>
            <a:ext cx="555262" cy="7188"/>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85" name="直線單箭頭接點 84"/>
          <p:cNvCxnSpPr>
            <a:stCxn id="57" idx="3"/>
          </p:cNvCxnSpPr>
          <p:nvPr/>
        </p:nvCxnSpPr>
        <p:spPr>
          <a:xfrm flipV="1">
            <a:off x="869358" y="5052434"/>
            <a:ext cx="532757" cy="1"/>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91" name="直線單箭頭接點 90"/>
          <p:cNvCxnSpPr>
            <a:stCxn id="58" idx="3"/>
          </p:cNvCxnSpPr>
          <p:nvPr/>
        </p:nvCxnSpPr>
        <p:spPr>
          <a:xfrm flipV="1">
            <a:off x="878270" y="5445224"/>
            <a:ext cx="523845" cy="13380"/>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93" name="直線接點 92"/>
          <p:cNvCxnSpPr/>
          <p:nvPr/>
        </p:nvCxnSpPr>
        <p:spPr>
          <a:xfrm flipH="1" flipV="1">
            <a:off x="1043608" y="1700808"/>
            <a:ext cx="2" cy="2942902"/>
          </a:xfrm>
          <a:prstGeom prst="line">
            <a:avLst/>
          </a:prstGeom>
        </p:spPr>
        <p:style>
          <a:lnRef idx="2">
            <a:schemeClr val="accent1"/>
          </a:lnRef>
          <a:fillRef idx="0">
            <a:schemeClr val="accent1"/>
          </a:fillRef>
          <a:effectRef idx="1">
            <a:schemeClr val="accent1"/>
          </a:effectRef>
          <a:fontRef idx="minor">
            <a:schemeClr val="tx1"/>
          </a:fontRef>
        </p:style>
      </p:cxnSp>
      <p:cxnSp>
        <p:nvCxnSpPr>
          <p:cNvPr id="99" name="直線單箭頭接點 98"/>
          <p:cNvCxnSpPr/>
          <p:nvPr/>
        </p:nvCxnSpPr>
        <p:spPr>
          <a:xfrm>
            <a:off x="1043608" y="1700808"/>
            <a:ext cx="42634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8" name="直線接點 107"/>
          <p:cNvCxnSpPr/>
          <p:nvPr/>
        </p:nvCxnSpPr>
        <p:spPr>
          <a:xfrm flipV="1">
            <a:off x="962351" y="1556792"/>
            <a:ext cx="51" cy="267819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直線單箭頭接點 112"/>
          <p:cNvCxnSpPr/>
          <p:nvPr/>
        </p:nvCxnSpPr>
        <p:spPr>
          <a:xfrm>
            <a:off x="962482" y="1556792"/>
            <a:ext cx="48157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6" name="直線單箭頭接點 115"/>
          <p:cNvCxnSpPr>
            <a:stCxn id="51" idx="2"/>
            <a:endCxn id="7" idx="0"/>
          </p:cNvCxnSpPr>
          <p:nvPr/>
        </p:nvCxnSpPr>
        <p:spPr>
          <a:xfrm flipH="1">
            <a:off x="2188971" y="2213444"/>
            <a:ext cx="30072" cy="4151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4" name="直線單箭頭接點 133"/>
          <p:cNvCxnSpPr>
            <a:stCxn id="7" idx="2"/>
            <a:endCxn id="11" idx="0"/>
          </p:cNvCxnSpPr>
          <p:nvPr/>
        </p:nvCxnSpPr>
        <p:spPr>
          <a:xfrm flipH="1">
            <a:off x="2176201" y="3557415"/>
            <a:ext cx="12770" cy="5305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2" name="直線單箭頭接點 171"/>
          <p:cNvCxnSpPr>
            <a:endCxn id="12" idx="1"/>
          </p:cNvCxnSpPr>
          <p:nvPr/>
        </p:nvCxnSpPr>
        <p:spPr>
          <a:xfrm flipV="1">
            <a:off x="2968134" y="5039116"/>
            <a:ext cx="369097" cy="13318"/>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174" name="直線單箭頭接點 173"/>
          <p:cNvCxnSpPr>
            <a:stCxn id="12" idx="3"/>
            <a:endCxn id="13" idx="1"/>
          </p:cNvCxnSpPr>
          <p:nvPr/>
        </p:nvCxnSpPr>
        <p:spPr>
          <a:xfrm flipV="1">
            <a:off x="4569920" y="5027451"/>
            <a:ext cx="349696" cy="11665"/>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176" name="直線單箭頭接點 175"/>
          <p:cNvCxnSpPr>
            <a:stCxn id="13" idx="3"/>
            <a:endCxn id="14" idx="1"/>
          </p:cNvCxnSpPr>
          <p:nvPr/>
        </p:nvCxnSpPr>
        <p:spPr>
          <a:xfrm flipV="1">
            <a:off x="6010079" y="5015009"/>
            <a:ext cx="453821" cy="12442"/>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178" name="直線單箭頭接點 177"/>
          <p:cNvCxnSpPr>
            <a:stCxn id="14" idx="3"/>
            <a:endCxn id="16" idx="1"/>
          </p:cNvCxnSpPr>
          <p:nvPr/>
        </p:nvCxnSpPr>
        <p:spPr>
          <a:xfrm>
            <a:off x="7545020" y="5015009"/>
            <a:ext cx="339348" cy="0"/>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1921911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222250"/>
            <a:ext cx="8856983" cy="720725"/>
          </a:xfrm>
        </p:spPr>
        <p:txBody>
          <a:bodyPr/>
          <a:lstStyle/>
          <a:p>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貳、「</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人</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車</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路</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系統與交通事故</a:t>
            </a:r>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風險 </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(3/3)</a:t>
            </a:r>
            <a:endParaRPr lang="zh-TW" altLang="en-US" sz="36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 name="投影片編號版面配置區 2"/>
          <p:cNvSpPr>
            <a:spLocks noGrp="1"/>
          </p:cNvSpPr>
          <p:nvPr>
            <p:ph type="sldNum" sz="quarter" idx="12"/>
          </p:nvPr>
        </p:nvSpPr>
        <p:spPr/>
        <p:txBody>
          <a:bodyPr/>
          <a:lstStyle/>
          <a:p>
            <a:pPr>
              <a:defRPr/>
            </a:pPr>
            <a:fld id="{536358A0-154C-4D96-BCFB-B18E857788E8}" type="slidenum">
              <a:rPr lang="zh-TW" altLang="en-US" smtClean="0"/>
              <a:pPr>
                <a:defRPr/>
              </a:pPr>
              <a:t>9</a:t>
            </a:fld>
            <a:endParaRPr lang="zh-TW" altLang="en-US"/>
          </a:p>
        </p:txBody>
      </p:sp>
      <p:sp>
        <p:nvSpPr>
          <p:cNvPr id="7" name="弧形 6"/>
          <p:cNvSpPr/>
          <p:nvPr/>
        </p:nvSpPr>
        <p:spPr>
          <a:xfrm>
            <a:off x="3070684" y="3068960"/>
            <a:ext cx="133164" cy="14401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8" name="弧形 7"/>
          <p:cNvSpPr/>
          <p:nvPr/>
        </p:nvSpPr>
        <p:spPr>
          <a:xfrm>
            <a:off x="3070684" y="3068960"/>
            <a:ext cx="2653444" cy="1224136"/>
          </a:xfrm>
          <a:prstGeom prst="arc">
            <a:avLst>
              <a:gd name="adj1" fmla="val 21532682"/>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10" name="圖片 9"/>
          <p:cNvPicPr>
            <a:picLocks noChangeAspect="1"/>
          </p:cNvPicPr>
          <p:nvPr/>
        </p:nvPicPr>
        <p:blipFill>
          <a:blip r:embed="rId2"/>
          <a:stretch>
            <a:fillRect/>
          </a:stretch>
        </p:blipFill>
        <p:spPr>
          <a:xfrm>
            <a:off x="1100953" y="1533619"/>
            <a:ext cx="6783416" cy="4247198"/>
          </a:xfrm>
          <a:prstGeom prst="rect">
            <a:avLst/>
          </a:prstGeom>
        </p:spPr>
      </p:pic>
      <p:sp>
        <p:nvSpPr>
          <p:cNvPr id="11" name="矩形 10"/>
          <p:cNvSpPr/>
          <p:nvPr/>
        </p:nvSpPr>
        <p:spPr>
          <a:xfrm>
            <a:off x="5419564" y="1694296"/>
            <a:ext cx="2267272" cy="64807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2800" dirty="0" smtClean="0"/>
              <a:t>人因 </a:t>
            </a:r>
            <a:r>
              <a:rPr lang="en-US" altLang="zh-TW" sz="2800" dirty="0" smtClean="0"/>
              <a:t>95.4%</a:t>
            </a:r>
            <a:endParaRPr lang="zh-TW" altLang="en-US" sz="2800" dirty="0"/>
          </a:p>
        </p:txBody>
      </p:sp>
      <p:sp>
        <p:nvSpPr>
          <p:cNvPr id="12" name="矩形 11"/>
          <p:cNvSpPr/>
          <p:nvPr/>
        </p:nvSpPr>
        <p:spPr>
          <a:xfrm>
            <a:off x="611560" y="4621646"/>
            <a:ext cx="180020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smtClean="0"/>
              <a:t>車輛</a:t>
            </a:r>
            <a:r>
              <a:rPr lang="en-US" altLang="zh-TW" sz="2800" dirty="0" smtClean="0"/>
              <a:t>14.8%</a:t>
            </a:r>
            <a:endParaRPr lang="zh-TW" altLang="en-US" sz="2800" dirty="0"/>
          </a:p>
        </p:txBody>
      </p:sp>
      <p:sp>
        <p:nvSpPr>
          <p:cNvPr id="13" name="矩形 12"/>
          <p:cNvSpPr/>
          <p:nvPr/>
        </p:nvSpPr>
        <p:spPr>
          <a:xfrm>
            <a:off x="6660231" y="4765662"/>
            <a:ext cx="2304256" cy="86409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TW" altLang="en-US" sz="2800" dirty="0"/>
              <a:t>道路與</a:t>
            </a:r>
            <a:r>
              <a:rPr lang="zh-TW" altLang="en-US" sz="2800" dirty="0" smtClean="0"/>
              <a:t>環境</a:t>
            </a:r>
            <a:endParaRPr lang="en-US" altLang="zh-TW" sz="2800" dirty="0" smtClean="0"/>
          </a:p>
          <a:p>
            <a:pPr algn="ctr"/>
            <a:r>
              <a:rPr lang="en-US" altLang="zh-TW" sz="2800" dirty="0" smtClean="0"/>
              <a:t>44.2%</a:t>
            </a:r>
            <a:endParaRPr lang="zh-TW" altLang="en-US" sz="2800" dirty="0"/>
          </a:p>
        </p:txBody>
      </p:sp>
      <p:sp>
        <p:nvSpPr>
          <p:cNvPr id="4" name="矩形 3"/>
          <p:cNvSpPr/>
          <p:nvPr/>
        </p:nvSpPr>
        <p:spPr>
          <a:xfrm>
            <a:off x="683568" y="5658898"/>
            <a:ext cx="8003232" cy="523220"/>
          </a:xfrm>
          <a:prstGeom prst="rect">
            <a:avLst/>
          </a:prstGeom>
        </p:spPr>
        <p:txBody>
          <a:bodyPr wrap="square">
            <a:spAutoFit/>
          </a:bodyPr>
          <a:lstStyle/>
          <a:p>
            <a:r>
              <a:rPr lang="en-US" altLang="zh-TW" sz="1400" b="1" dirty="0">
                <a:solidFill>
                  <a:srgbClr val="FF0000"/>
                </a:solidFill>
                <a:latin typeface="Times New Roman" panose="02020603050405020304" pitchFamily="18" charset="0"/>
                <a:cs typeface="Times New Roman" panose="02020603050405020304" pitchFamily="18" charset="0"/>
              </a:rPr>
              <a:t>Human factors as causes for road traffic accidents in the Sultanate of Oman under consideration of road construction </a:t>
            </a:r>
            <a:r>
              <a:rPr lang="en-US" altLang="zh-TW" sz="1400" b="1" dirty="0" smtClean="0">
                <a:solidFill>
                  <a:srgbClr val="FF0000"/>
                </a:solidFill>
                <a:latin typeface="Times New Roman" panose="02020603050405020304" pitchFamily="18" charset="0"/>
                <a:cs typeface="Times New Roman" panose="02020603050405020304" pitchFamily="18" charset="0"/>
              </a:rPr>
              <a:t>designs,</a:t>
            </a:r>
            <a:r>
              <a:rPr lang="zh-TW" altLang="en-US" sz="1400" b="1" dirty="0" smtClean="0">
                <a:solidFill>
                  <a:srgbClr val="FF0000"/>
                </a:solidFill>
                <a:latin typeface="Times New Roman" panose="02020603050405020304" pitchFamily="18" charset="0"/>
                <a:cs typeface="Times New Roman" panose="02020603050405020304" pitchFamily="18" charset="0"/>
              </a:rPr>
              <a:t> </a:t>
            </a:r>
            <a:r>
              <a:rPr lang="en-US" altLang="zh-TW" sz="1400" u="sng" dirty="0" smtClean="0">
                <a:solidFill>
                  <a:srgbClr val="FF0000"/>
                </a:solidFill>
                <a:latin typeface="Times New Roman" panose="02020603050405020304" pitchFamily="18" charset="0"/>
                <a:cs typeface="Times New Roman" panose="02020603050405020304" pitchFamily="18" charset="0"/>
                <a:hlinkClick r:id="rId3"/>
              </a:rPr>
              <a:t>Kai </a:t>
            </a:r>
            <a:r>
              <a:rPr lang="en-US" altLang="zh-TW" sz="1400" u="sng" dirty="0" err="1" smtClean="0">
                <a:solidFill>
                  <a:srgbClr val="FF0000"/>
                </a:solidFill>
                <a:latin typeface="Times New Roman" panose="02020603050405020304" pitchFamily="18" charset="0"/>
                <a:cs typeface="Times New Roman" panose="02020603050405020304" pitchFamily="18" charset="0"/>
                <a:hlinkClick r:id="rId3"/>
              </a:rPr>
              <a:t>Plankermann</a:t>
            </a:r>
            <a:r>
              <a:rPr lang="zh-TW" altLang="en-US" sz="1400" u="sng" dirty="0" smtClean="0">
                <a:solidFill>
                  <a:srgbClr val="FF0000"/>
                </a:solidFill>
                <a:latin typeface="Times New Roman" panose="02020603050405020304" pitchFamily="18" charset="0"/>
                <a:cs typeface="Times New Roman" panose="02020603050405020304" pitchFamily="18" charset="0"/>
              </a:rPr>
              <a:t> </a:t>
            </a:r>
            <a:r>
              <a:rPr lang="en-US" altLang="zh-TW" sz="1400" dirty="0" smtClean="0">
                <a:solidFill>
                  <a:srgbClr val="FF0000"/>
                </a:solidFill>
                <a:latin typeface="Times New Roman" panose="02020603050405020304" pitchFamily="18" charset="0"/>
                <a:cs typeface="Times New Roman" panose="02020603050405020304" pitchFamily="18" charset="0"/>
              </a:rPr>
              <a:t>Published</a:t>
            </a:r>
            <a:r>
              <a:rPr lang="en-US" altLang="zh-TW" sz="1400" dirty="0">
                <a:solidFill>
                  <a:srgbClr val="FF0000"/>
                </a:solidFill>
                <a:latin typeface="Times New Roman" panose="02020603050405020304" pitchFamily="18" charset="0"/>
                <a:cs typeface="Times New Roman" panose="02020603050405020304" pitchFamily="18" charset="0"/>
              </a:rPr>
              <a:t> 8 May </a:t>
            </a:r>
            <a:r>
              <a:rPr lang="en-US" altLang="zh-TW" sz="1400" dirty="0" smtClean="0">
                <a:solidFill>
                  <a:srgbClr val="FF0000"/>
                </a:solidFill>
                <a:latin typeface="Times New Roman" panose="02020603050405020304" pitchFamily="18" charset="0"/>
                <a:cs typeface="Times New Roman" panose="02020603050405020304" pitchFamily="18" charset="0"/>
              </a:rPr>
              <a:t>2014, Computer </a:t>
            </a:r>
            <a:r>
              <a:rPr lang="en-US" altLang="zh-TW" sz="1400" dirty="0">
                <a:solidFill>
                  <a:srgbClr val="FF0000"/>
                </a:solidFill>
                <a:latin typeface="Times New Roman" panose="02020603050405020304" pitchFamily="18" charset="0"/>
                <a:cs typeface="Times New Roman" panose="02020603050405020304" pitchFamily="18" charset="0"/>
              </a:rPr>
              <a:t>Sc</a:t>
            </a:r>
            <a:r>
              <a:rPr lang="en-US" altLang="zh-TW" sz="1400" dirty="0">
                <a:solidFill>
                  <a:srgbClr val="FF0000"/>
                </a:solidFill>
                <a:latin typeface="Roboto"/>
              </a:rPr>
              <a:t>ience</a:t>
            </a:r>
            <a:endParaRPr lang="en-US" altLang="zh-TW" sz="1400" b="0" i="0" dirty="0">
              <a:solidFill>
                <a:srgbClr val="FF0000"/>
              </a:solidFill>
              <a:effectLst/>
              <a:latin typeface="Roboto"/>
            </a:endParaRPr>
          </a:p>
        </p:txBody>
      </p:sp>
      <p:sp>
        <p:nvSpPr>
          <p:cNvPr id="5" name="矩形 4"/>
          <p:cNvSpPr/>
          <p:nvPr/>
        </p:nvSpPr>
        <p:spPr>
          <a:xfrm>
            <a:off x="43637" y="1132317"/>
            <a:ext cx="5320451" cy="523220"/>
          </a:xfrm>
          <a:prstGeom prst="rect">
            <a:avLst/>
          </a:prstGeom>
        </p:spPr>
        <p:txBody>
          <a:bodyPr wrap="square">
            <a:spAutoFit/>
          </a:bodyPr>
          <a:lstStyle/>
          <a:p>
            <a:r>
              <a:rPr lang="zh-TW" altLang="en-US" sz="2800" b="1" dirty="0">
                <a:solidFill>
                  <a:srgbClr val="C00000"/>
                </a:solidFill>
                <a:latin typeface="標楷體" panose="03000509000000000000" pitchFamily="65" charset="-120"/>
                <a:ea typeface="標楷體" panose="03000509000000000000" pitchFamily="65" charset="-120"/>
              </a:rPr>
              <a:t>交通事故肇因之人、車、路占比</a:t>
            </a:r>
            <a:endParaRPr lang="zh-TW" altLang="en-US" sz="2800" b="1" dirty="0">
              <a:solidFill>
                <a:srgbClr val="C00000"/>
              </a:solidFill>
            </a:endParaRPr>
          </a:p>
        </p:txBody>
      </p:sp>
    </p:spTree>
    <p:extLst>
      <p:ext uri="{BB962C8B-B14F-4D97-AF65-F5344CB8AC3E}">
        <p14:creationId xmlns:p14="http://schemas.microsoft.com/office/powerpoint/2010/main" val="143547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0" y="1196752"/>
            <a:ext cx="9144000" cy="5040560"/>
          </a:xfrm>
        </p:spPr>
        <p:txBody>
          <a:bodyPr>
            <a:normAutofit fontScale="92500" lnSpcReduction="20000"/>
          </a:bodyPr>
          <a:lstStyle/>
          <a:p>
            <a:pPr indent="-352425">
              <a:spcBef>
                <a:spcPts val="1200"/>
              </a:spcBef>
              <a:buFont typeface="Wingdings" panose="05000000000000000000" pitchFamily="2" charset="2"/>
              <a:buChar char="Ø"/>
            </a:pPr>
            <a:r>
              <a:rPr lang="zh-TW" altLang="en-US" sz="3200" dirty="0" smtClean="0">
                <a:solidFill>
                  <a:srgbClr val="3333FF"/>
                </a:solidFill>
                <a:latin typeface="標楷體" panose="03000509000000000000" pitchFamily="65" charset="-120"/>
              </a:rPr>
              <a:t>一些令人慟徹心扉的交通事故</a:t>
            </a:r>
            <a:endParaRPr lang="en-US" altLang="zh-TW" sz="3200" dirty="0">
              <a:solidFill>
                <a:srgbClr val="3333FF"/>
              </a:solidFill>
              <a:latin typeface="標楷體" panose="03000509000000000000" pitchFamily="65" charset="-120"/>
            </a:endParaRPr>
          </a:p>
          <a:p>
            <a:pPr marL="808038" lvl="1" indent="-366713">
              <a:spcBef>
                <a:spcPts val="600"/>
              </a:spcBef>
              <a:buFont typeface="Wingdings" panose="05000000000000000000" pitchFamily="2" charset="2"/>
              <a:buChar char="ü"/>
              <a:tabLst>
                <a:tab pos="898525" algn="l"/>
              </a:tabLst>
            </a:pPr>
            <a:r>
              <a:rPr lang="zh-TW" altLang="en-US" sz="3200" b="1" dirty="0" smtClean="0">
                <a:solidFill>
                  <a:srgbClr val="C00000"/>
                </a:solidFill>
              </a:rPr>
              <a:t>給</a:t>
            </a:r>
            <a:r>
              <a:rPr lang="zh-TW" altLang="en-US" sz="3200" b="1" dirty="0">
                <a:solidFill>
                  <a:srgbClr val="C00000"/>
                </a:solidFill>
              </a:rPr>
              <a:t>天國兒子的簡訊 </a:t>
            </a:r>
            <a:r>
              <a:rPr lang="en-US" altLang="zh-TW" sz="3200" b="1" dirty="0">
                <a:solidFill>
                  <a:srgbClr val="C00000"/>
                </a:solidFill>
              </a:rPr>
              <a:t>---</a:t>
            </a:r>
            <a:r>
              <a:rPr lang="zh-TW" altLang="en-US" sz="3200" b="1" dirty="0">
                <a:solidFill>
                  <a:srgbClr val="C00000"/>
                </a:solidFill>
              </a:rPr>
              <a:t> </a:t>
            </a:r>
            <a:r>
              <a:rPr lang="zh-TW" altLang="en-US" sz="3200" b="1" dirty="0">
                <a:solidFill>
                  <a:schemeClr val="tx2">
                    <a:lumMod val="75000"/>
                  </a:schemeClr>
                </a:solidFill>
              </a:rPr>
              <a:t>思子情深的畢伯伯</a:t>
            </a:r>
            <a:endParaRPr lang="en-US" altLang="zh-TW" sz="3200" b="1" dirty="0">
              <a:solidFill>
                <a:schemeClr val="tx2">
                  <a:lumMod val="75000"/>
                </a:schemeClr>
              </a:solidFill>
            </a:endParaRPr>
          </a:p>
          <a:p>
            <a:pPr marL="808038" lvl="1" indent="-366713">
              <a:spcBef>
                <a:spcPts val="600"/>
              </a:spcBef>
              <a:buFont typeface="Wingdings" panose="05000000000000000000" pitchFamily="2" charset="2"/>
              <a:buChar char="ü"/>
              <a:tabLst>
                <a:tab pos="898525" algn="l"/>
              </a:tabLst>
            </a:pPr>
            <a:r>
              <a:rPr lang="zh-TW" altLang="en-US" sz="3200" b="1" dirty="0">
                <a:solidFill>
                  <a:srgbClr val="C00000"/>
                </a:solidFill>
              </a:rPr>
              <a:t>只想留住你的味道 </a:t>
            </a:r>
            <a:r>
              <a:rPr lang="en-US" altLang="zh-TW" sz="3200" b="1" dirty="0">
                <a:solidFill>
                  <a:srgbClr val="C00000"/>
                </a:solidFill>
              </a:rPr>
              <a:t>--- </a:t>
            </a:r>
            <a:r>
              <a:rPr lang="zh-TW" altLang="en-US" sz="3200" b="1" dirty="0" smtClean="0">
                <a:solidFill>
                  <a:schemeClr val="tx2">
                    <a:lumMod val="75000"/>
                  </a:schemeClr>
                </a:solidFill>
              </a:rPr>
              <a:t>事故</a:t>
            </a:r>
            <a:r>
              <a:rPr lang="zh-TW" altLang="en-US" sz="3200" b="1" dirty="0">
                <a:solidFill>
                  <a:schemeClr val="tx2">
                    <a:lumMod val="75000"/>
                  </a:schemeClr>
                </a:solidFill>
              </a:rPr>
              <a:t>罹難幼童的</a:t>
            </a:r>
            <a:r>
              <a:rPr lang="zh-TW" altLang="en-US" sz="3200" b="1" dirty="0" smtClean="0">
                <a:solidFill>
                  <a:schemeClr val="tx2">
                    <a:lumMod val="75000"/>
                  </a:schemeClr>
                </a:solidFill>
              </a:rPr>
              <a:t>媽媽</a:t>
            </a:r>
            <a:r>
              <a:rPr lang="en-US" altLang="zh-TW" sz="3200" b="1" dirty="0" smtClean="0">
                <a:solidFill>
                  <a:schemeClr val="tx2">
                    <a:lumMod val="75000"/>
                  </a:schemeClr>
                </a:solidFill>
              </a:rPr>
              <a:t> </a:t>
            </a:r>
            <a:endParaRPr lang="zh-TW" altLang="en-US" sz="3200" b="1" dirty="0">
              <a:solidFill>
                <a:schemeClr val="tx2">
                  <a:lumMod val="75000"/>
                </a:schemeClr>
              </a:solidFill>
            </a:endParaRPr>
          </a:p>
          <a:p>
            <a:pPr marL="808038" lvl="1" indent="-366713">
              <a:spcBef>
                <a:spcPts val="600"/>
              </a:spcBef>
              <a:buFont typeface="Wingdings" panose="05000000000000000000" pitchFamily="2" charset="2"/>
              <a:buChar char="ü"/>
              <a:tabLst>
                <a:tab pos="898525" algn="l"/>
              </a:tabLst>
            </a:pPr>
            <a:r>
              <a:rPr lang="zh-TW" altLang="en-US" sz="3200" b="1" dirty="0">
                <a:solidFill>
                  <a:srgbClr val="C00000"/>
                </a:solidFill>
              </a:rPr>
              <a:t>我盡量不想你 </a:t>
            </a:r>
            <a:r>
              <a:rPr lang="en-US" altLang="zh-TW" sz="3200" b="1" dirty="0">
                <a:solidFill>
                  <a:srgbClr val="C00000"/>
                </a:solidFill>
              </a:rPr>
              <a:t>--- </a:t>
            </a:r>
            <a:r>
              <a:rPr lang="zh-TW" altLang="en-US" sz="3200" b="1" dirty="0">
                <a:solidFill>
                  <a:schemeClr val="tx2">
                    <a:lumMod val="75000"/>
                  </a:schemeClr>
                </a:solidFill>
              </a:rPr>
              <a:t>伯軒媽媽的心路</a:t>
            </a:r>
            <a:r>
              <a:rPr lang="zh-TW" altLang="en-US" sz="3200" b="1" dirty="0" smtClean="0">
                <a:solidFill>
                  <a:schemeClr val="tx2">
                    <a:lumMod val="75000"/>
                  </a:schemeClr>
                </a:solidFill>
              </a:rPr>
              <a:t>歷程</a:t>
            </a:r>
            <a:endParaRPr lang="en-US" altLang="zh-TW" sz="3200" b="1" dirty="0" smtClean="0">
              <a:solidFill>
                <a:schemeClr val="tx2">
                  <a:lumMod val="75000"/>
                </a:schemeClr>
              </a:solidFill>
            </a:endParaRPr>
          </a:p>
          <a:p>
            <a:pPr marL="808038" lvl="1" indent="-366713">
              <a:spcBef>
                <a:spcPts val="600"/>
              </a:spcBef>
              <a:buFont typeface="Wingdings" panose="05000000000000000000" pitchFamily="2" charset="2"/>
              <a:buChar char="ü"/>
              <a:tabLst>
                <a:tab pos="898525" algn="l"/>
              </a:tabLst>
            </a:pPr>
            <a:r>
              <a:rPr lang="zh-TW" altLang="en-US" sz="3200" b="1" dirty="0">
                <a:solidFill>
                  <a:srgbClr val="C00000"/>
                </a:solidFill>
              </a:rPr>
              <a:t>誰毀了我一生的希望 </a:t>
            </a:r>
            <a:r>
              <a:rPr lang="en-US" altLang="zh-TW" sz="3200" b="1" dirty="0"/>
              <a:t>--- </a:t>
            </a:r>
            <a:r>
              <a:rPr lang="zh-TW" altLang="en-US" sz="3200" b="1" dirty="0"/>
              <a:t>朱媽媽的</a:t>
            </a:r>
            <a:r>
              <a:rPr lang="zh-TW" altLang="en-US" sz="3200" b="1" dirty="0" smtClean="0"/>
              <a:t>控訴</a:t>
            </a:r>
            <a:endParaRPr lang="en-US" altLang="zh-TW" sz="3200" b="1" dirty="0" smtClean="0"/>
          </a:p>
          <a:p>
            <a:pPr marL="808038" lvl="1" indent="-366713">
              <a:spcBef>
                <a:spcPts val="600"/>
              </a:spcBef>
              <a:buFont typeface="Wingdings" panose="05000000000000000000" pitchFamily="2" charset="2"/>
              <a:buChar char="ü"/>
              <a:tabLst>
                <a:tab pos="898525" algn="l"/>
              </a:tabLst>
            </a:pPr>
            <a:r>
              <a:rPr lang="zh-TW" altLang="en-US" sz="3200" b="1" dirty="0">
                <a:solidFill>
                  <a:srgbClr val="C00000"/>
                </a:solidFill>
              </a:rPr>
              <a:t>大家如能多一點體貼 </a:t>
            </a:r>
            <a:r>
              <a:rPr lang="en-US" altLang="zh-TW" sz="3200" b="1" dirty="0"/>
              <a:t>--- </a:t>
            </a:r>
            <a:r>
              <a:rPr lang="zh-TW" altLang="en-US" sz="3200" b="1" dirty="0"/>
              <a:t>不幸的周</a:t>
            </a:r>
            <a:r>
              <a:rPr lang="zh-TW" altLang="en-US" sz="3200" b="1" dirty="0" smtClean="0"/>
              <a:t>媽媽</a:t>
            </a:r>
            <a:endParaRPr lang="zh-TW" altLang="en-US" sz="3200" b="1" dirty="0">
              <a:solidFill>
                <a:schemeClr val="tx2">
                  <a:lumMod val="75000"/>
                </a:schemeClr>
              </a:solidFill>
            </a:endParaRPr>
          </a:p>
          <a:p>
            <a:pPr marL="808038" lvl="1" indent="-366713">
              <a:spcBef>
                <a:spcPts val="600"/>
              </a:spcBef>
              <a:buFont typeface="Wingdings" panose="05000000000000000000" pitchFamily="2" charset="2"/>
              <a:buChar char="ü"/>
              <a:tabLst>
                <a:tab pos="898525" algn="l"/>
              </a:tabLst>
            </a:pPr>
            <a:r>
              <a:rPr lang="zh-TW" altLang="en-US" sz="3200" b="1" dirty="0">
                <a:solidFill>
                  <a:srgbClr val="C00000"/>
                </a:solidFill>
              </a:rPr>
              <a:t>為何如此踐踏生命 </a:t>
            </a:r>
            <a:r>
              <a:rPr lang="en-US" altLang="zh-TW" sz="3200" b="1" dirty="0">
                <a:solidFill>
                  <a:srgbClr val="C00000"/>
                </a:solidFill>
              </a:rPr>
              <a:t>---</a:t>
            </a:r>
            <a:r>
              <a:rPr lang="zh-TW" altLang="en-US" sz="3200" b="1" dirty="0">
                <a:solidFill>
                  <a:srgbClr val="C00000"/>
                </a:solidFill>
              </a:rPr>
              <a:t> </a:t>
            </a:r>
            <a:r>
              <a:rPr lang="zh-TW" altLang="en-US" sz="3200" b="1" dirty="0">
                <a:solidFill>
                  <a:schemeClr val="tx2">
                    <a:lumMod val="75000"/>
                  </a:schemeClr>
                </a:solidFill>
              </a:rPr>
              <a:t>強制險推手柯媽媽</a:t>
            </a:r>
          </a:p>
          <a:p>
            <a:pPr marL="808038" lvl="1" indent="-366713">
              <a:spcBef>
                <a:spcPts val="600"/>
              </a:spcBef>
              <a:buFont typeface="Wingdings" panose="05000000000000000000" pitchFamily="2" charset="2"/>
              <a:buChar char="ü"/>
              <a:tabLst>
                <a:tab pos="898525" algn="l"/>
              </a:tabLst>
            </a:pPr>
            <a:r>
              <a:rPr lang="zh-TW" altLang="en-US" sz="3200" b="1" dirty="0" smtClean="0">
                <a:solidFill>
                  <a:srgbClr val="C00000"/>
                </a:solidFill>
              </a:rPr>
              <a:t>誰</a:t>
            </a:r>
            <a:r>
              <a:rPr lang="zh-TW" altLang="en-US" sz="3200" b="1" dirty="0">
                <a:solidFill>
                  <a:srgbClr val="C00000"/>
                </a:solidFill>
              </a:rPr>
              <a:t>的傷、誰的痛？ </a:t>
            </a:r>
            <a:r>
              <a:rPr lang="en-US" altLang="zh-TW" sz="3200" b="1" dirty="0">
                <a:solidFill>
                  <a:srgbClr val="C00000"/>
                </a:solidFill>
              </a:rPr>
              <a:t>--- </a:t>
            </a:r>
            <a:r>
              <a:rPr lang="zh-TW" altLang="en-US" sz="3200" b="1" dirty="0">
                <a:solidFill>
                  <a:schemeClr val="tx2">
                    <a:lumMod val="75000"/>
                  </a:schemeClr>
                </a:solidFill>
              </a:rPr>
              <a:t>王曉民的</a:t>
            </a:r>
            <a:r>
              <a:rPr lang="zh-TW" altLang="en-US" sz="3200" b="1" dirty="0" smtClean="0">
                <a:solidFill>
                  <a:schemeClr val="tx2">
                    <a:lumMod val="75000"/>
                  </a:schemeClr>
                </a:solidFill>
              </a:rPr>
              <a:t>故事</a:t>
            </a:r>
            <a:endParaRPr lang="en-US" altLang="zh-TW" sz="2800" b="1" dirty="0">
              <a:solidFill>
                <a:srgbClr val="5404AC"/>
              </a:solidFill>
              <a:latin typeface="標楷體" panose="03000509000000000000" pitchFamily="65" charset="-120"/>
            </a:endParaRPr>
          </a:p>
          <a:p>
            <a:pPr indent="-352425">
              <a:spcBef>
                <a:spcPts val="600"/>
              </a:spcBef>
              <a:buFont typeface="Wingdings" panose="05000000000000000000" pitchFamily="2" charset="2"/>
              <a:buChar char="Ø"/>
            </a:pPr>
            <a:r>
              <a:rPr lang="zh-TW" altLang="en-US" sz="3200" b="1" dirty="0" smtClean="0">
                <a:solidFill>
                  <a:srgbClr val="3333FF"/>
                </a:solidFill>
                <a:latin typeface="標楷體" panose="03000509000000000000" pitchFamily="65" charset="-120"/>
              </a:rPr>
              <a:t>還有多少不為人知的悲慘故事，</a:t>
            </a:r>
            <a:r>
              <a:rPr lang="zh-TW" altLang="en-US" sz="3200" dirty="0">
                <a:solidFill>
                  <a:srgbClr val="3333FF"/>
                </a:solidFill>
                <a:latin typeface="標楷體" panose="03000509000000000000" pitchFamily="65" charset="-120"/>
              </a:rPr>
              <a:t>發生</a:t>
            </a:r>
            <a:r>
              <a:rPr lang="zh-TW" altLang="en-US" sz="3200" b="1" dirty="0" smtClean="0">
                <a:solidFill>
                  <a:srgbClr val="3333FF"/>
                </a:solidFill>
                <a:latin typeface="標楷體" panose="03000509000000000000" pitchFamily="65" charset="-120"/>
              </a:rPr>
              <a:t>在你我身邊？</a:t>
            </a:r>
            <a:endParaRPr lang="en-US" altLang="zh-TW" sz="3200" b="1" dirty="0" smtClean="0">
              <a:solidFill>
                <a:srgbClr val="3333FF"/>
              </a:solidFill>
              <a:latin typeface="標楷體" panose="03000509000000000000" pitchFamily="65" charset="-120"/>
            </a:endParaRPr>
          </a:p>
          <a:p>
            <a:pPr indent="-352425">
              <a:spcBef>
                <a:spcPts val="600"/>
              </a:spcBef>
              <a:buFont typeface="Wingdings" panose="05000000000000000000" pitchFamily="2" charset="2"/>
              <a:buChar char="Ø"/>
            </a:pPr>
            <a:r>
              <a:rPr lang="zh-TW" altLang="en-US" sz="3200" dirty="0" smtClean="0">
                <a:solidFill>
                  <a:srgbClr val="3333FF"/>
                </a:solidFill>
                <a:latin typeface="標楷體" panose="03000509000000000000" pitchFamily="65" charset="-120"/>
              </a:rPr>
              <a:t>我們何時才能擺脫交通事故的威脅，平安過日？</a:t>
            </a:r>
            <a:endParaRPr lang="en-US" altLang="zh-TW" sz="3200" dirty="0" smtClean="0">
              <a:solidFill>
                <a:srgbClr val="3333FF"/>
              </a:solidFill>
              <a:latin typeface="標楷體" panose="03000509000000000000" pitchFamily="65" charset="-120"/>
            </a:endParaRPr>
          </a:p>
          <a:p>
            <a:pPr indent="-352425">
              <a:spcBef>
                <a:spcPts val="600"/>
              </a:spcBef>
              <a:buFont typeface="Wingdings" panose="05000000000000000000" pitchFamily="2" charset="2"/>
              <a:buChar char="Ø"/>
            </a:pPr>
            <a:r>
              <a:rPr lang="zh-TW" altLang="en-US" sz="3200" dirty="0" smtClean="0">
                <a:solidFill>
                  <a:srgbClr val="3333FF"/>
                </a:solidFill>
                <a:latin typeface="標楷體" panose="03000509000000000000" pitchFamily="65" charset="-120"/>
              </a:rPr>
              <a:t>誰教我們？誰保護我們？如何在充滿危險中生活？</a:t>
            </a:r>
            <a:endParaRPr lang="zh-TW" altLang="en-US" sz="3200" dirty="0">
              <a:solidFill>
                <a:srgbClr val="3333FF"/>
              </a:solidFill>
              <a:latin typeface="標楷體" panose="03000509000000000000" pitchFamily="65" charset="-120"/>
            </a:endParaRPr>
          </a:p>
        </p:txBody>
      </p:sp>
      <p:sp>
        <p:nvSpPr>
          <p:cNvPr id="2" name="標題 1"/>
          <p:cNvSpPr>
            <a:spLocks noGrp="1"/>
          </p:cNvSpPr>
          <p:nvPr>
            <p:ph type="title"/>
          </p:nvPr>
        </p:nvSpPr>
        <p:spPr>
          <a:xfrm>
            <a:off x="107504" y="116632"/>
            <a:ext cx="8928992" cy="936104"/>
          </a:xfrm>
        </p:spPr>
        <p:txBody>
          <a:bodyPr>
            <a:noAutofit/>
          </a:bodyPr>
          <a:lstStyle/>
          <a:p>
            <a:r>
              <a:rPr lang="zh-TW" altLang="en-US" dirty="0" smtClean="0">
                <a:latin typeface="標楷體" panose="03000509000000000000" pitchFamily="65" charset="-120"/>
                <a:ea typeface="標楷體" panose="03000509000000000000" pitchFamily="65" charset="-120"/>
              </a:rPr>
              <a:t>參、認識交通事故的殘酷事實</a:t>
            </a:r>
            <a:endParaRPr lang="zh-TW" altLang="en-US" dirty="0">
              <a:latin typeface="Times New Roman" pitchFamily="18" charset="0"/>
              <a:ea typeface="標楷體" panose="03000509000000000000" pitchFamily="65" charset="-120"/>
              <a:cs typeface="Times New Roman" pitchFamily="18" charset="0"/>
            </a:endParaRPr>
          </a:p>
        </p:txBody>
      </p:sp>
    </p:spTree>
    <p:extLst>
      <p:ext uri="{BB962C8B-B14F-4D97-AF65-F5344CB8AC3E}">
        <p14:creationId xmlns:p14="http://schemas.microsoft.com/office/powerpoint/2010/main" val="25510367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idx="1"/>
          </p:nvPr>
        </p:nvSpPr>
        <p:spPr>
          <a:xfrm>
            <a:off x="323528" y="1196752"/>
            <a:ext cx="8640960" cy="4968552"/>
          </a:xfrm>
        </p:spPr>
        <p:txBody>
          <a:bodyPr/>
          <a:lstStyle/>
          <a:p>
            <a:pPr>
              <a:buFont typeface="Wingdings" panose="05000000000000000000" pitchFamily="2" charset="2"/>
              <a:buChar char="Ø"/>
            </a:pPr>
            <a:r>
              <a:rPr lang="zh-TW" altLang="en-US" sz="3000" dirty="0" smtClean="0">
                <a:solidFill>
                  <a:schemeClr val="tx1"/>
                </a:solidFill>
              </a:rPr>
              <a:t>傳統改善交通安全之作法不外從</a:t>
            </a:r>
            <a:r>
              <a:rPr lang="en-US" altLang="zh-TW" sz="3000" dirty="0" smtClean="0">
                <a:solidFill>
                  <a:schemeClr val="tx1"/>
                </a:solidFill>
              </a:rPr>
              <a:t>3E</a:t>
            </a:r>
            <a:r>
              <a:rPr lang="zh-TW" altLang="en-US" sz="3000" dirty="0" smtClean="0">
                <a:solidFill>
                  <a:schemeClr val="tx1"/>
                </a:solidFill>
              </a:rPr>
              <a:t>政策著手</a:t>
            </a:r>
            <a:endParaRPr lang="en-US" altLang="zh-TW" sz="3000" dirty="0" smtClean="0">
              <a:solidFill>
                <a:schemeClr val="tx1"/>
              </a:solidFill>
            </a:endParaRPr>
          </a:p>
          <a:p>
            <a:pPr marL="914400" lvl="1" indent="-457200">
              <a:spcBef>
                <a:spcPts val="300"/>
              </a:spcBef>
              <a:buAutoNum type="arabicParenBoth"/>
            </a:pPr>
            <a:r>
              <a:rPr lang="zh-TW" altLang="en-US" b="1" dirty="0" smtClean="0">
                <a:solidFill>
                  <a:srgbClr val="C00000"/>
                </a:solidFill>
              </a:rPr>
              <a:t>工程</a:t>
            </a:r>
            <a:r>
              <a:rPr lang="en-US" altLang="zh-TW" b="1" dirty="0" smtClean="0">
                <a:solidFill>
                  <a:srgbClr val="C00000"/>
                </a:solidFill>
              </a:rPr>
              <a:t>(Engineering)</a:t>
            </a:r>
            <a:r>
              <a:rPr lang="zh-TW" altLang="en-US" b="1" dirty="0" smtClean="0">
                <a:solidFill>
                  <a:srgbClr val="C00000"/>
                </a:solidFill>
              </a:rPr>
              <a:t>：</a:t>
            </a:r>
            <a:r>
              <a:rPr lang="en-US" altLang="zh-TW" b="1" dirty="0" smtClean="0">
                <a:solidFill>
                  <a:srgbClr val="C00000"/>
                </a:solidFill>
              </a:rPr>
              <a:t> </a:t>
            </a:r>
            <a:r>
              <a:rPr lang="zh-TW" altLang="en-US" b="1" dirty="0" smtClean="0">
                <a:solidFill>
                  <a:srgbClr val="0202FC"/>
                </a:solidFill>
              </a:rPr>
              <a:t>道路工程、交通工程、車輛技術</a:t>
            </a:r>
            <a:endParaRPr lang="en-US" altLang="zh-TW" b="1" dirty="0" smtClean="0">
              <a:solidFill>
                <a:srgbClr val="0202FC"/>
              </a:solidFill>
            </a:endParaRPr>
          </a:p>
          <a:p>
            <a:pPr marL="914400" lvl="1" indent="-457200">
              <a:spcBef>
                <a:spcPts val="300"/>
              </a:spcBef>
              <a:buAutoNum type="arabicParenBoth"/>
            </a:pPr>
            <a:r>
              <a:rPr lang="zh-TW" altLang="en-US" b="1" dirty="0">
                <a:solidFill>
                  <a:srgbClr val="C00000"/>
                </a:solidFill>
              </a:rPr>
              <a:t>教育</a:t>
            </a:r>
            <a:r>
              <a:rPr lang="en-US" altLang="zh-TW" b="1" dirty="0">
                <a:solidFill>
                  <a:srgbClr val="C00000"/>
                </a:solidFill>
              </a:rPr>
              <a:t>(Education</a:t>
            </a:r>
            <a:r>
              <a:rPr lang="en-US" altLang="zh-TW" b="1" dirty="0" smtClean="0">
                <a:solidFill>
                  <a:srgbClr val="C00000"/>
                </a:solidFill>
              </a:rPr>
              <a:t>)</a:t>
            </a:r>
            <a:r>
              <a:rPr lang="zh-TW" altLang="en-US" b="1" dirty="0" smtClean="0">
                <a:solidFill>
                  <a:srgbClr val="C00000"/>
                </a:solidFill>
              </a:rPr>
              <a:t>：</a:t>
            </a:r>
            <a:r>
              <a:rPr lang="zh-TW" altLang="en-US" b="1" dirty="0" smtClean="0">
                <a:solidFill>
                  <a:srgbClr val="0202FC"/>
                </a:solidFill>
              </a:rPr>
              <a:t>家庭、學校、駕駛、社會等</a:t>
            </a:r>
            <a:endParaRPr lang="en-US" altLang="zh-TW" b="1" dirty="0" smtClean="0">
              <a:solidFill>
                <a:srgbClr val="0202FC"/>
              </a:solidFill>
            </a:endParaRPr>
          </a:p>
          <a:p>
            <a:pPr marL="914400" lvl="1" indent="-457200">
              <a:spcBef>
                <a:spcPts val="300"/>
              </a:spcBef>
              <a:buAutoNum type="arabicParenBoth"/>
            </a:pPr>
            <a:r>
              <a:rPr lang="zh-TW" altLang="en-US" b="1" dirty="0">
                <a:solidFill>
                  <a:srgbClr val="C00000"/>
                </a:solidFill>
              </a:rPr>
              <a:t>執法</a:t>
            </a:r>
            <a:r>
              <a:rPr lang="en-US" altLang="zh-TW" b="1" dirty="0">
                <a:solidFill>
                  <a:srgbClr val="C00000"/>
                </a:solidFill>
              </a:rPr>
              <a:t>(Enforcement</a:t>
            </a:r>
            <a:r>
              <a:rPr lang="en-US" altLang="zh-TW" b="1" dirty="0" smtClean="0">
                <a:solidFill>
                  <a:srgbClr val="C00000"/>
                </a:solidFill>
              </a:rPr>
              <a:t>)</a:t>
            </a:r>
            <a:r>
              <a:rPr lang="zh-TW" altLang="en-US" b="1" dirty="0" smtClean="0">
                <a:solidFill>
                  <a:srgbClr val="C00000"/>
                </a:solidFill>
              </a:rPr>
              <a:t> ：</a:t>
            </a:r>
            <a:r>
              <a:rPr lang="zh-TW" altLang="en-US" b="1" dirty="0" smtClean="0">
                <a:solidFill>
                  <a:srgbClr val="0202FC"/>
                </a:solidFill>
              </a:rPr>
              <a:t>違規行為之取締、處罰與矯正</a:t>
            </a:r>
            <a:endParaRPr lang="en-US" altLang="zh-TW" b="1" dirty="0">
              <a:solidFill>
                <a:srgbClr val="0202FC"/>
              </a:solidFill>
            </a:endParaRPr>
          </a:p>
          <a:p>
            <a:pPr marL="457200" lvl="1" indent="-457200">
              <a:spcBef>
                <a:spcPts val="1200"/>
              </a:spcBef>
              <a:buFont typeface="Wingdings" panose="05000000000000000000" pitchFamily="2" charset="2"/>
              <a:buChar char="Ø"/>
            </a:pPr>
            <a:r>
              <a:rPr lang="zh-TW" altLang="en-US" sz="3000" b="1" dirty="0">
                <a:solidFill>
                  <a:schemeClr val="tx1"/>
                </a:solidFill>
              </a:rPr>
              <a:t>推動</a:t>
            </a:r>
            <a:r>
              <a:rPr lang="en-US" altLang="zh-TW" sz="3000" b="1" dirty="0" smtClean="0">
                <a:solidFill>
                  <a:schemeClr val="tx1"/>
                </a:solidFill>
              </a:rPr>
              <a:t>3E</a:t>
            </a:r>
            <a:r>
              <a:rPr lang="zh-TW" altLang="en-US" sz="3000" b="1" dirty="0" smtClean="0">
                <a:solidFill>
                  <a:schemeClr val="tx1"/>
                </a:solidFill>
              </a:rPr>
              <a:t>政策及其他輔助配合措施</a:t>
            </a:r>
            <a:endParaRPr lang="en-US" altLang="zh-TW" sz="3000" b="1" dirty="0" smtClean="0">
              <a:solidFill>
                <a:schemeClr val="tx1"/>
              </a:solidFill>
            </a:endParaRPr>
          </a:p>
          <a:p>
            <a:pPr marL="806450" lvl="2" indent="-354013">
              <a:spcBef>
                <a:spcPts val="300"/>
              </a:spcBef>
              <a:buFont typeface="Wingdings" panose="05000000000000000000" pitchFamily="2" charset="2"/>
              <a:buChar char="ü"/>
            </a:pPr>
            <a:r>
              <a:rPr lang="zh-TW" altLang="en-US" sz="2400" b="1" dirty="0">
                <a:solidFill>
                  <a:srgbClr val="C00000"/>
                </a:solidFill>
              </a:rPr>
              <a:t>保險</a:t>
            </a:r>
            <a:r>
              <a:rPr lang="zh-TW" altLang="en-US" sz="2400" b="1" dirty="0" smtClean="0">
                <a:solidFill>
                  <a:srgbClr val="C00000"/>
                </a:solidFill>
              </a:rPr>
              <a:t>制度、推廣</a:t>
            </a:r>
            <a:r>
              <a:rPr lang="zh-TW" altLang="en-US" sz="2400" b="1" dirty="0">
                <a:solidFill>
                  <a:srgbClr val="C00000"/>
                </a:solidFill>
              </a:rPr>
              <a:t>大眾</a:t>
            </a:r>
            <a:r>
              <a:rPr lang="zh-TW" altLang="en-US" sz="2400" b="1" dirty="0" smtClean="0">
                <a:solidFill>
                  <a:srgbClr val="C00000"/>
                </a:solidFill>
              </a:rPr>
              <a:t>運輸、司法制度</a:t>
            </a:r>
            <a:r>
              <a:rPr lang="en-US" altLang="zh-TW" sz="2400" b="1" dirty="0" smtClean="0">
                <a:solidFill>
                  <a:srgbClr val="C00000"/>
                </a:solidFill>
              </a:rPr>
              <a:t>(</a:t>
            </a:r>
            <a:r>
              <a:rPr lang="zh-TW" altLang="en-US" sz="2400" b="1" dirty="0" smtClean="0">
                <a:solidFill>
                  <a:srgbClr val="C00000"/>
                </a:solidFill>
              </a:rPr>
              <a:t>民事與刑事</a:t>
            </a:r>
            <a:r>
              <a:rPr lang="en-US" altLang="zh-TW" sz="2400" b="1" dirty="0" smtClean="0">
                <a:solidFill>
                  <a:srgbClr val="C00000"/>
                </a:solidFill>
              </a:rPr>
              <a:t>)</a:t>
            </a:r>
          </a:p>
          <a:p>
            <a:pPr marL="806450" lvl="2" indent="-354013">
              <a:spcBef>
                <a:spcPts val="300"/>
              </a:spcBef>
              <a:buFont typeface="Wingdings" panose="05000000000000000000" pitchFamily="2" charset="2"/>
              <a:buChar char="ü"/>
            </a:pPr>
            <a:r>
              <a:rPr lang="zh-TW" altLang="en-US" sz="2400" b="1" dirty="0">
                <a:solidFill>
                  <a:srgbClr val="C00000"/>
                </a:solidFill>
              </a:rPr>
              <a:t>車輛安全技術</a:t>
            </a:r>
            <a:r>
              <a:rPr lang="zh-TW" altLang="en-US" sz="2400" b="1" dirty="0" smtClean="0">
                <a:solidFill>
                  <a:srgbClr val="C00000"/>
                </a:solidFill>
              </a:rPr>
              <a:t>規範、緊急救護與醫療、社會運動</a:t>
            </a:r>
            <a:r>
              <a:rPr lang="en-US" altLang="zh-TW" sz="2400" b="1" dirty="0" smtClean="0">
                <a:solidFill>
                  <a:srgbClr val="C00000"/>
                </a:solidFill>
              </a:rPr>
              <a:t>…</a:t>
            </a:r>
            <a:r>
              <a:rPr lang="zh-TW" altLang="en-US" sz="2400" b="1" dirty="0" smtClean="0">
                <a:solidFill>
                  <a:srgbClr val="C00000"/>
                </a:solidFill>
              </a:rPr>
              <a:t>等</a:t>
            </a:r>
            <a:endParaRPr lang="en-US" altLang="zh-TW" sz="2400" b="1" dirty="0" smtClean="0">
              <a:solidFill>
                <a:srgbClr val="C00000"/>
              </a:solidFill>
            </a:endParaRPr>
          </a:p>
          <a:p>
            <a:pPr marL="457200" lvl="2" indent="-457200">
              <a:spcBef>
                <a:spcPts val="1200"/>
              </a:spcBef>
              <a:buFont typeface="Wingdings" panose="05000000000000000000" pitchFamily="2" charset="2"/>
              <a:buChar char="Ø"/>
            </a:pPr>
            <a:r>
              <a:rPr lang="zh-TW" altLang="en-US" sz="3000" b="1" dirty="0" smtClean="0">
                <a:solidFill>
                  <a:schemeClr val="tx1"/>
                </a:solidFill>
              </a:rPr>
              <a:t>各國減</a:t>
            </a:r>
            <a:r>
              <a:rPr lang="zh-TW" altLang="en-US" sz="3000" b="1" dirty="0">
                <a:solidFill>
                  <a:schemeClr val="tx1"/>
                </a:solidFill>
              </a:rPr>
              <a:t>降交通事故死傷所遭遇</a:t>
            </a:r>
            <a:r>
              <a:rPr lang="zh-TW" altLang="en-US" sz="3000" b="1" dirty="0" smtClean="0">
                <a:solidFill>
                  <a:schemeClr val="tx1"/>
                </a:solidFill>
              </a:rPr>
              <a:t>之瓶頸與困境</a:t>
            </a:r>
            <a:endParaRPr lang="en-US" altLang="zh-TW" sz="3000" b="1" dirty="0">
              <a:solidFill>
                <a:schemeClr val="tx1"/>
              </a:solidFill>
            </a:endParaRPr>
          </a:p>
          <a:p>
            <a:pPr marL="806450" lvl="2" indent="-355600">
              <a:spcBef>
                <a:spcPts val="300"/>
              </a:spcBef>
              <a:buFont typeface="Wingdings" panose="05000000000000000000" pitchFamily="2" charset="2"/>
              <a:buChar char="ü"/>
            </a:pPr>
            <a:r>
              <a:rPr lang="zh-TW" altLang="en-US" sz="2400" b="1" dirty="0" smtClean="0">
                <a:solidFill>
                  <a:srgbClr val="C00000"/>
                </a:solidFill>
              </a:rPr>
              <a:t>傳統</a:t>
            </a:r>
            <a:r>
              <a:rPr lang="en-US" altLang="zh-TW" sz="2400" b="1" dirty="0" smtClean="0">
                <a:solidFill>
                  <a:srgbClr val="C00000"/>
                </a:solidFill>
              </a:rPr>
              <a:t>3E</a:t>
            </a:r>
            <a:r>
              <a:rPr lang="zh-TW" altLang="en-US" sz="2400" b="1" dirty="0" smtClean="0">
                <a:solidFill>
                  <a:srgbClr val="C00000"/>
                </a:solidFill>
              </a:rPr>
              <a:t>改善計畫之</a:t>
            </a:r>
            <a:r>
              <a:rPr lang="zh-TW" altLang="en-US" sz="2400" b="1" dirty="0" smtClean="0">
                <a:solidFill>
                  <a:srgbClr val="0202FC"/>
                </a:solidFill>
              </a:rPr>
              <a:t>邊際效果逐漸減弱</a:t>
            </a:r>
            <a:r>
              <a:rPr lang="zh-TW" altLang="en-US" sz="2400" b="1" dirty="0" smtClean="0">
                <a:solidFill>
                  <a:srgbClr val="C00000"/>
                </a:solidFill>
              </a:rPr>
              <a:t>且</a:t>
            </a:r>
            <a:r>
              <a:rPr lang="zh-TW" altLang="en-US" sz="2400" b="1" dirty="0" smtClean="0">
                <a:solidFill>
                  <a:srgbClr val="0202FC"/>
                </a:solidFill>
              </a:rPr>
              <a:t>無法持久有效</a:t>
            </a:r>
            <a:endParaRPr lang="en-US" altLang="zh-TW" sz="2400" b="1" dirty="0" smtClean="0">
              <a:solidFill>
                <a:srgbClr val="0202FC"/>
              </a:solidFill>
            </a:endParaRPr>
          </a:p>
          <a:p>
            <a:pPr marL="806450" lvl="2" indent="-355600">
              <a:spcBef>
                <a:spcPts val="300"/>
              </a:spcBef>
              <a:buFont typeface="Wingdings" panose="05000000000000000000" pitchFamily="2" charset="2"/>
              <a:buChar char="ü"/>
            </a:pPr>
            <a:r>
              <a:rPr lang="zh-TW" altLang="en-US" sz="2400" b="1" dirty="0">
                <a:solidFill>
                  <a:srgbClr val="C00000"/>
                </a:solidFill>
              </a:rPr>
              <a:t>民眾之用路習性不易</a:t>
            </a:r>
            <a:r>
              <a:rPr lang="zh-TW" altLang="en-US" sz="2400" b="1" dirty="0" smtClean="0">
                <a:solidFill>
                  <a:srgbClr val="C00000"/>
                </a:solidFill>
              </a:rPr>
              <a:t>改變，改善對策</a:t>
            </a:r>
            <a:r>
              <a:rPr lang="zh-TW" altLang="en-US" sz="2400" b="1" dirty="0" smtClean="0">
                <a:solidFill>
                  <a:srgbClr val="0202FC"/>
                </a:solidFill>
              </a:rPr>
              <a:t>有必要更深層的探索</a:t>
            </a:r>
            <a:endParaRPr lang="en-US" altLang="zh-TW" sz="2400" b="1" dirty="0" smtClean="0">
              <a:solidFill>
                <a:srgbClr val="0202FC"/>
              </a:solidFill>
            </a:endParaRPr>
          </a:p>
          <a:p>
            <a:pPr marL="806450" lvl="2" indent="-355600">
              <a:spcBef>
                <a:spcPts val="300"/>
              </a:spcBef>
              <a:buFont typeface="Wingdings" panose="05000000000000000000" pitchFamily="2" charset="2"/>
              <a:buChar char="ü"/>
            </a:pPr>
            <a:r>
              <a:rPr lang="zh-TW" altLang="en-US" sz="2400" b="1" dirty="0" smtClean="0">
                <a:solidFill>
                  <a:srgbClr val="C00000"/>
                </a:solidFill>
              </a:rPr>
              <a:t>大眾對交通安全之</a:t>
            </a:r>
            <a:r>
              <a:rPr lang="zh-TW" altLang="en-US" sz="2400" b="1" dirty="0" smtClean="0">
                <a:solidFill>
                  <a:srgbClr val="0202FC"/>
                </a:solidFill>
              </a:rPr>
              <a:t>態度</a:t>
            </a:r>
            <a:r>
              <a:rPr lang="zh-TW" altLang="en-US" sz="2400" b="1" dirty="0" smtClean="0">
                <a:solidFill>
                  <a:srgbClr val="C00000"/>
                </a:solidFill>
              </a:rPr>
              <a:t>、</a:t>
            </a:r>
            <a:r>
              <a:rPr lang="zh-TW" altLang="en-US" sz="2400" b="1" dirty="0" smtClean="0">
                <a:solidFill>
                  <a:srgbClr val="0202FC"/>
                </a:solidFill>
              </a:rPr>
              <a:t>規範</a:t>
            </a:r>
            <a:r>
              <a:rPr lang="zh-TW" altLang="en-US" sz="2400" b="1" dirty="0" smtClean="0">
                <a:solidFill>
                  <a:srgbClr val="C00000"/>
                </a:solidFill>
              </a:rPr>
              <a:t>及</a:t>
            </a:r>
            <a:r>
              <a:rPr lang="zh-TW" altLang="en-US" sz="2400" b="1" dirty="0" smtClean="0">
                <a:solidFill>
                  <a:srgbClr val="0202FC"/>
                </a:solidFill>
              </a:rPr>
              <a:t>行為</a:t>
            </a:r>
            <a:r>
              <a:rPr lang="zh-TW" altLang="en-US" sz="2400" b="1" dirty="0" smtClean="0">
                <a:solidFill>
                  <a:srgbClr val="C00000"/>
                </a:solidFill>
              </a:rPr>
              <a:t>才是解決問題的關鍵</a:t>
            </a:r>
            <a:endParaRPr lang="en-US" altLang="zh-TW" sz="2400" b="1" dirty="0" smtClean="0">
              <a:solidFill>
                <a:srgbClr val="C00000"/>
              </a:solidFill>
            </a:endParaRPr>
          </a:p>
          <a:p>
            <a:pPr marL="452437" lvl="2" indent="0">
              <a:spcBef>
                <a:spcPts val="600"/>
              </a:spcBef>
              <a:buNone/>
            </a:pPr>
            <a:endParaRPr lang="en-US" altLang="zh-TW" sz="2400" b="1" dirty="0">
              <a:solidFill>
                <a:srgbClr val="C00000"/>
              </a:solidFill>
            </a:endParaRPr>
          </a:p>
          <a:p>
            <a:pPr marL="457200" lvl="1" indent="-457200">
              <a:buNone/>
            </a:pPr>
            <a:endParaRPr lang="en-US" altLang="zh-TW" b="1" dirty="0" smtClean="0">
              <a:solidFill>
                <a:srgbClr val="0202FC"/>
              </a:solidFill>
            </a:endParaRPr>
          </a:p>
        </p:txBody>
      </p:sp>
      <p:sp>
        <p:nvSpPr>
          <p:cNvPr id="4" name="標題 3"/>
          <p:cNvSpPr>
            <a:spLocks noGrp="1"/>
          </p:cNvSpPr>
          <p:nvPr>
            <p:ph type="title"/>
          </p:nvPr>
        </p:nvSpPr>
        <p:spPr>
          <a:xfrm>
            <a:off x="179512" y="188913"/>
            <a:ext cx="8784976" cy="850900"/>
          </a:xfrm>
        </p:spPr>
        <p:txBody>
          <a:bodyPr>
            <a:noAutofit/>
          </a:bodyPr>
          <a:lstStyle/>
          <a:p>
            <a:r>
              <a:rPr lang="zh-TW" altLang="en-US" dirty="0" smtClean="0">
                <a:latin typeface="標楷體" panose="03000509000000000000" pitchFamily="65" charset="-120"/>
                <a:ea typeface="標楷體" panose="03000509000000000000" pitchFamily="65" charset="-120"/>
              </a:rPr>
              <a:t>肆、交通安全改善策略之推動與瓶頸</a:t>
            </a:r>
            <a:endParaRPr lang="zh-TW" altLang="en-US" dirty="0">
              <a:latin typeface="標楷體" panose="03000509000000000000" pitchFamily="65" charset="-120"/>
              <a:ea typeface="標楷體" panose="03000509000000000000" pitchFamily="65" charset="-120"/>
            </a:endParaRPr>
          </a:p>
        </p:txBody>
      </p:sp>
      <p:sp>
        <p:nvSpPr>
          <p:cNvPr id="3" name="投影片編號版面配置區 2"/>
          <p:cNvSpPr>
            <a:spLocks noGrp="1"/>
          </p:cNvSpPr>
          <p:nvPr>
            <p:ph type="sldNum" sz="quarter" idx="12"/>
          </p:nvPr>
        </p:nvSpPr>
        <p:spPr/>
        <p:txBody>
          <a:bodyPr/>
          <a:lstStyle/>
          <a:p>
            <a:pPr>
              <a:defRPr/>
            </a:pPr>
            <a:fld id="{536358A0-154C-4D96-BCFB-B18E857788E8}" type="slidenum">
              <a:rPr lang="zh-TW" altLang="en-US" smtClean="0"/>
              <a:pPr>
                <a:defRPr/>
              </a:pPr>
              <a:t>11</a:t>
            </a:fld>
            <a:endParaRPr lang="zh-TW" altLang="en-US"/>
          </a:p>
        </p:txBody>
      </p:sp>
    </p:spTree>
    <p:extLst>
      <p:ext uri="{BB962C8B-B14F-4D97-AF65-F5344CB8AC3E}">
        <p14:creationId xmlns:p14="http://schemas.microsoft.com/office/powerpoint/2010/main" val="27225380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群組 48"/>
          <p:cNvGrpSpPr/>
          <p:nvPr/>
        </p:nvGrpSpPr>
        <p:grpSpPr>
          <a:xfrm>
            <a:off x="253234" y="1465447"/>
            <a:ext cx="8746999" cy="4627849"/>
            <a:chOff x="373082" y="930825"/>
            <a:chExt cx="10274944" cy="5172169"/>
          </a:xfrm>
          <a:solidFill>
            <a:srgbClr val="FFC000"/>
          </a:solidFill>
        </p:grpSpPr>
        <p:sp>
          <p:nvSpPr>
            <p:cNvPr id="6" name="橢圓 5"/>
            <p:cNvSpPr/>
            <p:nvPr/>
          </p:nvSpPr>
          <p:spPr>
            <a:xfrm>
              <a:off x="8884026" y="2635273"/>
              <a:ext cx="1764000" cy="1763272"/>
            </a:xfrm>
            <a:prstGeom prst="ellipse">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zh-TW" altLang="en-US" sz="2400" b="1" dirty="0">
                  <a:solidFill>
                    <a:schemeClr val="tx1"/>
                  </a:solidFill>
                  <a:latin typeface="Times New Roman "/>
                  <a:ea typeface="標楷體" panose="03000509000000000000" pitchFamily="65" charset="-120"/>
                </a:rPr>
                <a:t>行為</a:t>
              </a:r>
            </a:p>
          </p:txBody>
        </p:sp>
        <p:sp>
          <p:nvSpPr>
            <p:cNvPr id="8" name="橢圓 7"/>
            <p:cNvSpPr/>
            <p:nvPr/>
          </p:nvSpPr>
          <p:spPr>
            <a:xfrm>
              <a:off x="6048844" y="2635273"/>
              <a:ext cx="1764000" cy="1763272"/>
            </a:xfrm>
            <a:prstGeom prst="ellipse">
              <a:avLst/>
            </a:prstGeom>
            <a:solidFill>
              <a:schemeClr val="accent3">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zh-TW" altLang="en-US" sz="2400" b="1" dirty="0">
                  <a:solidFill>
                    <a:schemeClr val="tx1"/>
                  </a:solidFill>
                  <a:latin typeface="Times New Roman "/>
                  <a:ea typeface="標楷體" panose="03000509000000000000" pitchFamily="65" charset="-120"/>
                </a:rPr>
                <a:t>交通安全文化</a:t>
              </a:r>
            </a:p>
          </p:txBody>
        </p:sp>
        <p:sp>
          <p:nvSpPr>
            <p:cNvPr id="9" name="橢圓 8"/>
            <p:cNvSpPr/>
            <p:nvPr/>
          </p:nvSpPr>
          <p:spPr>
            <a:xfrm>
              <a:off x="3347277" y="930825"/>
              <a:ext cx="1531348" cy="1510919"/>
            </a:xfrm>
            <a:prstGeom prst="ellipse">
              <a:avLst/>
            </a:prstGeom>
            <a:solidFill>
              <a:schemeClr val="accent1">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zh-TW" altLang="en-US" sz="2400" b="1" dirty="0">
                  <a:solidFill>
                    <a:schemeClr val="tx1"/>
                  </a:solidFill>
                  <a:latin typeface="Times New Roman "/>
                  <a:ea typeface="標楷體" panose="03000509000000000000" pitchFamily="65" charset="-120"/>
                </a:rPr>
                <a:t>教育</a:t>
              </a:r>
            </a:p>
          </p:txBody>
        </p:sp>
        <p:sp>
          <p:nvSpPr>
            <p:cNvPr id="10" name="橢圓 9"/>
            <p:cNvSpPr/>
            <p:nvPr/>
          </p:nvSpPr>
          <p:spPr>
            <a:xfrm>
              <a:off x="3347277" y="2761450"/>
              <a:ext cx="1531348" cy="1510919"/>
            </a:xfrm>
            <a:prstGeom prst="ellipse">
              <a:avLst/>
            </a:prstGeom>
            <a:solidFill>
              <a:schemeClr val="accent2">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zh-TW" altLang="en-US" sz="2400" b="1" dirty="0">
                  <a:solidFill>
                    <a:schemeClr val="tx1"/>
                  </a:solidFill>
                  <a:latin typeface="Times New Roman "/>
                  <a:ea typeface="標楷體" panose="03000509000000000000" pitchFamily="65" charset="-120"/>
                </a:rPr>
                <a:t>執法</a:t>
              </a:r>
            </a:p>
          </p:txBody>
        </p:sp>
        <p:sp>
          <p:nvSpPr>
            <p:cNvPr id="11" name="橢圓 10"/>
            <p:cNvSpPr/>
            <p:nvPr/>
          </p:nvSpPr>
          <p:spPr>
            <a:xfrm>
              <a:off x="3347277" y="4592075"/>
              <a:ext cx="1531348" cy="1510919"/>
            </a:xfrm>
            <a:prstGeom prst="ellipse">
              <a:avLst/>
            </a:prstGeom>
            <a:solidFill>
              <a:schemeClr val="accent6">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zh-TW" altLang="en-US" sz="2400" b="1" dirty="0">
                  <a:solidFill>
                    <a:schemeClr val="tx1"/>
                  </a:solidFill>
                  <a:latin typeface="Times New Roman "/>
                  <a:ea typeface="標楷體" panose="03000509000000000000" pitchFamily="65" charset="-120"/>
                </a:rPr>
                <a:t>社會影響</a:t>
              </a:r>
            </a:p>
          </p:txBody>
        </p:sp>
        <p:sp>
          <p:nvSpPr>
            <p:cNvPr id="12" name="橢圓 11"/>
            <p:cNvSpPr/>
            <p:nvPr/>
          </p:nvSpPr>
          <p:spPr>
            <a:xfrm>
              <a:off x="373082" y="1560108"/>
              <a:ext cx="1764000" cy="1763272"/>
            </a:xfrm>
            <a:prstGeom prst="ellipse">
              <a:avLst/>
            </a:prstGeom>
            <a:solidFill>
              <a:schemeClr val="accent6">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zh-TW" altLang="en-US" sz="2400" b="1" dirty="0" smtClean="0">
                  <a:solidFill>
                    <a:schemeClr val="tx1"/>
                  </a:solidFill>
                  <a:latin typeface="Times New Roman "/>
                  <a:ea typeface="標楷體" panose="03000509000000000000" pitchFamily="65" charset="-120"/>
                </a:rPr>
                <a:t>法規</a:t>
              </a:r>
              <a:endParaRPr lang="en-US" altLang="zh-TW" sz="2400" b="1" dirty="0" smtClean="0">
                <a:solidFill>
                  <a:schemeClr val="tx1"/>
                </a:solidFill>
                <a:latin typeface="Times New Roman "/>
                <a:ea typeface="標楷體" panose="03000509000000000000" pitchFamily="65" charset="-120"/>
              </a:endParaRPr>
            </a:p>
            <a:p>
              <a:pPr algn="ctr"/>
              <a:r>
                <a:rPr lang="zh-TW" altLang="en-US" sz="2400" b="1" dirty="0" smtClean="0">
                  <a:solidFill>
                    <a:schemeClr val="tx1"/>
                  </a:solidFill>
                  <a:latin typeface="Times New Roman "/>
                  <a:ea typeface="標楷體" panose="03000509000000000000" pitchFamily="65" charset="-120"/>
                </a:rPr>
                <a:t>制度</a:t>
              </a:r>
              <a:endParaRPr lang="zh-TW" altLang="en-US" sz="2400" b="1" dirty="0">
                <a:solidFill>
                  <a:schemeClr val="tx1"/>
                </a:solidFill>
                <a:latin typeface="Times New Roman "/>
                <a:ea typeface="標楷體" panose="03000509000000000000" pitchFamily="65" charset="-120"/>
              </a:endParaRPr>
            </a:p>
          </p:txBody>
        </p:sp>
        <p:sp>
          <p:nvSpPr>
            <p:cNvPr id="13" name="橢圓 12"/>
            <p:cNvSpPr/>
            <p:nvPr/>
          </p:nvSpPr>
          <p:spPr>
            <a:xfrm>
              <a:off x="413058" y="3839800"/>
              <a:ext cx="1764000" cy="1763272"/>
            </a:xfrm>
            <a:prstGeom prst="ellipse">
              <a:avLst/>
            </a:prstGeom>
            <a:solidFill>
              <a:schemeClr val="tx2">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zh-TW" altLang="en-US" sz="2400" b="1" dirty="0" smtClean="0">
                  <a:solidFill>
                    <a:schemeClr val="tx1"/>
                  </a:solidFill>
                  <a:latin typeface="Times New Roman "/>
                  <a:ea typeface="標楷體" panose="03000509000000000000" pitchFamily="65" charset="-120"/>
                </a:rPr>
                <a:t>自然</a:t>
              </a:r>
              <a:endParaRPr lang="en-US" altLang="zh-TW" sz="2400" b="1" dirty="0" smtClean="0">
                <a:solidFill>
                  <a:schemeClr val="tx1"/>
                </a:solidFill>
                <a:latin typeface="Times New Roman "/>
                <a:ea typeface="標楷體" panose="03000509000000000000" pitchFamily="65" charset="-120"/>
              </a:endParaRPr>
            </a:p>
            <a:p>
              <a:pPr algn="ctr"/>
              <a:r>
                <a:rPr lang="zh-TW" altLang="en-US" sz="2400" b="1" dirty="0" smtClean="0">
                  <a:solidFill>
                    <a:schemeClr val="tx1"/>
                  </a:solidFill>
                  <a:latin typeface="Times New Roman "/>
                  <a:ea typeface="標楷體" panose="03000509000000000000" pitchFamily="65" charset="-120"/>
                </a:rPr>
                <a:t>條件</a:t>
              </a:r>
              <a:endParaRPr lang="zh-TW" altLang="en-US" sz="2400" b="1" dirty="0">
                <a:solidFill>
                  <a:schemeClr val="tx1"/>
                </a:solidFill>
                <a:latin typeface="Times New Roman "/>
                <a:ea typeface="標楷體" panose="03000509000000000000" pitchFamily="65" charset="-120"/>
              </a:endParaRPr>
            </a:p>
          </p:txBody>
        </p:sp>
        <p:cxnSp>
          <p:nvCxnSpPr>
            <p:cNvPr id="14" name="直線單箭頭接點 13"/>
            <p:cNvCxnSpPr/>
            <p:nvPr/>
          </p:nvCxnSpPr>
          <p:spPr>
            <a:xfrm flipV="1">
              <a:off x="2177058" y="1696010"/>
              <a:ext cx="1170219" cy="78682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7" name="直線單箭頭接點 16"/>
            <p:cNvCxnSpPr>
              <a:stCxn id="12" idx="6"/>
              <a:endCxn id="10" idx="2"/>
            </p:cNvCxnSpPr>
            <p:nvPr/>
          </p:nvCxnSpPr>
          <p:spPr>
            <a:xfrm>
              <a:off x="2177058" y="2482831"/>
              <a:ext cx="1170219" cy="103407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0" name="直線單箭頭接點 19"/>
            <p:cNvCxnSpPr>
              <a:stCxn id="12" idx="6"/>
              <a:endCxn id="11" idx="2"/>
            </p:cNvCxnSpPr>
            <p:nvPr/>
          </p:nvCxnSpPr>
          <p:spPr>
            <a:xfrm>
              <a:off x="2177058" y="2482831"/>
              <a:ext cx="1170219" cy="286470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3" name="直線單箭頭接點 22"/>
            <p:cNvCxnSpPr>
              <a:stCxn id="13" idx="6"/>
              <a:endCxn id="9" idx="2"/>
            </p:cNvCxnSpPr>
            <p:nvPr/>
          </p:nvCxnSpPr>
          <p:spPr>
            <a:xfrm flipV="1">
              <a:off x="2177058" y="1686285"/>
              <a:ext cx="1170219" cy="303515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6" name="直線單箭頭接點 25"/>
            <p:cNvCxnSpPr>
              <a:stCxn id="13" idx="6"/>
              <a:endCxn id="10" idx="2"/>
            </p:cNvCxnSpPr>
            <p:nvPr/>
          </p:nvCxnSpPr>
          <p:spPr>
            <a:xfrm flipV="1">
              <a:off x="2177058" y="3516910"/>
              <a:ext cx="1170219" cy="120452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0" name="直線單箭頭接點 29"/>
            <p:cNvCxnSpPr>
              <a:stCxn id="13" idx="6"/>
              <a:endCxn id="11" idx="2"/>
            </p:cNvCxnSpPr>
            <p:nvPr/>
          </p:nvCxnSpPr>
          <p:spPr>
            <a:xfrm>
              <a:off x="2177058" y="4721436"/>
              <a:ext cx="1170219" cy="62609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5" name="直線單箭頭接點 34"/>
            <p:cNvCxnSpPr>
              <a:stCxn id="9" idx="6"/>
              <a:endCxn id="8" idx="1"/>
            </p:cNvCxnSpPr>
            <p:nvPr/>
          </p:nvCxnSpPr>
          <p:spPr>
            <a:xfrm>
              <a:off x="4878625" y="1686285"/>
              <a:ext cx="1428551" cy="120721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8" name="直線單箭頭接點 37"/>
            <p:cNvCxnSpPr>
              <a:stCxn id="10" idx="6"/>
              <a:endCxn id="8" idx="2"/>
            </p:cNvCxnSpPr>
            <p:nvPr/>
          </p:nvCxnSpPr>
          <p:spPr>
            <a:xfrm flipV="1">
              <a:off x="4878625" y="3516909"/>
              <a:ext cx="1170219" cy="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41" name="直線單箭頭接點 40"/>
            <p:cNvCxnSpPr/>
            <p:nvPr/>
          </p:nvCxnSpPr>
          <p:spPr>
            <a:xfrm flipV="1">
              <a:off x="4878625" y="4232584"/>
              <a:ext cx="1428551" cy="99512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44" name="直線單箭頭接點 43"/>
            <p:cNvCxnSpPr>
              <a:stCxn id="8" idx="6"/>
              <a:endCxn id="6" idx="2"/>
            </p:cNvCxnSpPr>
            <p:nvPr/>
          </p:nvCxnSpPr>
          <p:spPr>
            <a:xfrm>
              <a:off x="7812844" y="3516909"/>
              <a:ext cx="1071182"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grpSp>
      <p:sp>
        <p:nvSpPr>
          <p:cNvPr id="4" name="標題 3"/>
          <p:cNvSpPr>
            <a:spLocks noGrp="1"/>
          </p:cNvSpPr>
          <p:nvPr>
            <p:ph type="title"/>
          </p:nvPr>
        </p:nvSpPr>
        <p:spPr>
          <a:xfrm>
            <a:off x="395536" y="173739"/>
            <a:ext cx="8748464" cy="720725"/>
          </a:xfrm>
        </p:spPr>
        <p:txBody>
          <a:bodyPr>
            <a:noAutofit/>
          </a:bodyPr>
          <a:lstStyle/>
          <a:p>
            <a:r>
              <a:rPr lang="zh-TW" altLang="en-US" dirty="0">
                <a:latin typeface="Times New Roman" panose="02020603050405020304" pitchFamily="18" charset="0"/>
                <a:ea typeface="標楷體" panose="03000509000000000000" pitchFamily="65" charset="-120"/>
                <a:cs typeface="Times New Roman" panose="02020603050405020304" pitchFamily="18" charset="0"/>
              </a:rPr>
              <a:t>伍</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、交通安全文化與用路行為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(1/5)</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矩形 4"/>
          <p:cNvSpPr/>
          <p:nvPr/>
        </p:nvSpPr>
        <p:spPr>
          <a:xfrm>
            <a:off x="4670559" y="5023132"/>
            <a:ext cx="3960439" cy="1077218"/>
          </a:xfrm>
          <a:prstGeom prst="rect">
            <a:avLst/>
          </a:prstGeom>
        </p:spPr>
        <p:txBody>
          <a:bodyPr wrap="square">
            <a:spAutoFit/>
          </a:bodyPr>
          <a:lstStyle/>
          <a:p>
            <a:pPr algn="ctr"/>
            <a:r>
              <a:rPr lang="zh-TW" altLang="en-US" sz="3200" b="1" dirty="0">
                <a:solidFill>
                  <a:srgbClr val="1E03BD"/>
                </a:solidFill>
                <a:latin typeface="標楷體" panose="03000509000000000000" pitchFamily="65" charset="-120"/>
                <a:ea typeface="標楷體" panose="03000509000000000000" pitchFamily="65" charset="-120"/>
              </a:rPr>
              <a:t>交通安全</a:t>
            </a:r>
            <a:r>
              <a:rPr lang="zh-TW" altLang="en-US" sz="3200" b="1" dirty="0" smtClean="0">
                <a:solidFill>
                  <a:srgbClr val="1E03BD"/>
                </a:solidFill>
                <a:latin typeface="標楷體" panose="03000509000000000000" pitchFamily="65" charset="-120"/>
                <a:ea typeface="標楷體" panose="03000509000000000000" pitchFamily="65" charset="-120"/>
              </a:rPr>
              <a:t>文化與行為的</a:t>
            </a:r>
            <a:r>
              <a:rPr lang="zh-TW" altLang="en-US" sz="3200" b="1" dirty="0">
                <a:solidFill>
                  <a:srgbClr val="1E03BD"/>
                </a:solidFill>
                <a:latin typeface="標楷體" panose="03000509000000000000" pitchFamily="65" charset="-120"/>
                <a:ea typeface="標楷體" panose="03000509000000000000" pitchFamily="65" charset="-120"/>
              </a:rPr>
              <a:t>形成</a:t>
            </a:r>
          </a:p>
        </p:txBody>
      </p:sp>
      <p:sp>
        <p:nvSpPr>
          <p:cNvPr id="2" name="矩形 1"/>
          <p:cNvSpPr/>
          <p:nvPr/>
        </p:nvSpPr>
        <p:spPr>
          <a:xfrm>
            <a:off x="4715976" y="1151341"/>
            <a:ext cx="4282543" cy="1754326"/>
          </a:xfrm>
          <a:prstGeom prst="rect">
            <a:avLst/>
          </a:prstGeom>
        </p:spPr>
        <p:txBody>
          <a:bodyPr wrap="square">
            <a:spAutoFit/>
          </a:bodyPr>
          <a:lstStyle/>
          <a:p>
            <a:pPr marL="88900" algn="just">
              <a:spcBef>
                <a:spcPts val="600"/>
              </a:spcBef>
              <a:buNone/>
            </a:pPr>
            <a:r>
              <a:rPr lang="zh-TW" altLang="zh-TW"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交通安全</a:t>
            </a:r>
            <a:r>
              <a:rPr lang="zh-TW" altLang="zh-TW"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文化</a:t>
            </a:r>
            <a:r>
              <a:rPr lang="zh-TW" altLang="zh-TW" b="1" dirty="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是一種潛移默化且深</a:t>
            </a:r>
            <a:r>
              <a:rPr lang="zh-TW" altLang="zh-TW" b="1" dirty="0" smtClean="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植每一</a:t>
            </a:r>
            <a:r>
              <a:rPr lang="zh-TW" altLang="zh-TW" b="1" dirty="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個人心中的</a:t>
            </a:r>
            <a:r>
              <a:rPr lang="zh-TW" altLang="en-US" b="1" dirty="0" smtClean="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一</a:t>
            </a:r>
            <a:r>
              <a:rPr lang="zh-TW" altLang="zh-TW" b="1" dirty="0" smtClean="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種</a:t>
            </a:r>
            <a:r>
              <a:rPr lang="zh-TW" altLang="zh-TW" b="1" dirty="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構念</a:t>
            </a:r>
            <a:r>
              <a:rPr lang="en-US" altLang="zh-TW" b="1" dirty="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(construct)</a:t>
            </a:r>
            <a:r>
              <a:rPr lang="zh-TW" altLang="zh-TW" b="1" dirty="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，它看不到也無法直接量測，卻深深地</a:t>
            </a:r>
            <a:r>
              <a:rPr lang="zh-TW" altLang="en-US" b="1" dirty="0" smtClean="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影</a:t>
            </a:r>
            <a:r>
              <a:rPr lang="zh-TW" altLang="zh-TW" b="1" dirty="0" smtClean="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響</a:t>
            </a:r>
            <a:r>
              <a:rPr lang="zh-TW" altLang="zh-TW" b="1" dirty="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每一個用路人對道路交通安全的</a:t>
            </a:r>
            <a:r>
              <a:rPr lang="zh-TW" altLang="zh-TW"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信念</a:t>
            </a:r>
            <a:r>
              <a:rPr lang="en-US" altLang="zh-TW"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(belief)</a:t>
            </a:r>
            <a:r>
              <a:rPr lang="zh-TW" altLang="zh-TW" b="1" dirty="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zh-TW"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價值觀</a:t>
            </a:r>
            <a:r>
              <a:rPr lang="en-US" altLang="zh-TW"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values)</a:t>
            </a:r>
            <a:r>
              <a:rPr lang="zh-TW" altLang="zh-TW" b="1" dirty="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zh-TW"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態度</a:t>
            </a:r>
            <a:r>
              <a:rPr lang="en-US" altLang="zh-TW"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(attitude</a:t>
            </a:r>
            <a:r>
              <a:rPr lang="en-US" altLang="zh-TW"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zh-TW" b="1" dirty="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zh-TW"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規範</a:t>
            </a:r>
            <a:r>
              <a:rPr lang="en-US" altLang="zh-TW"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(norms)</a:t>
            </a:r>
            <a:r>
              <a:rPr lang="zh-TW" altLang="zh-TW" b="1" dirty="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與</a:t>
            </a:r>
            <a:r>
              <a:rPr lang="zh-TW" altLang="zh-TW"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行為</a:t>
            </a:r>
            <a:r>
              <a:rPr lang="en-US" altLang="zh-TW"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(behavior)</a:t>
            </a:r>
            <a:r>
              <a:rPr lang="zh-TW" altLang="en-US" b="1" dirty="0" smtClean="0">
                <a:solidFill>
                  <a:srgbClr val="0202FC"/>
                </a:solidFill>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b="1" dirty="0">
              <a:solidFill>
                <a:srgbClr val="0202FC"/>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330443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188913"/>
            <a:ext cx="8784976" cy="850900"/>
          </a:xfrm>
        </p:spPr>
        <p:txBody>
          <a:bodyPr>
            <a:normAutofit/>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伍、交通安全文化與用路行為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(2/5)</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 name="內容版面配置區 2"/>
          <p:cNvSpPr>
            <a:spLocks noGrp="1"/>
          </p:cNvSpPr>
          <p:nvPr>
            <p:ph idx="1"/>
          </p:nvPr>
        </p:nvSpPr>
        <p:spPr>
          <a:xfrm>
            <a:off x="107504" y="1196752"/>
            <a:ext cx="9036496" cy="4980312"/>
          </a:xfrm>
        </p:spPr>
        <p:txBody>
          <a:bodyPr/>
          <a:lstStyle/>
          <a:p>
            <a:pPr marL="360363" indent="-360363">
              <a:buFont typeface="Wingdings" panose="05000000000000000000" pitchFamily="2" charset="2"/>
              <a:buChar char="Ø"/>
            </a:pPr>
            <a:r>
              <a:rPr lang="zh-TW" altLang="zh-TW" sz="2400" dirty="0" smtClean="0"/>
              <a:t>國內已</a:t>
            </a:r>
            <a:r>
              <a:rPr lang="zh-TW" altLang="en-US" sz="2400" dirty="0"/>
              <a:t>有相關研究</a:t>
            </a:r>
            <a:r>
              <a:rPr lang="zh-TW" altLang="en-US" sz="2400" dirty="0" smtClean="0"/>
              <a:t>探討</a:t>
            </a:r>
            <a:r>
              <a:rPr lang="zh-TW" altLang="zh-TW" sz="2400" dirty="0" smtClean="0"/>
              <a:t>我國</a:t>
            </a:r>
            <a:r>
              <a:rPr lang="zh-TW" altLang="en-US" sz="2400" dirty="0" smtClean="0"/>
              <a:t>的</a:t>
            </a:r>
            <a:r>
              <a:rPr lang="zh-TW" altLang="zh-TW" sz="2400" dirty="0" smtClean="0"/>
              <a:t>交通安全文化</a:t>
            </a:r>
            <a:r>
              <a:rPr lang="zh-TW" altLang="en-US" sz="2400" dirty="0"/>
              <a:t>，</a:t>
            </a:r>
            <a:r>
              <a:rPr lang="zh-TW" altLang="en-US" sz="2400" dirty="0" smtClean="0"/>
              <a:t>嘗試以</a:t>
            </a:r>
            <a:r>
              <a:rPr lang="zh-TW" altLang="en-US" sz="2400" dirty="0" smtClean="0">
                <a:solidFill>
                  <a:srgbClr val="C00000"/>
                </a:solidFill>
              </a:rPr>
              <a:t>安全</a:t>
            </a:r>
            <a:r>
              <a:rPr lang="zh-TW" altLang="en-US" sz="2400" dirty="0">
                <a:solidFill>
                  <a:srgbClr val="C00000"/>
                </a:solidFill>
              </a:rPr>
              <a:t>價值</a:t>
            </a:r>
            <a:r>
              <a:rPr lang="zh-TW" altLang="en-US" sz="2400" dirty="0"/>
              <a:t>、</a:t>
            </a:r>
            <a:r>
              <a:rPr lang="zh-TW" altLang="en-US" sz="2400" dirty="0">
                <a:solidFill>
                  <a:srgbClr val="C00000"/>
                </a:solidFill>
              </a:rPr>
              <a:t>安全態度</a:t>
            </a:r>
            <a:r>
              <a:rPr lang="zh-TW" altLang="en-US" sz="2400" dirty="0" smtClean="0"/>
              <a:t>、</a:t>
            </a:r>
            <a:r>
              <a:rPr lang="zh-TW" altLang="en-US" sz="2400" dirty="0" smtClean="0">
                <a:solidFill>
                  <a:srgbClr val="C00000"/>
                </a:solidFill>
              </a:rPr>
              <a:t>法律</a:t>
            </a:r>
            <a:r>
              <a:rPr lang="zh-TW" altLang="en-US" sz="2400" dirty="0">
                <a:solidFill>
                  <a:srgbClr val="C00000"/>
                </a:solidFill>
              </a:rPr>
              <a:t>意識</a:t>
            </a:r>
            <a:r>
              <a:rPr lang="zh-TW" altLang="en-US" sz="2400" dirty="0"/>
              <a:t>、</a:t>
            </a:r>
            <a:r>
              <a:rPr lang="zh-TW" altLang="en-US" sz="2400" dirty="0">
                <a:solidFill>
                  <a:srgbClr val="C00000"/>
                </a:solidFill>
              </a:rPr>
              <a:t>利他主義</a:t>
            </a:r>
            <a:r>
              <a:rPr lang="zh-TW" altLang="en-US" sz="2400" dirty="0"/>
              <a:t>、</a:t>
            </a:r>
            <a:r>
              <a:rPr lang="zh-TW" altLang="en-US" sz="2400" dirty="0">
                <a:solidFill>
                  <a:srgbClr val="C00000"/>
                </a:solidFill>
              </a:rPr>
              <a:t>風險感認</a:t>
            </a:r>
            <a:r>
              <a:rPr lang="zh-TW" altLang="en-US" sz="2400" dirty="0"/>
              <a:t>及</a:t>
            </a:r>
            <a:r>
              <a:rPr lang="zh-TW" altLang="en-US" sz="2400" dirty="0">
                <a:solidFill>
                  <a:srgbClr val="C00000"/>
                </a:solidFill>
              </a:rPr>
              <a:t>危險用路行為</a:t>
            </a:r>
            <a:r>
              <a:rPr lang="zh-TW" altLang="en-US" sz="2400" dirty="0"/>
              <a:t>等六</a:t>
            </a:r>
            <a:r>
              <a:rPr lang="zh-TW" altLang="en-US" sz="2400" dirty="0" smtClean="0"/>
              <a:t>個建構呈現</a:t>
            </a:r>
            <a:r>
              <a:rPr lang="zh-TW" altLang="en-US" sz="2400" dirty="0" smtClean="0">
                <a:solidFill>
                  <a:srgbClr val="1E03BD"/>
                </a:solidFill>
              </a:rPr>
              <a:t>交通安全文化</a:t>
            </a:r>
            <a:r>
              <a:rPr lang="zh-TW" altLang="en-US" sz="2400" dirty="0" smtClean="0"/>
              <a:t>，並發展</a:t>
            </a:r>
            <a:r>
              <a:rPr lang="zh-TW" altLang="en-US" sz="2400" dirty="0" smtClean="0">
                <a:solidFill>
                  <a:srgbClr val="1E03BD"/>
                </a:solidFill>
              </a:rPr>
              <a:t>量測工具以</a:t>
            </a:r>
            <a:r>
              <a:rPr lang="zh-TW" altLang="en-US" sz="2400" dirty="0" smtClean="0"/>
              <a:t>進行實證研究 </a:t>
            </a:r>
            <a:r>
              <a:rPr lang="en-US" altLang="zh-TW" sz="2400" dirty="0" smtClean="0"/>
              <a:t>(</a:t>
            </a:r>
            <a:r>
              <a:rPr lang="zh-TW" altLang="zh-TW" sz="2400" dirty="0" smtClean="0"/>
              <a:t>張新立</a:t>
            </a:r>
            <a:r>
              <a:rPr lang="zh-TW" altLang="en-US" sz="2400" dirty="0" smtClean="0"/>
              <a:t>等</a:t>
            </a:r>
            <a:r>
              <a:rPr lang="zh-TW" altLang="zh-TW" sz="2400" dirty="0" smtClean="0"/>
              <a:t>，</a:t>
            </a:r>
            <a:r>
              <a:rPr lang="en-US" altLang="zh-TW" sz="2400" dirty="0" smtClean="0"/>
              <a:t>2018-2020)</a:t>
            </a:r>
            <a:r>
              <a:rPr lang="zh-TW" altLang="en-US" sz="2400" dirty="0" smtClean="0"/>
              <a:t>。</a:t>
            </a:r>
            <a:endParaRPr lang="en-US" altLang="zh-TW" sz="2400" dirty="0" smtClean="0"/>
          </a:p>
          <a:p>
            <a:pPr marL="360363" indent="-360363">
              <a:buFont typeface="Wingdings" panose="05000000000000000000" pitchFamily="2" charset="2"/>
              <a:buChar char="Ø"/>
            </a:pPr>
            <a:r>
              <a:rPr lang="zh-TW" altLang="en-US" sz="2400" dirty="0" smtClean="0"/>
              <a:t>我國所發展的交通安全文化量表，歷經三年之大樣本實測、信效度及</a:t>
            </a:r>
            <a:r>
              <a:rPr lang="zh-TW" altLang="zh-TW" sz="2400" dirty="0" smtClean="0"/>
              <a:t>理論驗證</a:t>
            </a:r>
            <a:r>
              <a:rPr lang="zh-TW" altLang="en-US" sz="2400" dirty="0" smtClean="0"/>
              <a:t>後，已具</a:t>
            </a:r>
            <a:r>
              <a:rPr lang="zh-TW" altLang="en-US" sz="2400" dirty="0" smtClean="0">
                <a:solidFill>
                  <a:schemeClr val="tx1"/>
                </a:solidFill>
              </a:rPr>
              <a:t>發展</a:t>
            </a:r>
            <a:r>
              <a:rPr lang="zh-TW" altLang="en-US" sz="2400" dirty="0" smtClean="0">
                <a:solidFill>
                  <a:srgbClr val="C00000"/>
                </a:solidFill>
              </a:rPr>
              <a:t>優良交通安全文化</a:t>
            </a:r>
            <a:r>
              <a:rPr lang="zh-TW" altLang="en-US" sz="2400" dirty="0" smtClean="0"/>
              <a:t>之參考價值。</a:t>
            </a:r>
            <a:endParaRPr lang="en-US" altLang="zh-TW" sz="2400" dirty="0" smtClean="0">
              <a:solidFill>
                <a:srgbClr val="150BDF"/>
              </a:solidFill>
            </a:endParaRPr>
          </a:p>
          <a:p>
            <a:pPr marL="0" indent="0">
              <a:buNone/>
            </a:pPr>
            <a:endParaRPr lang="zh-TW" altLang="en-US" dirty="0"/>
          </a:p>
        </p:txBody>
      </p:sp>
      <p:sp>
        <p:nvSpPr>
          <p:cNvPr id="4" name="橢圓 3"/>
          <p:cNvSpPr/>
          <p:nvPr/>
        </p:nvSpPr>
        <p:spPr>
          <a:xfrm>
            <a:off x="527920" y="5148567"/>
            <a:ext cx="1080000" cy="833763"/>
          </a:xfrm>
          <a:prstGeom prst="ellipse">
            <a:avLst/>
          </a:prstGeom>
          <a:solidFill>
            <a:srgbClr val="FCB68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zh-TW" altLang="en-US" sz="2200" b="1" dirty="0" smtClean="0">
                <a:solidFill>
                  <a:schemeClr val="tx1"/>
                </a:solidFill>
                <a:latin typeface="Times New Roman "/>
                <a:ea typeface="標楷體" panose="03000509000000000000" pitchFamily="65" charset="-120"/>
              </a:rPr>
              <a:t>安全價值</a:t>
            </a:r>
            <a:endParaRPr lang="zh-TW" altLang="en-US" sz="2200" b="1" dirty="0">
              <a:solidFill>
                <a:schemeClr val="tx1"/>
              </a:solidFill>
              <a:latin typeface="Times New Roman "/>
              <a:ea typeface="標楷體" panose="03000509000000000000" pitchFamily="65" charset="-120"/>
            </a:endParaRPr>
          </a:p>
        </p:txBody>
      </p:sp>
      <p:sp>
        <p:nvSpPr>
          <p:cNvPr id="5" name="橢圓 4"/>
          <p:cNvSpPr/>
          <p:nvPr/>
        </p:nvSpPr>
        <p:spPr>
          <a:xfrm>
            <a:off x="3111804" y="3717032"/>
            <a:ext cx="2730793" cy="62026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zh-TW" altLang="en-US" sz="2400" b="1" dirty="0" smtClean="0">
                <a:solidFill>
                  <a:srgbClr val="C00000"/>
                </a:solidFill>
                <a:latin typeface="Times New Roman "/>
                <a:ea typeface="標楷體" panose="03000509000000000000" pitchFamily="65" charset="-120"/>
              </a:rPr>
              <a:t>交通安全文化</a:t>
            </a:r>
            <a:endParaRPr lang="zh-TW" altLang="en-US" sz="2400" b="1" dirty="0">
              <a:solidFill>
                <a:srgbClr val="C00000"/>
              </a:solidFill>
              <a:latin typeface="Times New Roman "/>
              <a:ea typeface="標楷體" panose="03000509000000000000" pitchFamily="65" charset="-120"/>
            </a:endParaRPr>
          </a:p>
        </p:txBody>
      </p:sp>
      <p:sp>
        <p:nvSpPr>
          <p:cNvPr id="6" name="橢圓 5"/>
          <p:cNvSpPr/>
          <p:nvPr/>
        </p:nvSpPr>
        <p:spPr>
          <a:xfrm>
            <a:off x="1876667" y="5139420"/>
            <a:ext cx="1080000" cy="802938"/>
          </a:xfrm>
          <a:prstGeom prst="ellipse">
            <a:avLst/>
          </a:prstGeom>
          <a:solidFill>
            <a:srgbClr val="FCB68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zh-TW" altLang="en-US" sz="2200" b="1" dirty="0" smtClean="0">
                <a:solidFill>
                  <a:schemeClr val="tx1"/>
                </a:solidFill>
                <a:latin typeface="Times New Roman "/>
                <a:ea typeface="標楷體" panose="03000509000000000000" pitchFamily="65" charset="-120"/>
              </a:rPr>
              <a:t>安全態度</a:t>
            </a:r>
            <a:endParaRPr lang="zh-TW" altLang="en-US" sz="2200" b="1" dirty="0">
              <a:solidFill>
                <a:schemeClr val="tx1"/>
              </a:solidFill>
              <a:latin typeface="Times New Roman "/>
              <a:ea typeface="標楷體" panose="03000509000000000000" pitchFamily="65" charset="-120"/>
            </a:endParaRPr>
          </a:p>
        </p:txBody>
      </p:sp>
      <p:sp>
        <p:nvSpPr>
          <p:cNvPr id="7" name="橢圓 6"/>
          <p:cNvSpPr/>
          <p:nvPr/>
        </p:nvSpPr>
        <p:spPr>
          <a:xfrm>
            <a:off x="3323765" y="5097614"/>
            <a:ext cx="1080000" cy="844744"/>
          </a:xfrm>
          <a:prstGeom prst="ellipse">
            <a:avLst/>
          </a:prstGeom>
          <a:solidFill>
            <a:srgbClr val="FBC293"/>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zh-TW" altLang="en-US" sz="2200" b="1" dirty="0" smtClean="0">
                <a:solidFill>
                  <a:schemeClr val="tx1"/>
                </a:solidFill>
                <a:latin typeface="Times New Roman "/>
                <a:ea typeface="標楷體" panose="03000509000000000000" pitchFamily="65" charset="-120"/>
              </a:rPr>
              <a:t>法律意識</a:t>
            </a:r>
            <a:endParaRPr lang="zh-TW" altLang="en-US" sz="2200" b="1" dirty="0">
              <a:solidFill>
                <a:schemeClr val="tx1"/>
              </a:solidFill>
              <a:latin typeface="Times New Roman "/>
              <a:ea typeface="標楷體" panose="03000509000000000000" pitchFamily="65" charset="-120"/>
            </a:endParaRPr>
          </a:p>
        </p:txBody>
      </p:sp>
      <p:sp>
        <p:nvSpPr>
          <p:cNvPr id="8" name="橢圓 7"/>
          <p:cNvSpPr/>
          <p:nvPr/>
        </p:nvSpPr>
        <p:spPr>
          <a:xfrm>
            <a:off x="6066395" y="5097613"/>
            <a:ext cx="1079999" cy="802937"/>
          </a:xfrm>
          <a:prstGeom prst="ellipse">
            <a:avLst/>
          </a:prstGeom>
          <a:solidFill>
            <a:srgbClr val="FBC293"/>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zh-TW" altLang="en-US" sz="2200" b="1" dirty="0" smtClean="0">
                <a:solidFill>
                  <a:schemeClr val="tx1"/>
                </a:solidFill>
                <a:latin typeface="Times New Roman "/>
                <a:ea typeface="標楷體" panose="03000509000000000000" pitchFamily="65" charset="-120"/>
              </a:rPr>
              <a:t>危險行為</a:t>
            </a:r>
            <a:endParaRPr lang="zh-TW" altLang="en-US" sz="2200" b="1" dirty="0">
              <a:solidFill>
                <a:schemeClr val="tx1"/>
              </a:solidFill>
              <a:latin typeface="Times New Roman "/>
              <a:ea typeface="標楷體" panose="03000509000000000000" pitchFamily="65" charset="-120"/>
            </a:endParaRPr>
          </a:p>
        </p:txBody>
      </p:sp>
      <p:sp>
        <p:nvSpPr>
          <p:cNvPr id="20" name="橢圓 19"/>
          <p:cNvSpPr/>
          <p:nvPr/>
        </p:nvSpPr>
        <p:spPr>
          <a:xfrm>
            <a:off x="7466716" y="5135411"/>
            <a:ext cx="1000163" cy="769150"/>
          </a:xfrm>
          <a:prstGeom prst="ellipse">
            <a:avLst/>
          </a:prstGeom>
          <a:solidFill>
            <a:srgbClr val="FCB68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zh-TW" altLang="en-US" sz="2200" b="1" dirty="0" smtClean="0">
                <a:solidFill>
                  <a:schemeClr val="tx1"/>
                </a:solidFill>
                <a:latin typeface="Times New Roman "/>
                <a:ea typeface="標楷體" panose="03000509000000000000" pitchFamily="65" charset="-120"/>
              </a:rPr>
              <a:t>利他主義</a:t>
            </a:r>
            <a:endParaRPr lang="zh-TW" altLang="en-US" sz="2200" b="1" dirty="0">
              <a:solidFill>
                <a:schemeClr val="tx1"/>
              </a:solidFill>
              <a:latin typeface="Times New Roman "/>
              <a:ea typeface="標楷體" panose="03000509000000000000" pitchFamily="65" charset="-120"/>
            </a:endParaRPr>
          </a:p>
        </p:txBody>
      </p:sp>
      <p:cxnSp>
        <p:nvCxnSpPr>
          <p:cNvPr id="22" name="直線單箭頭接點 21"/>
          <p:cNvCxnSpPr>
            <a:stCxn id="5" idx="4"/>
            <a:endCxn id="4" idx="7"/>
          </p:cNvCxnSpPr>
          <p:nvPr/>
        </p:nvCxnSpPr>
        <p:spPr>
          <a:xfrm flipH="1">
            <a:off x="1449758" y="4337295"/>
            <a:ext cx="3027443" cy="93337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4" name="直線單箭頭接點 23"/>
          <p:cNvCxnSpPr>
            <a:stCxn id="5" idx="4"/>
            <a:endCxn id="6" idx="7"/>
          </p:cNvCxnSpPr>
          <p:nvPr/>
        </p:nvCxnSpPr>
        <p:spPr>
          <a:xfrm flipH="1">
            <a:off x="2798505" y="4337295"/>
            <a:ext cx="1678696" cy="91971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6" name="直線單箭頭接點 25"/>
          <p:cNvCxnSpPr>
            <a:stCxn id="5" idx="4"/>
          </p:cNvCxnSpPr>
          <p:nvPr/>
        </p:nvCxnSpPr>
        <p:spPr>
          <a:xfrm flipH="1">
            <a:off x="3813385" y="4337295"/>
            <a:ext cx="663816" cy="74005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9" name="直線單箭頭接點 28"/>
          <p:cNvCxnSpPr/>
          <p:nvPr/>
        </p:nvCxnSpPr>
        <p:spPr>
          <a:xfrm>
            <a:off x="4497503" y="4349983"/>
            <a:ext cx="1802689" cy="74570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1" name="直線單箭頭接點 30"/>
          <p:cNvCxnSpPr>
            <a:stCxn id="5" idx="4"/>
          </p:cNvCxnSpPr>
          <p:nvPr/>
        </p:nvCxnSpPr>
        <p:spPr>
          <a:xfrm>
            <a:off x="4477201" y="4337295"/>
            <a:ext cx="3402328" cy="74384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5" name="橢圓 24"/>
          <p:cNvSpPr/>
          <p:nvPr/>
        </p:nvSpPr>
        <p:spPr>
          <a:xfrm>
            <a:off x="4683953" y="5108373"/>
            <a:ext cx="1064187" cy="792177"/>
          </a:xfrm>
          <a:prstGeom prst="ellipse">
            <a:avLst/>
          </a:prstGeom>
          <a:solidFill>
            <a:srgbClr val="FBC293"/>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zh-TW" altLang="en-US" sz="2200" b="1" dirty="0" smtClean="0">
                <a:solidFill>
                  <a:schemeClr val="tx1"/>
                </a:solidFill>
                <a:latin typeface="Times New Roman "/>
                <a:ea typeface="標楷體" panose="03000509000000000000" pitchFamily="65" charset="-120"/>
              </a:rPr>
              <a:t>風險感認</a:t>
            </a:r>
            <a:endParaRPr lang="zh-TW" altLang="en-US" sz="2200" b="1" dirty="0">
              <a:solidFill>
                <a:schemeClr val="tx1"/>
              </a:solidFill>
              <a:latin typeface="Times New Roman "/>
              <a:ea typeface="標楷體" panose="03000509000000000000" pitchFamily="65" charset="-120"/>
            </a:endParaRPr>
          </a:p>
        </p:txBody>
      </p:sp>
      <p:cxnSp>
        <p:nvCxnSpPr>
          <p:cNvPr id="18" name="直線單箭頭接點 17"/>
          <p:cNvCxnSpPr/>
          <p:nvPr/>
        </p:nvCxnSpPr>
        <p:spPr>
          <a:xfrm>
            <a:off x="4510895" y="4348054"/>
            <a:ext cx="526847" cy="74763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7526461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1667" y="188913"/>
            <a:ext cx="8924829" cy="850900"/>
          </a:xfrm>
        </p:spPr>
        <p:txBody>
          <a:bodyPr>
            <a:normAutofit/>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伍、交通安全文化與用路行為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(3/5)</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4" name="內容版面配置區 3"/>
          <p:cNvGraphicFramePr>
            <a:graphicFrameLocks noGrp="1"/>
          </p:cNvGraphicFramePr>
          <p:nvPr>
            <p:ph idx="1"/>
            <p:extLst/>
          </p:nvPr>
        </p:nvGraphicFramePr>
        <p:xfrm>
          <a:off x="3888347" y="1340770"/>
          <a:ext cx="5076139" cy="4390541"/>
        </p:xfrm>
        <a:graphic>
          <a:graphicData uri="http://schemas.openxmlformats.org/drawingml/2006/table">
            <a:tbl>
              <a:tblPr firstRow="1" firstCol="1" bandRow="1"/>
              <a:tblGrid>
                <a:gridCol w="1979797">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gridCol w="1008110">
                  <a:extLst>
                    <a:ext uri="{9D8B030D-6E8A-4147-A177-3AD203B41FA5}">
                      <a16:colId xmlns:a16="http://schemas.microsoft.com/office/drawing/2014/main" val="20003"/>
                    </a:ext>
                  </a:extLst>
                </a:gridCol>
              </a:tblGrid>
              <a:tr h="467079">
                <a:tc gridSpan="4">
                  <a:txBody>
                    <a:bodyPr/>
                    <a:lstStyle/>
                    <a:p>
                      <a:pPr algn="ctr">
                        <a:spcAft>
                          <a:spcPts val="0"/>
                        </a:spcAft>
                      </a:pPr>
                      <a:r>
                        <a:rPr lang="zh-TW" sz="1600" b="1" kern="100" dirty="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rPr>
                        <a:t>各安全文化維</a:t>
                      </a:r>
                      <a:r>
                        <a:rPr lang="zh-TW"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rPr>
                        <a:t>度</a:t>
                      </a:r>
                      <a:r>
                        <a:rPr lang="zh-TW" altLang="en-US"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rPr>
                        <a:t>對機車安全駕駛</a:t>
                      </a:r>
                      <a:r>
                        <a:rPr lang="zh-TW"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rPr>
                        <a:t>行為之</a:t>
                      </a:r>
                      <a:r>
                        <a:rPr lang="zh-TW" altLang="en-US"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rPr>
                        <a:t>影響</a:t>
                      </a:r>
                      <a:r>
                        <a:rPr lang="zh-TW"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rPr>
                        <a:t>效果</a:t>
                      </a:r>
                      <a:endParaRPr lang="zh-TW" sz="1600" b="1" kern="100" dirty="0">
                        <a:solidFill>
                          <a:srgbClr val="1E03BD"/>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653909">
                <a:tc>
                  <a:txBody>
                    <a:bodyPr/>
                    <a:lstStyle/>
                    <a:p>
                      <a:pPr algn="ctr">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路徑關係</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spcAft>
                          <a:spcPts val="0"/>
                        </a:spcAft>
                      </a:pPr>
                      <a:r>
                        <a:rPr lang="zh-TW" sz="1400" kern="1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直接效果</a:t>
                      </a:r>
                      <a:endParaRPr lang="zh-TW" sz="1400"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endParaRPr>
                    </a:p>
                    <a:p>
                      <a:pPr algn="ctr">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標準化係數</a:t>
                      </a: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spcAft>
                          <a:spcPts val="0"/>
                        </a:spcAft>
                      </a:pPr>
                      <a:r>
                        <a:rPr lang="zh-TW" sz="1400" kern="1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間接效果</a:t>
                      </a:r>
                      <a:endParaRPr lang="zh-TW" sz="1400"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endParaRPr>
                    </a:p>
                    <a:p>
                      <a:pPr algn="ctr">
                        <a:spcAft>
                          <a:spcPts val="0"/>
                        </a:spcAft>
                      </a:pPr>
                      <a:r>
                        <a:rPr lang="zh-TW" sz="1400" kern="100" dirty="0" smtClean="0">
                          <a:effectLst/>
                          <a:latin typeface="Times New Roman" panose="02020603050405020304" pitchFamily="18" charset="0"/>
                          <a:ea typeface="標楷體" panose="03000509000000000000" pitchFamily="65" charset="-120"/>
                          <a:cs typeface="Times New Roman" panose="02020603050405020304" pitchFamily="18" charset="0"/>
                        </a:rPr>
                        <a:t>標準化係數</a:t>
                      </a: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spcAft>
                          <a:spcPts val="0"/>
                        </a:spcAft>
                      </a:pPr>
                      <a:r>
                        <a:rPr lang="zh-TW" sz="1400" kern="1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整體效果</a:t>
                      </a:r>
                      <a:endParaRPr lang="zh-TW" sz="1400"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endParaRPr>
                    </a:p>
                    <a:p>
                      <a:pPr algn="ctr">
                        <a:spcAft>
                          <a:spcPts val="0"/>
                        </a:spcAft>
                      </a:pPr>
                      <a:r>
                        <a:rPr lang="zh-TW" sz="1400" kern="100" dirty="0" smtClean="0">
                          <a:effectLst/>
                          <a:latin typeface="Times New Roman" panose="02020603050405020304" pitchFamily="18" charset="0"/>
                          <a:ea typeface="標楷體" panose="03000509000000000000" pitchFamily="65" charset="-120"/>
                          <a:cs typeface="Times New Roman" panose="02020603050405020304" pitchFamily="18" charset="0"/>
                        </a:rPr>
                        <a:t>標準化係數</a:t>
                      </a: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0001"/>
                  </a:ext>
                </a:extLst>
              </a:tr>
              <a:tr h="467079">
                <a:tc>
                  <a:txBody>
                    <a:bodyPr/>
                    <a:lstStyle/>
                    <a:p>
                      <a:pPr algn="ctr">
                        <a:spcAft>
                          <a:spcPts val="0"/>
                        </a:spcAft>
                      </a:pPr>
                      <a:r>
                        <a:rPr lang="zh-TW" altLang="en-US" sz="1600" b="1" kern="100" dirty="0" smtClean="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利他主義</a:t>
                      </a:r>
                      <a:r>
                        <a:rPr lang="en-US" sz="1600" b="1" kern="100" dirty="0" smtClean="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1600" b="1" kern="100" dirty="0" smtClean="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安全</a:t>
                      </a:r>
                      <a:r>
                        <a:rPr lang="zh-TW" sz="1600" b="1" kern="100" dirty="0" smtClean="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行為</a:t>
                      </a:r>
                      <a:endParaRPr lang="zh-TW" sz="1600" b="1"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0.18</a:t>
                      </a:r>
                      <a:r>
                        <a:rPr lang="zh-TW" altLang="en-US" sz="1800" b="1" kern="100" dirty="0" smtClean="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sz="1800" b="1" kern="100" dirty="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0.16</a:t>
                      </a:r>
                      <a:r>
                        <a:rPr lang="zh-TW" altLang="en-US" sz="1800" b="1" kern="100" dirty="0" smtClean="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sz="1800" b="1" kern="100" dirty="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0.34</a:t>
                      </a:r>
                      <a:r>
                        <a:rPr lang="zh-TW" altLang="en-US" sz="1800" b="1" kern="100" dirty="0" smtClean="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sz="1800" b="1" kern="100" dirty="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67079">
                <a:tc>
                  <a:txBody>
                    <a:bodyPr/>
                    <a:lstStyle/>
                    <a:p>
                      <a:pPr algn="ctr">
                        <a:spcAft>
                          <a:spcPts val="0"/>
                        </a:spcAft>
                      </a:pPr>
                      <a:r>
                        <a:rPr lang="zh-TW" altLang="en-US"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安全價值</a:t>
                      </a:r>
                      <a:r>
                        <a:rPr lang="en-US"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安全</a:t>
                      </a:r>
                      <a:r>
                        <a:rPr lang="zh-TW"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rPr>
                        <a:t>行為</a:t>
                      </a:r>
                      <a:endParaRPr lang="zh-TW" sz="1600" b="1" kern="100" dirty="0">
                        <a:solidFill>
                          <a:srgbClr val="1E03BD"/>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8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rPr>
                        <a:t>無</a:t>
                      </a:r>
                      <a:endParaRPr lang="zh-TW" altLang="zh-TW" sz="1800" b="1" kern="100" dirty="0" smtClean="0">
                        <a:solidFill>
                          <a:srgbClr val="1E03BD"/>
                        </a:solidFill>
                        <a:effectLst/>
                        <a:latin typeface="Calibri" panose="020F0502020204030204" pitchFamily="34" charset="0"/>
                        <a:ea typeface="+mn-ea"/>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0.05</a:t>
                      </a:r>
                      <a:r>
                        <a:rPr lang="zh-TW" altLang="en-US"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sz="1800" b="1" kern="100" dirty="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0.05</a:t>
                      </a:r>
                      <a:r>
                        <a:rPr lang="zh-TW" altLang="en-US"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sz="1800" b="1" kern="100" dirty="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67079">
                <a:tc>
                  <a:txBody>
                    <a:bodyPr/>
                    <a:lstStyle/>
                    <a:p>
                      <a:pPr algn="ctr">
                        <a:spcAft>
                          <a:spcPts val="0"/>
                        </a:spcAft>
                      </a:pPr>
                      <a:r>
                        <a:rPr lang="zh-TW" altLang="en-US"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安全態度</a:t>
                      </a:r>
                      <a:r>
                        <a:rPr lang="en-US"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安全</a:t>
                      </a:r>
                      <a:r>
                        <a:rPr lang="zh-TW"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rPr>
                        <a:t>行為</a:t>
                      </a:r>
                      <a:endParaRPr lang="zh-TW" sz="1600" b="1" kern="100" dirty="0">
                        <a:solidFill>
                          <a:srgbClr val="1E03BD"/>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8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rPr>
                        <a:t>無</a:t>
                      </a:r>
                      <a:endParaRPr lang="zh-TW" altLang="zh-TW" sz="1800" b="1" kern="100" dirty="0" smtClean="0">
                        <a:solidFill>
                          <a:srgbClr val="1E03BD"/>
                        </a:solidFill>
                        <a:effectLst/>
                        <a:latin typeface="Calibri" panose="020F0502020204030204" pitchFamily="34" charset="0"/>
                        <a:ea typeface="+mn-ea"/>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0.07</a:t>
                      </a:r>
                      <a:r>
                        <a:rPr lang="zh-TW" altLang="en-US"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altLang="en-US" sz="1800" b="1" kern="100" dirty="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0.07</a:t>
                      </a:r>
                      <a:r>
                        <a:rPr lang="zh-TW" altLang="en-US"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altLang="en-US" sz="1800" b="1" kern="100" dirty="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67079">
                <a:tc>
                  <a:txBody>
                    <a:bodyPr/>
                    <a:lstStyle/>
                    <a:p>
                      <a:pPr algn="ctr">
                        <a:spcAft>
                          <a:spcPts val="0"/>
                        </a:spcAft>
                      </a:pPr>
                      <a:r>
                        <a:rPr lang="zh-TW" altLang="en-US"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法律意識</a:t>
                      </a:r>
                      <a:r>
                        <a:rPr lang="en-US"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安全</a:t>
                      </a:r>
                      <a:r>
                        <a:rPr lang="zh-TW"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rPr>
                        <a:t>行為</a:t>
                      </a:r>
                      <a:endParaRPr lang="zh-TW" sz="1600" b="1" kern="100" dirty="0">
                        <a:solidFill>
                          <a:srgbClr val="1E03BD"/>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0.07</a:t>
                      </a:r>
                      <a:r>
                        <a:rPr lang="zh-TW" altLang="en-US"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sz="1800" b="1" kern="100" dirty="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0.01</a:t>
                      </a:r>
                      <a:r>
                        <a:rPr lang="zh-TW" altLang="en-US"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altLang="en-US" sz="1800" b="1" kern="100" dirty="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0.08</a:t>
                      </a:r>
                      <a:r>
                        <a:rPr lang="zh-TW" altLang="en-US"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altLang="en-US" sz="1800" b="1" kern="100" dirty="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67079">
                <a:tc>
                  <a:txBody>
                    <a:bodyPr/>
                    <a:lstStyle/>
                    <a:p>
                      <a:pPr algn="ctr">
                        <a:spcAft>
                          <a:spcPts val="0"/>
                        </a:spcAft>
                      </a:pPr>
                      <a:r>
                        <a:rPr lang="zh-TW" altLang="en-US" sz="1600" b="1" kern="100" dirty="0" smtClean="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駕駛技巧</a:t>
                      </a:r>
                      <a:r>
                        <a:rPr lang="en-US" sz="1600" b="1" kern="100" dirty="0" smtClean="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1600" b="1" kern="100" dirty="0" smtClean="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安全</a:t>
                      </a:r>
                      <a:r>
                        <a:rPr lang="zh-TW" sz="1600" b="1" kern="100" dirty="0" smtClean="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行為</a:t>
                      </a:r>
                      <a:endParaRPr lang="zh-TW" sz="1600" b="1"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800" b="1" kern="100" dirty="0" smtClean="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無</a:t>
                      </a:r>
                      <a:endParaRPr lang="zh-TW" altLang="zh-TW" sz="1800" b="1" kern="100" dirty="0" smtClean="0">
                        <a:solidFill>
                          <a:schemeClr val="tx1"/>
                        </a:solidFill>
                        <a:effectLst/>
                        <a:latin typeface="Calibri" panose="020F0502020204030204" pitchFamily="34" charset="0"/>
                        <a:ea typeface="+mn-ea"/>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-0.03</a:t>
                      </a:r>
                      <a:r>
                        <a:rPr lang="zh-TW" altLang="en-US" sz="1800" b="1"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altLang="en-US" sz="1800" b="1" kern="100"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-0.03</a:t>
                      </a:r>
                      <a:r>
                        <a:rPr lang="zh-TW" altLang="en-US" sz="1800" b="1"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altLang="en-US" sz="1800" b="1" kern="100"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670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駕駛認知</a:t>
                      </a:r>
                      <a:r>
                        <a:rPr lang="en-US" altLang="zh-TW"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安全</a:t>
                      </a:r>
                      <a:r>
                        <a:rPr lang="zh-TW" altLang="zh-TW" sz="1600" b="1" kern="100" dirty="0" smtClean="0">
                          <a:solidFill>
                            <a:srgbClr val="1E03BD"/>
                          </a:solidFill>
                          <a:effectLst/>
                          <a:latin typeface="Times New Roman" panose="02020603050405020304" pitchFamily="18" charset="0"/>
                          <a:ea typeface="標楷體" panose="03000509000000000000" pitchFamily="65" charset="-120"/>
                          <a:cs typeface="Times New Roman" panose="02020603050405020304" pitchFamily="18" charset="0"/>
                        </a:rPr>
                        <a:t>行為</a:t>
                      </a:r>
                      <a:endParaRPr lang="zh-TW" altLang="zh-TW" sz="1600" b="1" kern="100" dirty="0" smtClean="0">
                        <a:solidFill>
                          <a:srgbClr val="1E03BD"/>
                        </a:solidFill>
                        <a:effectLst/>
                        <a:latin typeface="Calibri" panose="020F0502020204030204" pitchFamily="34" charset="0"/>
                        <a:ea typeface="+mn-ea"/>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0.05</a:t>
                      </a:r>
                      <a:r>
                        <a:rPr lang="zh-TW" altLang="en-US"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sz="1800" b="1" kern="100" dirty="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0.03</a:t>
                      </a:r>
                      <a:r>
                        <a:rPr lang="zh-TW" altLang="en-US"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sz="1800" b="1" kern="100" dirty="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0.08</a:t>
                      </a:r>
                      <a:r>
                        <a:rPr lang="zh-TW" altLang="en-US" sz="1800" b="1" kern="100" dirty="0" smtClean="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sz="1800" b="1" kern="100" dirty="0">
                        <a:solidFill>
                          <a:srgbClr val="1E03BD"/>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1867315"/>
                  </a:ext>
                </a:extLst>
              </a:tr>
              <a:tr h="4670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b="1" kern="100" dirty="0" smtClean="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風險感認</a:t>
                      </a:r>
                      <a:r>
                        <a:rPr lang="en-US" altLang="zh-TW" sz="1600" b="1" kern="100" dirty="0" smtClean="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1600" b="1" kern="100" dirty="0" smtClean="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安全</a:t>
                      </a:r>
                      <a:r>
                        <a:rPr lang="zh-TW" altLang="zh-TW" sz="1600" b="1" kern="100" dirty="0" smtClean="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行為</a:t>
                      </a:r>
                      <a:endParaRPr lang="zh-TW" altLang="zh-TW" sz="1600" b="1" kern="100" dirty="0" smtClean="0">
                        <a:solidFill>
                          <a:srgbClr val="C00000"/>
                        </a:solidFill>
                        <a:effectLst/>
                        <a:latin typeface="Calibri" panose="020F0502020204030204" pitchFamily="34" charset="0"/>
                        <a:ea typeface="+mn-ea"/>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0.24</a:t>
                      </a:r>
                      <a:r>
                        <a:rPr lang="zh-TW" altLang="en-US" sz="1800" b="1" kern="100" dirty="0" smtClean="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sz="1800" b="1" kern="100" dirty="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800" b="1" kern="100" dirty="0" smtClean="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無</a:t>
                      </a:r>
                      <a:endParaRPr lang="zh-TW" altLang="zh-TW" sz="1800" b="1" kern="100" dirty="0" smtClean="0">
                        <a:solidFill>
                          <a:srgbClr val="C00000"/>
                        </a:solidFill>
                        <a:effectLst/>
                        <a:latin typeface="Calibri" panose="020F0502020204030204" pitchFamily="34" charset="0"/>
                        <a:ea typeface="+mn-ea"/>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en-US" altLang="zh-TW" sz="1800" b="1" kern="100" dirty="0" smtClean="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0.24</a:t>
                      </a:r>
                      <a:r>
                        <a:rPr lang="zh-TW" altLang="en-US" sz="1800" b="1" kern="100" dirty="0" smtClean="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sz="1800" b="1" kern="100" dirty="0">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1911370"/>
                  </a:ext>
                </a:extLst>
              </a:tr>
            </a:tbl>
          </a:graphicData>
        </a:graphic>
      </p:graphicFrame>
      <p:sp>
        <p:nvSpPr>
          <p:cNvPr id="3" name="Rectangle 2"/>
          <p:cNvSpPr>
            <a:spLocks noChangeArrowheads="1"/>
          </p:cNvSpPr>
          <p:nvPr/>
        </p:nvSpPr>
        <p:spPr bwMode="auto">
          <a:xfrm>
            <a:off x="933330" y="105923"/>
            <a:ext cx="7753470" cy="997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zh-TW" altLang="en-US"/>
          </a:p>
        </p:txBody>
      </p:sp>
      <p:sp>
        <p:nvSpPr>
          <p:cNvPr id="6" name="矩形 5"/>
          <p:cNvSpPr/>
          <p:nvPr/>
        </p:nvSpPr>
        <p:spPr>
          <a:xfrm>
            <a:off x="3972048" y="5819694"/>
            <a:ext cx="4714752" cy="307777"/>
          </a:xfrm>
          <a:prstGeom prst="rect">
            <a:avLst/>
          </a:prstGeom>
        </p:spPr>
        <p:txBody>
          <a:bodyPr wrap="none">
            <a:spAutoFit/>
          </a:bodyPr>
          <a:lstStyle/>
          <a:p>
            <a:r>
              <a:rPr lang="en-US" altLang="zh-TW" sz="1400" kern="1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zh-TW" sz="1400" kern="100" dirty="0">
                <a:latin typeface="Times New Roman" panose="02020603050405020304" pitchFamily="18" charset="0"/>
                <a:ea typeface="標楷體" panose="03000509000000000000" pitchFamily="65" charset="-120"/>
                <a:cs typeface="Times New Roman" panose="02020603050405020304" pitchFamily="18" charset="0"/>
              </a:rPr>
              <a:t>表</a:t>
            </a:r>
            <a:r>
              <a:rPr lang="en-US" altLang="zh-TW" sz="1400" kern="100" dirty="0">
                <a:latin typeface="Times New Roman" panose="02020603050405020304" pitchFamily="18" charset="0"/>
                <a:ea typeface="標楷體" panose="03000509000000000000" pitchFamily="65" charset="-120"/>
                <a:cs typeface="Times New Roman" panose="02020603050405020304" pitchFamily="18" charset="0"/>
              </a:rPr>
              <a:t>P</a:t>
            </a:r>
            <a:r>
              <a:rPr lang="zh-TW" altLang="zh-TW" sz="1400" kern="100" dirty="0">
                <a:latin typeface="Times New Roman" panose="02020603050405020304" pitchFamily="18" charset="0"/>
                <a:ea typeface="標楷體" panose="03000509000000000000" pitchFamily="65" charset="-120"/>
                <a:cs typeface="Times New Roman" panose="02020603050405020304" pitchFamily="18" charset="0"/>
              </a:rPr>
              <a:t>值小於</a:t>
            </a:r>
            <a:r>
              <a:rPr lang="en-US" altLang="zh-TW" sz="1400" kern="100" dirty="0" smtClean="0">
                <a:latin typeface="Times New Roman" panose="02020603050405020304" pitchFamily="18" charset="0"/>
                <a:ea typeface="標楷體" panose="03000509000000000000" pitchFamily="65" charset="-120"/>
                <a:cs typeface="Times New Roman" panose="02020603050405020304" pitchFamily="18" charset="0"/>
              </a:rPr>
              <a:t>0.05</a:t>
            </a:r>
            <a:r>
              <a:rPr lang="zh-TW" altLang="en-US" sz="1400" kern="100" dirty="0" smtClean="0">
                <a:latin typeface="Times New Roman" panose="02020603050405020304" pitchFamily="18" charset="0"/>
                <a:ea typeface="標楷體" panose="03000509000000000000" pitchFamily="65" charset="-120"/>
                <a:cs typeface="Times New Roman" panose="02020603050405020304" pitchFamily="18" charset="0"/>
              </a:rPr>
              <a:t>，**表</a:t>
            </a:r>
            <a:r>
              <a:rPr lang="en-US" altLang="zh-TW" sz="1400" kern="100" dirty="0" smtClean="0">
                <a:latin typeface="Times New Roman" panose="02020603050405020304" pitchFamily="18" charset="0"/>
                <a:ea typeface="標楷體" panose="03000509000000000000" pitchFamily="65" charset="-120"/>
                <a:cs typeface="Times New Roman" panose="02020603050405020304" pitchFamily="18" charset="0"/>
              </a:rPr>
              <a:t>P</a:t>
            </a:r>
            <a:r>
              <a:rPr lang="zh-TW" altLang="en-US" sz="1400" kern="100" dirty="0" smtClean="0">
                <a:latin typeface="Times New Roman" panose="02020603050405020304" pitchFamily="18" charset="0"/>
                <a:ea typeface="標楷體" panose="03000509000000000000" pitchFamily="65" charset="-120"/>
                <a:cs typeface="Times New Roman" panose="02020603050405020304" pitchFamily="18" charset="0"/>
              </a:rPr>
              <a:t>值小於</a:t>
            </a:r>
            <a:r>
              <a:rPr lang="en-US" altLang="zh-TW" sz="1400" kern="100" dirty="0" smtClean="0">
                <a:latin typeface="Times New Roman" panose="02020603050405020304" pitchFamily="18" charset="0"/>
                <a:ea typeface="標楷體" panose="03000509000000000000" pitchFamily="65" charset="-120"/>
                <a:cs typeface="Times New Roman" panose="02020603050405020304" pitchFamily="18" charset="0"/>
              </a:rPr>
              <a:t>0.01</a:t>
            </a:r>
            <a:r>
              <a:rPr lang="zh-TW" altLang="en-US" sz="1400" kern="100" dirty="0" smtClean="0">
                <a:latin typeface="Times New Roman" panose="02020603050405020304" pitchFamily="18" charset="0"/>
                <a:ea typeface="標楷體" panose="03000509000000000000" pitchFamily="65" charset="-120"/>
                <a:cs typeface="Times New Roman" panose="02020603050405020304" pitchFamily="18" charset="0"/>
              </a:rPr>
              <a:t>，***表</a:t>
            </a:r>
            <a:r>
              <a:rPr lang="en-US" altLang="zh-TW" sz="1400" kern="100" dirty="0" smtClean="0">
                <a:latin typeface="Times New Roman" panose="02020603050405020304" pitchFamily="18" charset="0"/>
                <a:ea typeface="標楷體" panose="03000509000000000000" pitchFamily="65" charset="-120"/>
                <a:cs typeface="Times New Roman" panose="02020603050405020304" pitchFamily="18" charset="0"/>
              </a:rPr>
              <a:t>P</a:t>
            </a:r>
            <a:r>
              <a:rPr lang="zh-TW" altLang="en-US" sz="1400" kern="100" dirty="0" smtClean="0">
                <a:latin typeface="Times New Roman" panose="02020603050405020304" pitchFamily="18" charset="0"/>
                <a:ea typeface="標楷體" panose="03000509000000000000" pitchFamily="65" charset="-120"/>
                <a:cs typeface="Times New Roman" panose="02020603050405020304" pitchFamily="18" charset="0"/>
              </a:rPr>
              <a:t>值小於</a:t>
            </a:r>
            <a:r>
              <a:rPr lang="en-US" altLang="zh-TW" sz="1400" kern="100" dirty="0" smtClean="0">
                <a:latin typeface="Times New Roman" panose="02020603050405020304" pitchFamily="18" charset="0"/>
                <a:ea typeface="標楷體" panose="03000509000000000000" pitchFamily="65" charset="-120"/>
                <a:cs typeface="Times New Roman" panose="02020603050405020304" pitchFamily="18" charset="0"/>
              </a:rPr>
              <a:t>0.001</a:t>
            </a:r>
            <a:endParaRPr lang="zh-TW" altLang="en-US" sz="1400" dirty="0"/>
          </a:p>
        </p:txBody>
      </p:sp>
      <p:sp>
        <p:nvSpPr>
          <p:cNvPr id="7" name="橢圓 6"/>
          <p:cNvSpPr/>
          <p:nvPr/>
        </p:nvSpPr>
        <p:spPr>
          <a:xfrm>
            <a:off x="2699792" y="4476185"/>
            <a:ext cx="1038624" cy="764765"/>
          </a:xfrm>
          <a:prstGeom prst="ellipse">
            <a:avLst/>
          </a:prstGeom>
          <a:solidFill>
            <a:schemeClr val="accent1">
              <a:lumMod val="20000"/>
              <a:lumOff val="80000"/>
            </a:schemeClr>
          </a:solidFill>
          <a:ln w="127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2000" b="1" dirty="0">
                <a:solidFill>
                  <a:srgbClr val="0000CC"/>
                </a:solidFill>
                <a:latin typeface="標楷體" panose="03000509000000000000" pitchFamily="65" charset="-120"/>
                <a:ea typeface="標楷體" panose="03000509000000000000" pitchFamily="65" charset="-120"/>
              </a:rPr>
              <a:t>風險感認</a:t>
            </a:r>
          </a:p>
        </p:txBody>
      </p:sp>
      <p:sp>
        <p:nvSpPr>
          <p:cNvPr id="8" name="橢圓 7"/>
          <p:cNvSpPr/>
          <p:nvPr/>
        </p:nvSpPr>
        <p:spPr>
          <a:xfrm>
            <a:off x="111667" y="1206813"/>
            <a:ext cx="1038624" cy="764765"/>
          </a:xfrm>
          <a:prstGeom prst="ellipse">
            <a:avLst/>
          </a:prstGeom>
          <a:solidFill>
            <a:srgbClr val="FFC000"/>
          </a:solidFill>
          <a:ln w="127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2000" dirty="0">
                <a:solidFill>
                  <a:schemeClr val="tx1"/>
                </a:solidFill>
                <a:latin typeface="標楷體" panose="03000509000000000000" pitchFamily="65" charset="-120"/>
                <a:ea typeface="標楷體" panose="03000509000000000000" pitchFamily="65" charset="-120"/>
              </a:rPr>
              <a:t>利他主義</a:t>
            </a:r>
          </a:p>
        </p:txBody>
      </p:sp>
      <p:sp>
        <p:nvSpPr>
          <p:cNvPr id="9" name="橢圓 8"/>
          <p:cNvSpPr/>
          <p:nvPr/>
        </p:nvSpPr>
        <p:spPr>
          <a:xfrm>
            <a:off x="111667" y="3711420"/>
            <a:ext cx="1038624" cy="764765"/>
          </a:xfrm>
          <a:prstGeom prst="ellipse">
            <a:avLst/>
          </a:prstGeom>
          <a:solidFill>
            <a:srgbClr val="FFC000"/>
          </a:solidFill>
          <a:ln w="127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2000" dirty="0">
                <a:solidFill>
                  <a:schemeClr val="tx1"/>
                </a:solidFill>
                <a:latin typeface="標楷體" panose="03000509000000000000" pitchFamily="65" charset="-120"/>
                <a:ea typeface="標楷體" panose="03000509000000000000" pitchFamily="65" charset="-120"/>
              </a:rPr>
              <a:t>法律意識</a:t>
            </a:r>
          </a:p>
        </p:txBody>
      </p:sp>
      <p:sp>
        <p:nvSpPr>
          <p:cNvPr id="10" name="橢圓 9"/>
          <p:cNvSpPr/>
          <p:nvPr/>
        </p:nvSpPr>
        <p:spPr>
          <a:xfrm>
            <a:off x="111667" y="2876551"/>
            <a:ext cx="1038624" cy="764765"/>
          </a:xfrm>
          <a:prstGeom prst="ellipse">
            <a:avLst/>
          </a:prstGeom>
          <a:solidFill>
            <a:srgbClr val="FFC000"/>
          </a:solidFill>
          <a:ln w="127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2000" dirty="0" smtClean="0">
                <a:solidFill>
                  <a:schemeClr val="tx1"/>
                </a:solidFill>
                <a:latin typeface="標楷體" panose="03000509000000000000" pitchFamily="65" charset="-120"/>
                <a:ea typeface="標楷體" panose="03000509000000000000" pitchFamily="65" charset="-120"/>
              </a:rPr>
              <a:t>安全態度</a:t>
            </a:r>
            <a:endParaRPr lang="zh-TW" altLang="en-US" sz="2000" dirty="0">
              <a:solidFill>
                <a:schemeClr val="tx1"/>
              </a:solidFill>
              <a:latin typeface="標楷體" panose="03000509000000000000" pitchFamily="65" charset="-120"/>
              <a:ea typeface="標楷體" panose="03000509000000000000" pitchFamily="65" charset="-120"/>
            </a:endParaRPr>
          </a:p>
        </p:txBody>
      </p:sp>
      <p:sp>
        <p:nvSpPr>
          <p:cNvPr id="11" name="橢圓 10"/>
          <p:cNvSpPr/>
          <p:nvPr/>
        </p:nvSpPr>
        <p:spPr>
          <a:xfrm>
            <a:off x="111667" y="2041682"/>
            <a:ext cx="1038624" cy="764765"/>
          </a:xfrm>
          <a:prstGeom prst="ellipse">
            <a:avLst/>
          </a:prstGeom>
          <a:solidFill>
            <a:srgbClr val="FFC000"/>
          </a:solidFill>
          <a:ln w="127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2000" dirty="0" smtClean="0">
                <a:solidFill>
                  <a:schemeClr val="tx1"/>
                </a:solidFill>
                <a:latin typeface="標楷體" panose="03000509000000000000" pitchFamily="65" charset="-120"/>
                <a:ea typeface="標楷體" panose="03000509000000000000" pitchFamily="65" charset="-120"/>
              </a:rPr>
              <a:t>安</a:t>
            </a:r>
            <a:r>
              <a:rPr lang="zh-TW" altLang="en-US" sz="2000" dirty="0">
                <a:solidFill>
                  <a:schemeClr val="tx1"/>
                </a:solidFill>
                <a:latin typeface="標楷體" panose="03000509000000000000" pitchFamily="65" charset="-120"/>
                <a:ea typeface="標楷體" panose="03000509000000000000" pitchFamily="65" charset="-120"/>
              </a:rPr>
              <a:t>全</a:t>
            </a:r>
            <a:r>
              <a:rPr lang="zh-TW" altLang="en-US" sz="2000" dirty="0" smtClean="0">
                <a:solidFill>
                  <a:schemeClr val="tx1"/>
                </a:solidFill>
                <a:latin typeface="標楷體" panose="03000509000000000000" pitchFamily="65" charset="-120"/>
                <a:ea typeface="標楷體" panose="03000509000000000000" pitchFamily="65" charset="-120"/>
              </a:rPr>
              <a:t>價值</a:t>
            </a:r>
            <a:endParaRPr lang="zh-TW" altLang="en-US" sz="2000" dirty="0">
              <a:solidFill>
                <a:schemeClr val="tx1"/>
              </a:solidFill>
              <a:latin typeface="標楷體" panose="03000509000000000000" pitchFamily="65" charset="-120"/>
              <a:ea typeface="標楷體" panose="03000509000000000000" pitchFamily="65" charset="-120"/>
            </a:endParaRPr>
          </a:p>
        </p:txBody>
      </p:sp>
      <p:sp>
        <p:nvSpPr>
          <p:cNvPr id="12" name="橢圓 11"/>
          <p:cNvSpPr/>
          <p:nvPr/>
        </p:nvSpPr>
        <p:spPr>
          <a:xfrm>
            <a:off x="111667" y="4554449"/>
            <a:ext cx="1038624" cy="764765"/>
          </a:xfrm>
          <a:prstGeom prst="ellipse">
            <a:avLst/>
          </a:prstGeom>
          <a:solidFill>
            <a:srgbClr val="92D050"/>
          </a:solidFill>
          <a:ln w="127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2000" dirty="0">
                <a:solidFill>
                  <a:schemeClr val="tx1"/>
                </a:solidFill>
                <a:latin typeface="標楷體" panose="03000509000000000000" pitchFamily="65" charset="-120"/>
                <a:ea typeface="標楷體" panose="03000509000000000000" pitchFamily="65" charset="-120"/>
              </a:rPr>
              <a:t>駕駛技巧</a:t>
            </a:r>
          </a:p>
        </p:txBody>
      </p:sp>
      <p:sp>
        <p:nvSpPr>
          <p:cNvPr id="13" name="橢圓 12"/>
          <p:cNvSpPr/>
          <p:nvPr/>
        </p:nvSpPr>
        <p:spPr>
          <a:xfrm>
            <a:off x="111667" y="5389318"/>
            <a:ext cx="1038624" cy="764765"/>
          </a:xfrm>
          <a:prstGeom prst="ellipse">
            <a:avLst/>
          </a:prstGeom>
          <a:solidFill>
            <a:srgbClr val="FBC293"/>
          </a:solidFill>
          <a:ln w="127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2000" dirty="0">
                <a:solidFill>
                  <a:schemeClr val="tx1"/>
                </a:solidFill>
                <a:latin typeface="標楷體" panose="03000509000000000000" pitchFamily="65" charset="-120"/>
                <a:ea typeface="標楷體" panose="03000509000000000000" pitchFamily="65" charset="-120"/>
              </a:rPr>
              <a:t>駕駛認知</a:t>
            </a:r>
          </a:p>
        </p:txBody>
      </p:sp>
      <p:sp>
        <p:nvSpPr>
          <p:cNvPr id="14" name="橢圓 13"/>
          <p:cNvSpPr/>
          <p:nvPr/>
        </p:nvSpPr>
        <p:spPr>
          <a:xfrm>
            <a:off x="2699792" y="2041681"/>
            <a:ext cx="1038624" cy="764765"/>
          </a:xfrm>
          <a:prstGeom prst="ellipse">
            <a:avLst/>
          </a:prstGeom>
          <a:solidFill>
            <a:schemeClr val="accent2">
              <a:lumMod val="20000"/>
              <a:lumOff val="80000"/>
            </a:schemeClr>
          </a:solidFill>
          <a:ln w="127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2000" b="1" dirty="0" smtClean="0">
                <a:solidFill>
                  <a:srgbClr val="C00000"/>
                </a:solidFill>
                <a:latin typeface="標楷體" panose="03000509000000000000" pitchFamily="65" charset="-120"/>
                <a:ea typeface="標楷體" panose="03000509000000000000" pitchFamily="65" charset="-120"/>
              </a:rPr>
              <a:t>安全行為</a:t>
            </a:r>
            <a:endParaRPr lang="zh-TW" altLang="en-US" sz="2000" b="1" dirty="0">
              <a:solidFill>
                <a:srgbClr val="C00000"/>
              </a:solidFill>
              <a:latin typeface="標楷體" panose="03000509000000000000" pitchFamily="65" charset="-120"/>
              <a:ea typeface="標楷體" panose="03000509000000000000" pitchFamily="65" charset="-120"/>
            </a:endParaRPr>
          </a:p>
        </p:txBody>
      </p:sp>
      <p:cxnSp>
        <p:nvCxnSpPr>
          <p:cNvPr id="15" name="直線單箭頭接點 14"/>
          <p:cNvCxnSpPr>
            <a:stCxn id="9" idx="6"/>
            <a:endCxn id="14" idx="2"/>
          </p:cNvCxnSpPr>
          <p:nvPr/>
        </p:nvCxnSpPr>
        <p:spPr>
          <a:xfrm flipV="1">
            <a:off x="1150291" y="2424064"/>
            <a:ext cx="1549501" cy="16697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直線單箭頭接點 15"/>
          <p:cNvCxnSpPr>
            <a:stCxn id="8" idx="6"/>
            <a:endCxn id="14" idx="2"/>
          </p:cNvCxnSpPr>
          <p:nvPr/>
        </p:nvCxnSpPr>
        <p:spPr>
          <a:xfrm>
            <a:off x="1150291" y="1589196"/>
            <a:ext cx="1549501" cy="8348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直線單箭頭接點 16"/>
          <p:cNvCxnSpPr>
            <a:stCxn id="7" idx="0"/>
            <a:endCxn id="14" idx="4"/>
          </p:cNvCxnSpPr>
          <p:nvPr/>
        </p:nvCxnSpPr>
        <p:spPr>
          <a:xfrm flipV="1">
            <a:off x="3219104" y="2806446"/>
            <a:ext cx="0" cy="16697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直線單箭頭接點 18"/>
          <p:cNvCxnSpPr>
            <a:stCxn id="13" idx="6"/>
            <a:endCxn id="14" idx="2"/>
          </p:cNvCxnSpPr>
          <p:nvPr/>
        </p:nvCxnSpPr>
        <p:spPr>
          <a:xfrm flipV="1">
            <a:off x="1150291" y="2424064"/>
            <a:ext cx="1549501" cy="33476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直線單箭頭接點 19"/>
          <p:cNvCxnSpPr>
            <a:stCxn id="8" idx="6"/>
            <a:endCxn id="7" idx="2"/>
          </p:cNvCxnSpPr>
          <p:nvPr/>
        </p:nvCxnSpPr>
        <p:spPr>
          <a:xfrm>
            <a:off x="1150291" y="1589196"/>
            <a:ext cx="1549501" cy="32693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直線單箭頭接點 20"/>
          <p:cNvCxnSpPr>
            <a:stCxn id="11" idx="6"/>
            <a:endCxn id="7" idx="2"/>
          </p:cNvCxnSpPr>
          <p:nvPr/>
        </p:nvCxnSpPr>
        <p:spPr>
          <a:xfrm>
            <a:off x="1150291" y="2424065"/>
            <a:ext cx="1549501" cy="243450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直線單箭頭接點 21"/>
          <p:cNvCxnSpPr>
            <a:stCxn id="10" idx="6"/>
            <a:endCxn id="7" idx="2"/>
          </p:cNvCxnSpPr>
          <p:nvPr/>
        </p:nvCxnSpPr>
        <p:spPr>
          <a:xfrm>
            <a:off x="1150291" y="3258934"/>
            <a:ext cx="1549501" cy="15996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直線單箭頭接點 22"/>
          <p:cNvCxnSpPr>
            <a:stCxn id="9" idx="6"/>
            <a:endCxn id="7" idx="2"/>
          </p:cNvCxnSpPr>
          <p:nvPr/>
        </p:nvCxnSpPr>
        <p:spPr>
          <a:xfrm>
            <a:off x="1150291" y="4093803"/>
            <a:ext cx="1549501" cy="7647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直線單箭頭接點 25"/>
          <p:cNvCxnSpPr>
            <a:stCxn id="12" idx="6"/>
            <a:endCxn id="7" idx="2"/>
          </p:cNvCxnSpPr>
          <p:nvPr/>
        </p:nvCxnSpPr>
        <p:spPr>
          <a:xfrm flipV="1">
            <a:off x="1150291" y="4858568"/>
            <a:ext cx="1549501" cy="782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直線單箭頭接點 28"/>
          <p:cNvCxnSpPr>
            <a:stCxn id="13" idx="6"/>
            <a:endCxn id="7" idx="2"/>
          </p:cNvCxnSpPr>
          <p:nvPr/>
        </p:nvCxnSpPr>
        <p:spPr>
          <a:xfrm flipV="1">
            <a:off x="1150291" y="4858568"/>
            <a:ext cx="1549501" cy="9131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2" name="矩形 31"/>
          <p:cNvSpPr/>
          <p:nvPr/>
        </p:nvSpPr>
        <p:spPr>
          <a:xfrm>
            <a:off x="1511237" y="1556094"/>
            <a:ext cx="543739" cy="338554"/>
          </a:xfrm>
          <a:prstGeom prst="rect">
            <a:avLst/>
          </a:prstGeom>
        </p:spPr>
        <p:txBody>
          <a:bodyPr wrap="none">
            <a:spAutoFit/>
          </a:bodyPr>
          <a:lstStyle/>
          <a:p>
            <a:r>
              <a:rPr lang="en-US" altLang="zh-TW" sz="1600" kern="100" dirty="0">
                <a:solidFill>
                  <a:srgbClr val="C00000"/>
                </a:solidFill>
                <a:latin typeface="Times New Roman" panose="02020603050405020304" pitchFamily="18" charset="0"/>
                <a:ea typeface="新細明體" panose="02020500000000000000" pitchFamily="18" charset="-120"/>
                <a:cs typeface="Times New Roman" panose="02020603050405020304" pitchFamily="18" charset="0"/>
              </a:rPr>
              <a:t>0.18</a:t>
            </a:r>
            <a:endParaRPr lang="zh-TW" altLang="en-US" sz="1600" dirty="0">
              <a:solidFill>
                <a:srgbClr val="C00000"/>
              </a:solidFill>
            </a:endParaRPr>
          </a:p>
        </p:txBody>
      </p:sp>
      <p:sp>
        <p:nvSpPr>
          <p:cNvPr id="33" name="矩形 32"/>
          <p:cNvSpPr/>
          <p:nvPr/>
        </p:nvSpPr>
        <p:spPr>
          <a:xfrm>
            <a:off x="3186143" y="3511171"/>
            <a:ext cx="543739" cy="338554"/>
          </a:xfrm>
          <a:prstGeom prst="rect">
            <a:avLst/>
          </a:prstGeom>
        </p:spPr>
        <p:txBody>
          <a:bodyPr wrap="none">
            <a:spAutoFit/>
          </a:bodyPr>
          <a:lstStyle/>
          <a:p>
            <a:r>
              <a:rPr lang="en-US" altLang="zh-TW" sz="1600" kern="100" dirty="0" smtClean="0">
                <a:solidFill>
                  <a:srgbClr val="C00000"/>
                </a:solidFill>
                <a:latin typeface="Times New Roman" panose="02020603050405020304" pitchFamily="18" charset="0"/>
                <a:ea typeface="新細明體" panose="02020500000000000000" pitchFamily="18" charset="-120"/>
                <a:cs typeface="Times New Roman" panose="02020603050405020304" pitchFamily="18" charset="0"/>
              </a:rPr>
              <a:t>0.24</a:t>
            </a:r>
            <a:endParaRPr lang="zh-TW" altLang="en-US" sz="1600" dirty="0">
              <a:solidFill>
                <a:srgbClr val="C00000"/>
              </a:solidFill>
            </a:endParaRPr>
          </a:p>
        </p:txBody>
      </p:sp>
      <p:sp>
        <p:nvSpPr>
          <p:cNvPr id="34" name="矩形 33"/>
          <p:cNvSpPr/>
          <p:nvPr/>
        </p:nvSpPr>
        <p:spPr>
          <a:xfrm>
            <a:off x="1260558" y="3807711"/>
            <a:ext cx="543739" cy="338554"/>
          </a:xfrm>
          <a:prstGeom prst="rect">
            <a:avLst/>
          </a:prstGeom>
        </p:spPr>
        <p:txBody>
          <a:bodyPr wrap="none">
            <a:spAutoFit/>
          </a:bodyPr>
          <a:lstStyle/>
          <a:p>
            <a:r>
              <a:rPr lang="en-US" altLang="zh-TW" sz="1600" kern="100" dirty="0" smtClean="0">
                <a:latin typeface="Times New Roman" panose="02020603050405020304" pitchFamily="18" charset="0"/>
                <a:ea typeface="新細明體" panose="02020500000000000000" pitchFamily="18" charset="-120"/>
                <a:cs typeface="Times New Roman" panose="02020603050405020304" pitchFamily="18" charset="0"/>
              </a:rPr>
              <a:t>0.07</a:t>
            </a:r>
            <a:endParaRPr lang="zh-TW" altLang="en-US" sz="1600" dirty="0"/>
          </a:p>
        </p:txBody>
      </p:sp>
      <p:sp>
        <p:nvSpPr>
          <p:cNvPr id="36" name="矩形 35"/>
          <p:cNvSpPr/>
          <p:nvPr/>
        </p:nvSpPr>
        <p:spPr>
          <a:xfrm>
            <a:off x="967498" y="5220041"/>
            <a:ext cx="543739" cy="338554"/>
          </a:xfrm>
          <a:prstGeom prst="rect">
            <a:avLst/>
          </a:prstGeom>
        </p:spPr>
        <p:txBody>
          <a:bodyPr wrap="none">
            <a:spAutoFit/>
          </a:bodyPr>
          <a:lstStyle/>
          <a:p>
            <a:r>
              <a:rPr lang="en-US" altLang="zh-TW" sz="1600" kern="100" dirty="0" smtClean="0">
                <a:latin typeface="Times New Roman" panose="02020603050405020304" pitchFamily="18" charset="0"/>
                <a:ea typeface="新細明體" panose="02020500000000000000" pitchFamily="18" charset="-120"/>
                <a:cs typeface="Times New Roman" panose="02020603050405020304" pitchFamily="18" charset="0"/>
              </a:rPr>
              <a:t>0.05</a:t>
            </a:r>
            <a:endParaRPr lang="zh-TW" altLang="en-US" sz="1600" dirty="0"/>
          </a:p>
        </p:txBody>
      </p:sp>
      <p:sp>
        <p:nvSpPr>
          <p:cNvPr id="37" name="矩形 36"/>
          <p:cNvSpPr/>
          <p:nvPr/>
        </p:nvSpPr>
        <p:spPr>
          <a:xfrm>
            <a:off x="1454486" y="2102728"/>
            <a:ext cx="543739" cy="338554"/>
          </a:xfrm>
          <a:prstGeom prst="rect">
            <a:avLst/>
          </a:prstGeom>
        </p:spPr>
        <p:txBody>
          <a:bodyPr wrap="none">
            <a:spAutoFit/>
          </a:bodyPr>
          <a:lstStyle/>
          <a:p>
            <a:r>
              <a:rPr lang="en-US" altLang="zh-TW" sz="1600" kern="100" dirty="0" smtClean="0">
                <a:solidFill>
                  <a:srgbClr val="C00000"/>
                </a:solidFill>
                <a:latin typeface="Times New Roman" panose="02020603050405020304" pitchFamily="18" charset="0"/>
                <a:ea typeface="新細明體" panose="02020500000000000000" pitchFamily="18" charset="-120"/>
                <a:cs typeface="Times New Roman" panose="02020603050405020304" pitchFamily="18" charset="0"/>
              </a:rPr>
              <a:t>0.50</a:t>
            </a:r>
            <a:endParaRPr lang="zh-TW" altLang="en-US" sz="1600" dirty="0">
              <a:solidFill>
                <a:srgbClr val="C00000"/>
              </a:solidFill>
            </a:endParaRPr>
          </a:p>
        </p:txBody>
      </p:sp>
      <p:sp>
        <p:nvSpPr>
          <p:cNvPr id="38" name="矩形 37"/>
          <p:cNvSpPr/>
          <p:nvPr/>
        </p:nvSpPr>
        <p:spPr>
          <a:xfrm>
            <a:off x="1191627" y="2707274"/>
            <a:ext cx="536109" cy="338554"/>
          </a:xfrm>
          <a:prstGeom prst="rect">
            <a:avLst/>
          </a:prstGeom>
        </p:spPr>
        <p:txBody>
          <a:bodyPr wrap="none">
            <a:spAutoFit/>
          </a:bodyPr>
          <a:lstStyle/>
          <a:p>
            <a:r>
              <a:rPr lang="en-US" altLang="zh-TW" sz="1600" kern="100" dirty="0" smtClean="0">
                <a:latin typeface="Times New Roman" panose="02020603050405020304" pitchFamily="18" charset="0"/>
                <a:ea typeface="新細明體" panose="02020500000000000000" pitchFamily="18" charset="-120"/>
                <a:cs typeface="Times New Roman" panose="02020603050405020304" pitchFamily="18" charset="0"/>
              </a:rPr>
              <a:t>0.11</a:t>
            </a:r>
            <a:endParaRPr lang="zh-TW" altLang="en-US" sz="1600" dirty="0"/>
          </a:p>
        </p:txBody>
      </p:sp>
      <p:sp>
        <p:nvSpPr>
          <p:cNvPr id="39" name="矩形 38"/>
          <p:cNvSpPr/>
          <p:nvPr/>
        </p:nvSpPr>
        <p:spPr>
          <a:xfrm>
            <a:off x="1273689" y="3185947"/>
            <a:ext cx="543739" cy="338554"/>
          </a:xfrm>
          <a:prstGeom prst="rect">
            <a:avLst/>
          </a:prstGeom>
        </p:spPr>
        <p:txBody>
          <a:bodyPr wrap="none">
            <a:spAutoFit/>
          </a:bodyPr>
          <a:lstStyle/>
          <a:p>
            <a:r>
              <a:rPr lang="en-US" altLang="zh-TW" sz="1600" kern="100" dirty="0" smtClean="0">
                <a:latin typeface="Times New Roman" panose="02020603050405020304" pitchFamily="18" charset="0"/>
                <a:ea typeface="新細明體" panose="02020500000000000000" pitchFamily="18" charset="-120"/>
                <a:cs typeface="Times New Roman" panose="02020603050405020304" pitchFamily="18" charset="0"/>
              </a:rPr>
              <a:t>0.29</a:t>
            </a:r>
            <a:endParaRPr lang="zh-TW" altLang="en-US" sz="1600" dirty="0"/>
          </a:p>
        </p:txBody>
      </p:sp>
      <p:sp>
        <p:nvSpPr>
          <p:cNvPr id="40" name="矩形 39"/>
          <p:cNvSpPr/>
          <p:nvPr/>
        </p:nvSpPr>
        <p:spPr>
          <a:xfrm>
            <a:off x="1125864" y="4210519"/>
            <a:ext cx="543739" cy="338554"/>
          </a:xfrm>
          <a:prstGeom prst="rect">
            <a:avLst/>
          </a:prstGeom>
        </p:spPr>
        <p:txBody>
          <a:bodyPr wrap="none">
            <a:spAutoFit/>
          </a:bodyPr>
          <a:lstStyle/>
          <a:p>
            <a:r>
              <a:rPr lang="en-US" altLang="zh-TW" sz="1600" kern="100" dirty="0" smtClean="0">
                <a:latin typeface="Times New Roman" panose="02020603050405020304" pitchFamily="18" charset="0"/>
                <a:ea typeface="新細明體" panose="02020500000000000000" pitchFamily="18" charset="-120"/>
                <a:cs typeface="Times New Roman" panose="02020603050405020304" pitchFamily="18" charset="0"/>
              </a:rPr>
              <a:t>0.06</a:t>
            </a:r>
            <a:endParaRPr lang="zh-TW" altLang="en-US" sz="1600" dirty="0"/>
          </a:p>
        </p:txBody>
      </p:sp>
      <p:sp>
        <p:nvSpPr>
          <p:cNvPr id="41" name="矩形 40"/>
          <p:cNvSpPr/>
          <p:nvPr/>
        </p:nvSpPr>
        <p:spPr>
          <a:xfrm>
            <a:off x="1087122" y="4654468"/>
            <a:ext cx="612668" cy="338554"/>
          </a:xfrm>
          <a:prstGeom prst="rect">
            <a:avLst/>
          </a:prstGeom>
        </p:spPr>
        <p:txBody>
          <a:bodyPr wrap="none">
            <a:spAutoFit/>
          </a:bodyPr>
          <a:lstStyle/>
          <a:p>
            <a:r>
              <a:rPr lang="en-US" altLang="zh-TW" sz="1600" kern="100" dirty="0" smtClean="0">
                <a:latin typeface="Times New Roman" panose="02020603050405020304" pitchFamily="18" charset="0"/>
                <a:ea typeface="新細明體" panose="02020500000000000000" pitchFamily="18" charset="-120"/>
                <a:cs typeface="Times New Roman" panose="02020603050405020304" pitchFamily="18" charset="0"/>
              </a:rPr>
              <a:t>-0.12</a:t>
            </a:r>
            <a:endParaRPr lang="zh-TW" altLang="en-US" sz="1600" dirty="0"/>
          </a:p>
        </p:txBody>
      </p:sp>
      <p:sp>
        <p:nvSpPr>
          <p:cNvPr id="42" name="矩形 41"/>
          <p:cNvSpPr/>
          <p:nvPr/>
        </p:nvSpPr>
        <p:spPr>
          <a:xfrm>
            <a:off x="1428160" y="5509949"/>
            <a:ext cx="632816" cy="338554"/>
          </a:xfrm>
          <a:prstGeom prst="rect">
            <a:avLst/>
          </a:prstGeom>
        </p:spPr>
        <p:txBody>
          <a:bodyPr wrap="square">
            <a:spAutoFit/>
          </a:bodyPr>
          <a:lstStyle/>
          <a:p>
            <a:r>
              <a:rPr lang="en-US" altLang="zh-TW" sz="1600" kern="100" dirty="0" smtClean="0">
                <a:latin typeface="Times New Roman" panose="02020603050405020304" pitchFamily="18" charset="0"/>
                <a:ea typeface="新細明體" panose="02020500000000000000" pitchFamily="18" charset="-120"/>
                <a:cs typeface="Times New Roman" panose="02020603050405020304" pitchFamily="18" charset="0"/>
              </a:rPr>
              <a:t>0.11</a:t>
            </a:r>
            <a:endParaRPr lang="zh-TW" altLang="en-US" sz="1600" dirty="0"/>
          </a:p>
        </p:txBody>
      </p:sp>
    </p:spTree>
    <p:extLst>
      <p:ext uri="{BB962C8B-B14F-4D97-AF65-F5344CB8AC3E}">
        <p14:creationId xmlns:p14="http://schemas.microsoft.com/office/powerpoint/2010/main" val="17318749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79512" y="1158972"/>
            <a:ext cx="8856984" cy="5078340"/>
          </a:xfrm>
        </p:spPr>
        <p:txBody>
          <a:bodyPr/>
          <a:lstStyle/>
          <a:p>
            <a:pPr>
              <a:spcBef>
                <a:spcPts val="0"/>
              </a:spcBef>
              <a:buFont typeface="Wingdings" panose="05000000000000000000" pitchFamily="2" charset="2"/>
              <a:buChar char="Ø"/>
            </a:pPr>
            <a:r>
              <a:rPr lang="zh-TW" altLang="en-US" sz="3200" dirty="0" smtClean="0">
                <a:solidFill>
                  <a:schemeClr val="tx1"/>
                </a:solidFill>
              </a:rPr>
              <a:t>優良交通安全文化的操作型定義</a:t>
            </a:r>
            <a:endParaRPr lang="en-US" altLang="zh-TW" sz="3200" dirty="0" smtClean="0">
              <a:solidFill>
                <a:schemeClr val="tx1"/>
              </a:solidFill>
            </a:endParaRPr>
          </a:p>
          <a:p>
            <a:pPr marL="0" indent="0">
              <a:buNone/>
            </a:pPr>
            <a:endParaRPr lang="en-US" altLang="zh-TW" sz="3200" dirty="0" smtClean="0">
              <a:solidFill>
                <a:srgbClr val="C00000"/>
              </a:solidFill>
            </a:endParaRPr>
          </a:p>
        </p:txBody>
      </p:sp>
      <p:sp>
        <p:nvSpPr>
          <p:cNvPr id="3" name="標題 2"/>
          <p:cNvSpPr>
            <a:spLocks noGrp="1"/>
          </p:cNvSpPr>
          <p:nvPr>
            <p:ph type="title"/>
          </p:nvPr>
        </p:nvSpPr>
        <p:spPr>
          <a:xfrm>
            <a:off x="179512" y="188913"/>
            <a:ext cx="8856984" cy="850900"/>
          </a:xfrm>
        </p:spPr>
        <p:txBody>
          <a:bodyPr>
            <a:normAutofit/>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伍、交通安全文化與用路行為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(4/5)</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15</a:t>
            </a:fld>
            <a:endParaRPr lang="zh-TW" altLang="en-US"/>
          </a:p>
        </p:txBody>
      </p:sp>
      <p:graphicFrame>
        <p:nvGraphicFramePr>
          <p:cNvPr id="5" name="表格 4"/>
          <p:cNvGraphicFramePr>
            <a:graphicFrameLocks noGrp="1"/>
          </p:cNvGraphicFramePr>
          <p:nvPr>
            <p:extLst>
              <p:ext uri="{D42A27DB-BD31-4B8C-83A1-F6EECF244321}">
                <p14:modId xmlns:p14="http://schemas.microsoft.com/office/powerpoint/2010/main" val="3016519955"/>
              </p:ext>
            </p:extLst>
          </p:nvPr>
        </p:nvGraphicFramePr>
        <p:xfrm>
          <a:off x="323528" y="1700808"/>
          <a:ext cx="8568952" cy="4450871"/>
        </p:xfrm>
        <a:graphic>
          <a:graphicData uri="http://schemas.openxmlformats.org/drawingml/2006/table">
            <a:tbl>
              <a:tblPr firstRow="1" bandRow="1">
                <a:tableStyleId>{5940675A-B579-460E-94D1-54222C63F5DA}</a:tableStyleId>
              </a:tblPr>
              <a:tblGrid>
                <a:gridCol w="2445303">
                  <a:extLst>
                    <a:ext uri="{9D8B030D-6E8A-4147-A177-3AD203B41FA5}">
                      <a16:colId xmlns:a16="http://schemas.microsoft.com/office/drawing/2014/main" val="172046383"/>
                    </a:ext>
                  </a:extLst>
                </a:gridCol>
                <a:gridCol w="6123649">
                  <a:extLst>
                    <a:ext uri="{9D8B030D-6E8A-4147-A177-3AD203B41FA5}">
                      <a16:colId xmlns:a16="http://schemas.microsoft.com/office/drawing/2014/main" val="1793528714"/>
                    </a:ext>
                  </a:extLst>
                </a:gridCol>
              </a:tblGrid>
              <a:tr h="1079581">
                <a:tc>
                  <a:txBody>
                    <a:bodyPr/>
                    <a:lstStyle/>
                    <a:p>
                      <a:pPr marL="0" lvl="1" indent="0" algn="ctr">
                        <a:buFont typeface="Wingdings" panose="05000000000000000000" pitchFamily="2" charset="2"/>
                        <a:buNone/>
                      </a:pPr>
                      <a:r>
                        <a:rPr lang="zh-TW" altLang="en-US" sz="2400" b="1" dirty="0" smtClean="0">
                          <a:solidFill>
                            <a:srgbClr val="BD0310"/>
                          </a:solidFill>
                          <a:latin typeface="標楷體" panose="03000509000000000000" pitchFamily="65" charset="-120"/>
                          <a:ea typeface="標楷體" panose="03000509000000000000" pitchFamily="65" charset="-120"/>
                        </a:rPr>
                        <a:t>正確價值觀</a:t>
                      </a:r>
                      <a:endParaRPr lang="en-US" altLang="zh-TW" sz="2400" b="1" dirty="0" smtClean="0">
                        <a:solidFill>
                          <a:srgbClr val="BD0310"/>
                        </a:solidFill>
                        <a:latin typeface="標楷體" panose="03000509000000000000" pitchFamily="65" charset="-120"/>
                        <a:ea typeface="標楷體" panose="03000509000000000000" pitchFamily="65" charset="-120"/>
                      </a:endParaRPr>
                    </a:p>
                    <a:p>
                      <a:pPr marL="0" lvl="1" indent="0" algn="ctr">
                        <a:buFont typeface="Wingdings" panose="05000000000000000000" pitchFamily="2" charset="2"/>
                        <a:buNone/>
                      </a:pPr>
                      <a:r>
                        <a:rPr lang="zh-TW" altLang="en-US" sz="2400" b="1" dirty="0" smtClean="0">
                          <a:solidFill>
                            <a:srgbClr val="BD0310"/>
                          </a:solidFill>
                          <a:latin typeface="標楷體" panose="03000509000000000000" pitchFamily="65" charset="-120"/>
                          <a:ea typeface="標楷體" panose="03000509000000000000" pitchFamily="65" charset="-120"/>
                        </a:rPr>
                        <a:t>與正向態度</a:t>
                      </a:r>
                      <a:endParaRPr lang="en-US" altLang="zh-TW" sz="2400" b="1" dirty="0" smtClean="0">
                        <a:solidFill>
                          <a:srgbClr val="BD0310"/>
                        </a:solidFill>
                        <a:latin typeface="標楷體" panose="03000509000000000000" pitchFamily="65" charset="-120"/>
                        <a:ea typeface="標楷體" panose="03000509000000000000" pitchFamily="65" charset="-120"/>
                      </a:endParaRPr>
                    </a:p>
                  </a:txBody>
                  <a:tcPr anchor="ctr"/>
                </a:tc>
                <a:tc>
                  <a:txBody>
                    <a:bodyPr/>
                    <a:lstStyle/>
                    <a:p>
                      <a:pPr marL="285750" lvl="2" indent="-285750" algn="l">
                        <a:spcBef>
                          <a:spcPts val="0"/>
                        </a:spcBef>
                        <a:buFont typeface="Wingdings" panose="05000000000000000000" pitchFamily="2" charset="2"/>
                        <a:buChar char="p"/>
                      </a:pPr>
                      <a:r>
                        <a:rPr lang="zh-TW" altLang="en-US" sz="2200" b="1" dirty="0" smtClean="0">
                          <a:solidFill>
                            <a:srgbClr val="0202FC"/>
                          </a:solidFill>
                          <a:latin typeface="標楷體" panose="03000509000000000000" pitchFamily="65" charset="-120"/>
                          <a:ea typeface="標楷體" panose="03000509000000000000" pitchFamily="65" charset="-120"/>
                        </a:rPr>
                        <a:t>深信交通安全是絕對重要的</a:t>
                      </a:r>
                      <a:endParaRPr lang="en-US" altLang="zh-TW" sz="2200" b="1" dirty="0" smtClean="0">
                        <a:solidFill>
                          <a:srgbClr val="0202FC"/>
                        </a:solidFill>
                        <a:latin typeface="標楷體" panose="03000509000000000000" pitchFamily="65" charset="-120"/>
                        <a:ea typeface="標楷體" panose="03000509000000000000" pitchFamily="65" charset="-120"/>
                      </a:endParaRPr>
                    </a:p>
                    <a:p>
                      <a:pPr marL="285750" lvl="2" indent="-285750" algn="l">
                        <a:spcBef>
                          <a:spcPts val="0"/>
                        </a:spcBef>
                        <a:buFont typeface="Wingdings" panose="05000000000000000000" pitchFamily="2" charset="2"/>
                        <a:buChar char="p"/>
                      </a:pPr>
                      <a:r>
                        <a:rPr lang="zh-TW" altLang="en-US" sz="2200" b="1" dirty="0" smtClean="0">
                          <a:solidFill>
                            <a:srgbClr val="0202FC"/>
                          </a:solidFill>
                          <a:latin typeface="標楷體" panose="03000509000000000000" pitchFamily="65" charset="-120"/>
                          <a:ea typeface="標楷體" panose="03000509000000000000" pitchFamily="65" charset="-120"/>
                        </a:rPr>
                        <a:t>願意為交通安全付出代價</a:t>
                      </a:r>
                      <a:endParaRPr lang="en-US" altLang="zh-TW" sz="2200" b="1" dirty="0" smtClean="0">
                        <a:solidFill>
                          <a:srgbClr val="0202FC"/>
                        </a:solidFill>
                        <a:latin typeface="標楷體" panose="03000509000000000000" pitchFamily="65" charset="-120"/>
                        <a:ea typeface="標楷體" panose="03000509000000000000" pitchFamily="65" charset="-120"/>
                      </a:endParaRPr>
                    </a:p>
                    <a:p>
                      <a:pPr marL="285750" lvl="2" indent="-285750" algn="l">
                        <a:spcBef>
                          <a:spcPts val="0"/>
                        </a:spcBef>
                        <a:buFont typeface="Wingdings" panose="05000000000000000000" pitchFamily="2" charset="2"/>
                        <a:buChar char="p"/>
                      </a:pPr>
                      <a:r>
                        <a:rPr lang="zh-TW" altLang="en-US" sz="2200" b="1" dirty="0" smtClean="0">
                          <a:solidFill>
                            <a:srgbClr val="0202FC"/>
                          </a:solidFill>
                          <a:latin typeface="標楷體" panose="03000509000000000000" pitchFamily="65" charset="-120"/>
                          <a:ea typeface="標楷體" panose="03000509000000000000" pitchFamily="65" charset="-120"/>
                        </a:rPr>
                        <a:t>交通不安全，一切枉然</a:t>
                      </a:r>
                      <a:endParaRPr lang="en-US" altLang="zh-TW" sz="2200" b="1" dirty="0" smtClean="0">
                        <a:solidFill>
                          <a:srgbClr val="0202FC"/>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29513677"/>
                  </a:ext>
                </a:extLst>
              </a:tr>
              <a:tr h="1079581">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TW" altLang="en-US" sz="2400" b="1" dirty="0" smtClean="0">
                          <a:solidFill>
                            <a:srgbClr val="BD0310"/>
                          </a:solidFill>
                          <a:latin typeface="標楷體" panose="03000509000000000000" pitchFamily="65" charset="-120"/>
                          <a:ea typeface="標楷體" panose="03000509000000000000" pitchFamily="65" charset="-120"/>
                        </a:rPr>
                        <a:t>強烈公民意識</a:t>
                      </a:r>
                      <a:endParaRPr lang="en-US" altLang="zh-TW" sz="2400" b="1" dirty="0" smtClean="0">
                        <a:solidFill>
                          <a:srgbClr val="BD0310"/>
                        </a:solidFill>
                        <a:latin typeface="標楷體" panose="03000509000000000000" pitchFamily="65" charset="-120"/>
                        <a:ea typeface="標楷體" panose="03000509000000000000" pitchFamily="65" charset="-120"/>
                      </a:endParaRPr>
                    </a:p>
                    <a:p>
                      <a:pPr marL="0" marR="0" lvl="1" indent="0" algn="ctr" defTabSz="914400" rtl="0" eaLnBrk="1" fontAlgn="auto" latinLnBrk="0" hangingPunct="1">
                        <a:lnSpc>
                          <a:spcPct val="100000"/>
                        </a:lnSpc>
                        <a:spcBef>
                          <a:spcPts val="0"/>
                        </a:spcBef>
                        <a:spcAft>
                          <a:spcPts val="0"/>
                        </a:spcAft>
                        <a:buClrTx/>
                        <a:buSzTx/>
                        <a:buFontTx/>
                        <a:buNone/>
                        <a:tabLst/>
                        <a:defRPr/>
                      </a:pPr>
                      <a:r>
                        <a:rPr lang="zh-TW" altLang="en-US" sz="2400" b="1" dirty="0" smtClean="0">
                          <a:solidFill>
                            <a:srgbClr val="BD0310"/>
                          </a:solidFill>
                          <a:latin typeface="標楷體" panose="03000509000000000000" pitchFamily="65" charset="-120"/>
                          <a:ea typeface="標楷體" panose="03000509000000000000" pitchFamily="65" charset="-120"/>
                        </a:rPr>
                        <a:t>及社會責任</a:t>
                      </a:r>
                      <a:endParaRPr lang="zh-TW" altLang="en-US" sz="2400" b="1" dirty="0">
                        <a:solidFill>
                          <a:srgbClr val="BD0310"/>
                        </a:solidFill>
                        <a:latin typeface="標楷體" panose="03000509000000000000" pitchFamily="65" charset="-120"/>
                        <a:ea typeface="標楷體" panose="03000509000000000000" pitchFamily="65" charset="-120"/>
                      </a:endParaRPr>
                    </a:p>
                  </a:txBody>
                  <a:tcPr anchor="ctr"/>
                </a:tc>
                <a:tc>
                  <a:txBody>
                    <a:bodyPr/>
                    <a:lstStyle/>
                    <a:p>
                      <a:pPr marL="285750" lvl="2" indent="-285750">
                        <a:spcBef>
                          <a:spcPts val="0"/>
                        </a:spcBef>
                        <a:buFont typeface="Wingdings" panose="05000000000000000000" pitchFamily="2" charset="2"/>
                        <a:buChar char="p"/>
                      </a:pPr>
                      <a:r>
                        <a:rPr lang="zh-TW" altLang="en-US" sz="2200" b="1" dirty="0" smtClean="0">
                          <a:solidFill>
                            <a:srgbClr val="0202FC"/>
                          </a:solidFill>
                          <a:latin typeface="標楷體" panose="03000509000000000000" pitchFamily="65" charset="-120"/>
                          <a:ea typeface="標楷體" panose="03000509000000000000" pitchFamily="65" charset="-120"/>
                        </a:rPr>
                        <a:t>交通安全是每個人均應該信守的責任</a:t>
                      </a:r>
                      <a:endParaRPr lang="en-US" altLang="zh-TW" sz="2200" b="1" dirty="0" smtClean="0">
                        <a:solidFill>
                          <a:srgbClr val="0202FC"/>
                        </a:solidFill>
                        <a:latin typeface="標楷體" panose="03000509000000000000" pitchFamily="65" charset="-120"/>
                        <a:ea typeface="標楷體" panose="03000509000000000000" pitchFamily="65" charset="-120"/>
                      </a:endParaRPr>
                    </a:p>
                    <a:p>
                      <a:pPr marL="285750" lvl="2" indent="-285750">
                        <a:spcBef>
                          <a:spcPts val="0"/>
                        </a:spcBef>
                        <a:buFont typeface="Wingdings" panose="05000000000000000000" pitchFamily="2" charset="2"/>
                        <a:buChar char="p"/>
                      </a:pPr>
                      <a:r>
                        <a:rPr lang="zh-TW" altLang="en-US" sz="2200" b="1" dirty="0" smtClean="0">
                          <a:solidFill>
                            <a:srgbClr val="0202FC"/>
                          </a:solidFill>
                          <a:latin typeface="標楷體" panose="03000509000000000000" pitchFamily="65" charset="-120"/>
                          <a:ea typeface="標楷體" panose="03000509000000000000" pitchFamily="65" charset="-120"/>
                        </a:rPr>
                        <a:t>一個人違規，眾人均受害</a:t>
                      </a:r>
                      <a:endParaRPr lang="en-US" altLang="zh-TW" sz="2200" b="1" dirty="0" smtClean="0">
                        <a:solidFill>
                          <a:srgbClr val="0202FC"/>
                        </a:solidFill>
                        <a:latin typeface="標楷體" panose="03000509000000000000" pitchFamily="65" charset="-120"/>
                        <a:ea typeface="標楷體" panose="03000509000000000000" pitchFamily="65" charset="-120"/>
                      </a:endParaRPr>
                    </a:p>
                    <a:p>
                      <a:pPr marL="285750" lvl="2" indent="-285750">
                        <a:spcBef>
                          <a:spcPts val="0"/>
                        </a:spcBef>
                        <a:buFont typeface="Wingdings" panose="05000000000000000000" pitchFamily="2" charset="2"/>
                        <a:buChar char="p"/>
                      </a:pPr>
                      <a:r>
                        <a:rPr lang="zh-TW" altLang="en-US" sz="2200" b="1" dirty="0" smtClean="0">
                          <a:solidFill>
                            <a:srgbClr val="0202FC"/>
                          </a:solidFill>
                          <a:latin typeface="標楷體" panose="03000509000000000000" pitchFamily="65" charset="-120"/>
                          <a:ea typeface="標楷體" panose="03000509000000000000" pitchFamily="65" charset="-120"/>
                        </a:rPr>
                        <a:t>交通安全由我做起，保護自己也保護別人</a:t>
                      </a:r>
                      <a:endParaRPr lang="en-US" altLang="zh-TW" sz="2200" b="1" dirty="0" smtClean="0">
                        <a:solidFill>
                          <a:srgbClr val="0202FC"/>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696393481"/>
                  </a:ext>
                </a:extLst>
              </a:tr>
              <a:tr h="823751">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TW" altLang="en-US" sz="2400" b="1" dirty="0" smtClean="0">
                          <a:solidFill>
                            <a:srgbClr val="BD0310"/>
                          </a:solidFill>
                          <a:latin typeface="標楷體" panose="03000509000000000000" pitchFamily="65" charset="-120"/>
                          <a:ea typeface="標楷體" panose="03000509000000000000" pitchFamily="65" charset="-120"/>
                        </a:rPr>
                        <a:t>遵守交通規則</a:t>
                      </a:r>
                      <a:endParaRPr lang="en-US" altLang="zh-TW" sz="2400" b="1" dirty="0" smtClean="0">
                        <a:solidFill>
                          <a:srgbClr val="BD0310"/>
                        </a:solidFill>
                        <a:latin typeface="標楷體" panose="03000509000000000000" pitchFamily="65" charset="-120"/>
                        <a:ea typeface="標楷體" panose="03000509000000000000" pitchFamily="65" charset="-120"/>
                      </a:endParaRPr>
                    </a:p>
                    <a:p>
                      <a:pPr marL="0" marR="0" lvl="1" indent="0" algn="ctr" defTabSz="914400" rtl="0" eaLnBrk="1" fontAlgn="auto" latinLnBrk="0" hangingPunct="1">
                        <a:lnSpc>
                          <a:spcPct val="100000"/>
                        </a:lnSpc>
                        <a:spcBef>
                          <a:spcPts val="0"/>
                        </a:spcBef>
                        <a:spcAft>
                          <a:spcPts val="0"/>
                        </a:spcAft>
                        <a:buClrTx/>
                        <a:buSzTx/>
                        <a:buFontTx/>
                        <a:buNone/>
                        <a:tabLst/>
                        <a:defRPr/>
                      </a:pPr>
                      <a:r>
                        <a:rPr lang="zh-TW" altLang="en-US" sz="2400" b="1" dirty="0" smtClean="0">
                          <a:solidFill>
                            <a:srgbClr val="BD0310"/>
                          </a:solidFill>
                          <a:latin typeface="標楷體" panose="03000509000000000000" pitchFamily="65" charset="-120"/>
                          <a:ea typeface="標楷體" panose="03000509000000000000" pitchFamily="65" charset="-120"/>
                        </a:rPr>
                        <a:t>的義務</a:t>
                      </a:r>
                      <a:endParaRPr lang="zh-TW" altLang="en-US" sz="2400" b="1" dirty="0">
                        <a:solidFill>
                          <a:srgbClr val="BD0310"/>
                        </a:solidFill>
                        <a:latin typeface="標楷體" panose="03000509000000000000" pitchFamily="65" charset="-120"/>
                        <a:ea typeface="標楷體" panose="03000509000000000000" pitchFamily="65" charset="-120"/>
                      </a:endParaRPr>
                    </a:p>
                  </a:txBody>
                  <a:tcPr anchor="ctr"/>
                </a:tc>
                <a:tc>
                  <a:txBody>
                    <a:bodyPr/>
                    <a:lstStyle/>
                    <a:p>
                      <a:pPr marL="263525" lvl="2" indent="-263525">
                        <a:spcBef>
                          <a:spcPts val="0"/>
                        </a:spcBef>
                        <a:buFont typeface="Wingdings" panose="05000000000000000000" pitchFamily="2" charset="2"/>
                        <a:buChar char="p"/>
                      </a:pPr>
                      <a:r>
                        <a:rPr lang="zh-TW" altLang="en-US" sz="2200" b="1" dirty="0" smtClean="0">
                          <a:solidFill>
                            <a:srgbClr val="0202FC"/>
                          </a:solidFill>
                          <a:latin typeface="標楷體" panose="03000509000000000000" pitchFamily="65" charset="-120"/>
                          <a:ea typeface="標楷體" panose="03000509000000000000" pitchFamily="65" charset="-120"/>
                        </a:rPr>
                        <a:t>絕對遵守交通規則</a:t>
                      </a:r>
                      <a:endParaRPr lang="en-US" altLang="zh-TW" sz="2200" b="1" dirty="0" smtClean="0">
                        <a:solidFill>
                          <a:srgbClr val="0202FC"/>
                        </a:solidFill>
                        <a:latin typeface="標楷體" panose="03000509000000000000" pitchFamily="65" charset="-120"/>
                        <a:ea typeface="標楷體" panose="03000509000000000000" pitchFamily="65" charset="-120"/>
                      </a:endParaRPr>
                    </a:p>
                    <a:p>
                      <a:pPr marL="263525" lvl="2" indent="-263525">
                        <a:spcBef>
                          <a:spcPts val="0"/>
                        </a:spcBef>
                        <a:buFont typeface="Wingdings" panose="05000000000000000000" pitchFamily="2" charset="2"/>
                        <a:buChar char="p"/>
                      </a:pPr>
                      <a:r>
                        <a:rPr lang="zh-TW" altLang="en-US" sz="2200" b="1" dirty="0" smtClean="0">
                          <a:solidFill>
                            <a:srgbClr val="0202FC"/>
                          </a:solidFill>
                          <a:latin typeface="標楷體" panose="03000509000000000000" pitchFamily="65" charset="-120"/>
                          <a:ea typeface="標楷體" panose="03000509000000000000" pitchFamily="65" charset="-120"/>
                        </a:rPr>
                        <a:t>遵守交通規則，全民交通安全才能有保障</a:t>
                      </a:r>
                      <a:endParaRPr lang="zh-TW" altLang="en-US" sz="2200" b="1" dirty="0">
                        <a:solidFill>
                          <a:srgbClr val="0202FC"/>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2329144370"/>
                  </a:ext>
                </a:extLst>
              </a:tr>
              <a:tr h="1409453">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TW" altLang="en-US" sz="2400" b="1" dirty="0" smtClean="0">
                          <a:solidFill>
                            <a:srgbClr val="BD0310"/>
                          </a:solidFill>
                          <a:latin typeface="標楷體" panose="03000509000000000000" pitchFamily="65" charset="-120"/>
                          <a:ea typeface="標楷體" panose="03000509000000000000" pitchFamily="65" charset="-120"/>
                        </a:rPr>
                        <a:t>認知無法預期</a:t>
                      </a:r>
                      <a:endParaRPr lang="en-US" altLang="zh-TW" sz="2400" b="1" dirty="0" smtClean="0">
                        <a:solidFill>
                          <a:srgbClr val="BD0310"/>
                        </a:solidFill>
                        <a:latin typeface="標楷體" panose="03000509000000000000" pitchFamily="65" charset="-120"/>
                        <a:ea typeface="標楷體" panose="03000509000000000000" pitchFamily="65" charset="-120"/>
                      </a:endParaRPr>
                    </a:p>
                    <a:p>
                      <a:pPr marL="0" marR="0" lvl="1" indent="0" algn="ctr" defTabSz="914400" rtl="0" eaLnBrk="1" fontAlgn="auto" latinLnBrk="0" hangingPunct="1">
                        <a:lnSpc>
                          <a:spcPct val="100000"/>
                        </a:lnSpc>
                        <a:spcBef>
                          <a:spcPts val="0"/>
                        </a:spcBef>
                        <a:spcAft>
                          <a:spcPts val="0"/>
                        </a:spcAft>
                        <a:buClrTx/>
                        <a:buSzTx/>
                        <a:buFontTx/>
                        <a:buNone/>
                        <a:tabLst/>
                        <a:defRPr/>
                      </a:pPr>
                      <a:r>
                        <a:rPr lang="zh-TW" altLang="en-US" sz="2400" b="1" dirty="0" smtClean="0">
                          <a:solidFill>
                            <a:srgbClr val="BD0310"/>
                          </a:solidFill>
                          <a:latin typeface="標楷體" panose="03000509000000000000" pitchFamily="65" charset="-120"/>
                          <a:ea typeface="標楷體" panose="03000509000000000000" pitchFamily="65" charset="-120"/>
                        </a:rPr>
                        <a:t>之風險與傷害</a:t>
                      </a:r>
                      <a:endParaRPr lang="zh-TW" altLang="en-US" sz="2400" b="1" dirty="0">
                        <a:solidFill>
                          <a:srgbClr val="BD0310"/>
                        </a:solidFill>
                        <a:latin typeface="標楷體" panose="03000509000000000000" pitchFamily="65" charset="-120"/>
                        <a:ea typeface="標楷體" panose="03000509000000000000" pitchFamily="65" charset="-120"/>
                      </a:endParaRPr>
                    </a:p>
                  </a:txBody>
                  <a:tcPr anchor="ctr"/>
                </a:tc>
                <a:tc>
                  <a:txBody>
                    <a:bodyPr/>
                    <a:lstStyle/>
                    <a:p>
                      <a:pPr marL="263525" lvl="2" indent="-263525">
                        <a:spcBef>
                          <a:spcPts val="0"/>
                        </a:spcBef>
                        <a:buFont typeface="Wingdings" panose="05000000000000000000" pitchFamily="2" charset="2"/>
                        <a:buChar char="p"/>
                      </a:pPr>
                      <a:r>
                        <a:rPr lang="zh-TW" altLang="en-US" sz="2200" b="1" dirty="0" smtClean="0">
                          <a:solidFill>
                            <a:srgbClr val="0202FC"/>
                          </a:solidFill>
                          <a:latin typeface="標楷體" panose="03000509000000000000" pitchFamily="65" charset="-120"/>
                          <a:ea typeface="標楷體" panose="03000509000000000000" pitchFamily="65" charset="-120"/>
                        </a:rPr>
                        <a:t>體認交通事故風險存在的事實，絕不逞強挑戰事故風險</a:t>
                      </a:r>
                      <a:endParaRPr lang="en-US" altLang="zh-TW" sz="2200" b="1" dirty="0" smtClean="0">
                        <a:solidFill>
                          <a:srgbClr val="0202FC"/>
                        </a:solidFill>
                        <a:latin typeface="標楷體" panose="03000509000000000000" pitchFamily="65" charset="-120"/>
                        <a:ea typeface="標楷體" panose="03000509000000000000" pitchFamily="65" charset="-120"/>
                      </a:endParaRPr>
                    </a:p>
                    <a:p>
                      <a:pPr marL="263525" lvl="2" indent="-263525">
                        <a:spcBef>
                          <a:spcPts val="0"/>
                        </a:spcBef>
                        <a:buFont typeface="Wingdings" panose="05000000000000000000" pitchFamily="2" charset="2"/>
                        <a:buChar char="p"/>
                      </a:pPr>
                      <a:r>
                        <a:rPr lang="zh-TW" altLang="en-US" sz="2200" b="1" dirty="0" smtClean="0">
                          <a:solidFill>
                            <a:srgbClr val="0202FC"/>
                          </a:solidFill>
                          <a:latin typeface="標楷體" panose="03000509000000000000" pitchFamily="65" charset="-120"/>
                          <a:ea typeface="標楷體" panose="03000509000000000000" pitchFamily="65" charset="-120"/>
                        </a:rPr>
                        <a:t>謹慎提防交通事故之發生，不做愚昧無知、魯莽逞勇之行為</a:t>
                      </a:r>
                      <a:endParaRPr lang="zh-TW" altLang="en-US" sz="2200" b="1" dirty="0">
                        <a:solidFill>
                          <a:srgbClr val="0202FC"/>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481877872"/>
                  </a:ext>
                </a:extLst>
              </a:tr>
            </a:tbl>
          </a:graphicData>
        </a:graphic>
      </p:graphicFrame>
    </p:spTree>
    <p:extLst>
      <p:ext uri="{BB962C8B-B14F-4D97-AF65-F5344CB8AC3E}">
        <p14:creationId xmlns:p14="http://schemas.microsoft.com/office/powerpoint/2010/main" val="31385379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564C881-80A5-4746-ADE5-2EC145D42AD9}"/>
              </a:ext>
            </a:extLst>
          </p:cNvPr>
          <p:cNvSpPr>
            <a:spLocks noGrp="1"/>
          </p:cNvSpPr>
          <p:nvPr>
            <p:ph type="title"/>
          </p:nvPr>
        </p:nvSpPr>
        <p:spPr>
          <a:xfrm>
            <a:off x="107504" y="188913"/>
            <a:ext cx="8856984" cy="850900"/>
          </a:xfrm>
        </p:spPr>
        <p:txBody>
          <a:bodyPr>
            <a:normAutofit/>
          </a:bodyPr>
          <a:lstStyle/>
          <a:p>
            <a:pPr algn="ctr"/>
            <a:r>
              <a:rPr lang="zh-TW" altLang="en-US" sz="4400" dirty="0" smtClean="0">
                <a:latin typeface="Times New Roman" panose="02020603050405020304" pitchFamily="18" charset="0"/>
                <a:ea typeface="標楷體" panose="03000509000000000000" pitchFamily="65" charset="-120"/>
                <a:cs typeface="Times New Roman" panose="02020603050405020304" pitchFamily="18" charset="0"/>
              </a:rPr>
              <a:t>伍、交通安全文化與用路行為 </a:t>
            </a:r>
            <a:r>
              <a:rPr lang="en-US" altLang="zh-TW" sz="4400" dirty="0" smtClean="0">
                <a:latin typeface="Times New Roman" panose="02020603050405020304" pitchFamily="18" charset="0"/>
                <a:ea typeface="標楷體" panose="03000509000000000000" pitchFamily="65" charset="-120"/>
                <a:cs typeface="Times New Roman" panose="02020603050405020304" pitchFamily="18" charset="0"/>
              </a:rPr>
              <a:t>(5/5)</a:t>
            </a:r>
            <a:endParaRPr lang="zh-TW" altLang="en-US" sz="4400" dirty="0"/>
          </a:p>
        </p:txBody>
      </p:sp>
      <p:sp>
        <p:nvSpPr>
          <p:cNvPr id="3" name="內容版面配置區 2">
            <a:extLst>
              <a:ext uri="{FF2B5EF4-FFF2-40B4-BE49-F238E27FC236}">
                <a16:creationId xmlns:a16="http://schemas.microsoft.com/office/drawing/2014/main" id="{763DCD29-9651-44FC-97BA-BF8702DA3BA7}"/>
              </a:ext>
            </a:extLst>
          </p:cNvPr>
          <p:cNvSpPr>
            <a:spLocks noGrp="1"/>
          </p:cNvSpPr>
          <p:nvPr>
            <p:ph idx="1"/>
          </p:nvPr>
        </p:nvSpPr>
        <p:spPr>
          <a:xfrm>
            <a:off x="235465" y="1268760"/>
            <a:ext cx="8658274" cy="4752528"/>
          </a:xfrm>
        </p:spPr>
        <p:txBody>
          <a:bodyPr/>
          <a:lstStyle/>
          <a:p>
            <a:pPr marL="449263" indent="-355600">
              <a:buFont typeface="Wingdings" panose="05000000000000000000" pitchFamily="2" charset="2"/>
              <a:buChar char="Ø"/>
            </a:pPr>
            <a:r>
              <a:rPr lang="zh-TW" altLang="en-US" sz="3200" dirty="0" smtClean="0">
                <a:solidFill>
                  <a:srgbClr val="C00000"/>
                </a:solidFill>
              </a:rPr>
              <a:t>優良交通安全文化培育的三個步驟</a:t>
            </a:r>
            <a:endParaRPr lang="zh-TW" altLang="en-US" sz="3200" dirty="0">
              <a:solidFill>
                <a:srgbClr val="C00000"/>
              </a:solidFill>
            </a:endParaRPr>
          </a:p>
        </p:txBody>
      </p:sp>
      <p:sp>
        <p:nvSpPr>
          <p:cNvPr id="4" name="投影片編號版面配置區 3">
            <a:extLst>
              <a:ext uri="{FF2B5EF4-FFF2-40B4-BE49-F238E27FC236}">
                <a16:creationId xmlns:a16="http://schemas.microsoft.com/office/drawing/2014/main" id="{D54E05FE-5E4A-46E7-A3E8-D64D9C4C6B2E}"/>
              </a:ext>
            </a:extLst>
          </p:cNvPr>
          <p:cNvSpPr>
            <a:spLocks noGrp="1"/>
          </p:cNvSpPr>
          <p:nvPr>
            <p:ph type="sldNum" sz="quarter" idx="12"/>
          </p:nvPr>
        </p:nvSpPr>
        <p:spPr/>
        <p:txBody>
          <a:bodyPr/>
          <a:lstStyle/>
          <a:p>
            <a:fld id="{DA1E6056-67A1-460C-8D55-8E0798092675}" type="slidenum">
              <a:rPr lang="zh-CN" altLang="en-US" smtClean="0"/>
              <a:t>16</a:t>
            </a:fld>
            <a:endParaRPr lang="zh-CN" altLang="en-US"/>
          </a:p>
        </p:txBody>
      </p:sp>
      <p:grpSp>
        <p:nvGrpSpPr>
          <p:cNvPr id="5" name="组合 1">
            <a:extLst>
              <a:ext uri="{FF2B5EF4-FFF2-40B4-BE49-F238E27FC236}">
                <a16:creationId xmlns:a16="http://schemas.microsoft.com/office/drawing/2014/main" id="{8F5D5CB1-3235-402B-BCC6-F4DE581E84D4}"/>
              </a:ext>
            </a:extLst>
          </p:cNvPr>
          <p:cNvGrpSpPr>
            <a:grpSpLocks noChangeAspect="1"/>
          </p:cNvGrpSpPr>
          <p:nvPr/>
        </p:nvGrpSpPr>
        <p:grpSpPr>
          <a:xfrm>
            <a:off x="717735" y="2199472"/>
            <a:ext cx="1809000" cy="1809000"/>
            <a:chOff x="1452403" y="1832669"/>
            <a:chExt cx="2707454" cy="2711710"/>
          </a:xfrm>
        </p:grpSpPr>
        <p:grpSp>
          <p:nvGrpSpPr>
            <p:cNvPr id="6" name="组合 51">
              <a:extLst>
                <a:ext uri="{FF2B5EF4-FFF2-40B4-BE49-F238E27FC236}">
                  <a16:creationId xmlns:a16="http://schemas.microsoft.com/office/drawing/2014/main" id="{63296657-8655-48D9-AF4C-07DE5B359F5A}"/>
                </a:ext>
              </a:extLst>
            </p:cNvPr>
            <p:cNvGrpSpPr/>
            <p:nvPr/>
          </p:nvGrpSpPr>
          <p:grpSpPr>
            <a:xfrm>
              <a:off x="1452403" y="1832669"/>
              <a:ext cx="2707454" cy="2711710"/>
              <a:chOff x="1393278" y="1580877"/>
              <a:chExt cx="2707454" cy="2711710"/>
            </a:xfrm>
          </p:grpSpPr>
          <p:sp>
            <p:nvSpPr>
              <p:cNvPr id="9" name="Oval 5">
                <a:extLst>
                  <a:ext uri="{FF2B5EF4-FFF2-40B4-BE49-F238E27FC236}">
                    <a16:creationId xmlns:a16="http://schemas.microsoft.com/office/drawing/2014/main" id="{D3B505A7-0644-44DB-9182-FD5D2AFA5F5C}"/>
                  </a:ext>
                </a:extLst>
              </p:cNvPr>
              <p:cNvSpPr>
                <a:spLocks noChangeArrowheads="1"/>
              </p:cNvSpPr>
              <p:nvPr/>
            </p:nvSpPr>
            <p:spPr bwMode="auto">
              <a:xfrm>
                <a:off x="1393278" y="1580877"/>
                <a:ext cx="2707454" cy="2711710"/>
              </a:xfrm>
              <a:prstGeom prst="ellipse">
                <a:avLst/>
              </a:prstGeom>
              <a:solidFill>
                <a:schemeClr val="accent2"/>
              </a:solidFill>
              <a:ln w="38100" cap="flat">
                <a:solidFill>
                  <a:schemeClr val="bg2"/>
                </a:solidFill>
                <a:prstDash val="solid"/>
                <a:miter lim="800000"/>
              </a:ln>
              <a:effectLst>
                <a:outerShdw blurRad="50800" dist="38100" dir="2700000" algn="tl" rotWithShape="0">
                  <a:prstClr val="black">
                    <a:alpha val="40000"/>
                  </a:prstClr>
                </a:outerShdw>
              </a:effectLst>
            </p:spPr>
            <p:txBody>
              <a:bodyPr vert="horz" wrap="square" lIns="68580" tIns="34290" rIns="68580" bIns="3429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0" name="Oval 6">
                <a:extLst>
                  <a:ext uri="{FF2B5EF4-FFF2-40B4-BE49-F238E27FC236}">
                    <a16:creationId xmlns:a16="http://schemas.microsoft.com/office/drawing/2014/main" id="{88659855-0EC4-4737-997B-0ACD95D45C94}"/>
                  </a:ext>
                </a:extLst>
              </p:cNvPr>
              <p:cNvSpPr>
                <a:spLocks noChangeArrowheads="1"/>
              </p:cNvSpPr>
              <p:nvPr/>
            </p:nvSpPr>
            <p:spPr bwMode="auto">
              <a:xfrm>
                <a:off x="1474163" y="1661762"/>
                <a:ext cx="2545689" cy="2549944"/>
              </a:xfrm>
              <a:prstGeom prst="ellipse">
                <a:avLst/>
              </a:prstGeom>
              <a:noFill/>
              <a:ln w="3175" cap="flat">
                <a:solidFill>
                  <a:srgbClr val="FEFEFE"/>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grpSp>
        <p:sp>
          <p:nvSpPr>
            <p:cNvPr id="7" name="矩形 6">
              <a:extLst>
                <a:ext uri="{FF2B5EF4-FFF2-40B4-BE49-F238E27FC236}">
                  <a16:creationId xmlns:a16="http://schemas.microsoft.com/office/drawing/2014/main" id="{75CD7298-F584-4D8D-BA6C-E94347630687}"/>
                </a:ext>
              </a:extLst>
            </p:cNvPr>
            <p:cNvSpPr/>
            <p:nvPr/>
          </p:nvSpPr>
          <p:spPr>
            <a:xfrm>
              <a:off x="1631505" y="2992570"/>
              <a:ext cx="2349245" cy="1384081"/>
            </a:xfrm>
            <a:prstGeom prst="rect">
              <a:avLst/>
            </a:prstGeom>
          </p:spPr>
          <p:txBody>
            <a:bodyPr wrap="none">
              <a:spAutoFit/>
            </a:bodyPr>
            <a:lstStyle/>
            <a:p>
              <a:pPr algn="ctr"/>
              <a:r>
                <a:rPr lang="zh-TW" altLang="en-US" sz="2700" b="1" dirty="0">
                  <a:solidFill>
                    <a:srgbClr val="FBFBFB"/>
                  </a:solidFill>
                  <a:latin typeface="微軟正黑體" panose="020B0604030504040204" pitchFamily="34" charset="-120"/>
                  <a:ea typeface="微軟正黑體" panose="020B0604030504040204" pitchFamily="34" charset="-120"/>
                </a:rPr>
                <a:t>安全意識</a:t>
              </a:r>
              <a:r>
                <a:rPr lang="en-US" altLang="zh-TW" sz="2700" b="1" dirty="0">
                  <a:solidFill>
                    <a:srgbClr val="FBFBFB"/>
                  </a:solidFill>
                  <a:latin typeface="微軟正黑體" panose="020B0604030504040204" pitchFamily="34" charset="-120"/>
                  <a:ea typeface="微軟正黑體" panose="020B0604030504040204" pitchFamily="34" charset="-120"/>
                </a:rPr>
                <a:t/>
              </a:r>
              <a:br>
                <a:rPr lang="en-US" altLang="zh-TW" sz="2700" b="1" dirty="0">
                  <a:solidFill>
                    <a:srgbClr val="FBFBFB"/>
                  </a:solidFill>
                  <a:latin typeface="微軟正黑體" panose="020B0604030504040204" pitchFamily="34" charset="-120"/>
                  <a:ea typeface="微軟正黑體" panose="020B0604030504040204" pitchFamily="34" charset="-120"/>
                </a:rPr>
              </a:br>
              <a:r>
                <a:rPr lang="zh-TW" altLang="en-US" sz="2700" b="1" dirty="0">
                  <a:solidFill>
                    <a:srgbClr val="FBFBFB"/>
                  </a:solidFill>
                  <a:latin typeface="微軟正黑體" panose="020B0604030504040204" pitchFamily="34" charset="-120"/>
                  <a:ea typeface="微軟正黑體" panose="020B0604030504040204" pitchFamily="34" charset="-120"/>
                </a:rPr>
                <a:t>覺醒</a:t>
              </a:r>
              <a:endParaRPr lang="zh-CN" altLang="en-US" sz="2700" b="1" dirty="0">
                <a:solidFill>
                  <a:srgbClr val="FBFBFB"/>
                </a:solidFill>
                <a:latin typeface="微軟正黑體" panose="020B0604030504040204" pitchFamily="34" charset="-120"/>
                <a:ea typeface="微軟正黑體" panose="020B0604030504040204" pitchFamily="34" charset="-120"/>
              </a:endParaRPr>
            </a:p>
          </p:txBody>
        </p:sp>
        <p:sp>
          <p:nvSpPr>
            <p:cNvPr id="8" name="文本框 76">
              <a:extLst>
                <a:ext uri="{FF2B5EF4-FFF2-40B4-BE49-F238E27FC236}">
                  <a16:creationId xmlns:a16="http://schemas.microsoft.com/office/drawing/2014/main" id="{ECC27448-4CCF-406A-8574-6A6919A3AFBA}"/>
                </a:ext>
              </a:extLst>
            </p:cNvPr>
            <p:cNvSpPr txBox="1"/>
            <p:nvPr/>
          </p:nvSpPr>
          <p:spPr>
            <a:xfrm>
              <a:off x="2406019" y="2326966"/>
              <a:ext cx="952941" cy="830449"/>
            </a:xfrm>
            <a:prstGeom prst="rect">
              <a:avLst/>
            </a:prstGeom>
            <a:noFill/>
          </p:spPr>
          <p:txBody>
            <a:bodyPr wrap="none" rtlCol="0">
              <a:spAutoFit/>
            </a:bodyPr>
            <a:lstStyle/>
            <a:p>
              <a:r>
                <a:rPr lang="en-US" altLang="zh-CN" sz="3000" dirty="0">
                  <a:solidFill>
                    <a:srgbClr val="FDFDFD"/>
                  </a:solidFill>
                  <a:latin typeface="微软雅黑" panose="020B0503020204020204" pitchFamily="34" charset="-122"/>
                  <a:ea typeface="微软雅黑" panose="020B0503020204020204" pitchFamily="34" charset="-122"/>
                </a:rPr>
                <a:t>01</a:t>
              </a:r>
              <a:endParaRPr lang="zh-CN" altLang="en-US" sz="3000" dirty="0">
                <a:solidFill>
                  <a:srgbClr val="FDFDFD"/>
                </a:solidFill>
                <a:latin typeface="微软雅黑" panose="020B0503020204020204" pitchFamily="34" charset="-122"/>
                <a:ea typeface="微软雅黑" panose="020B0503020204020204" pitchFamily="34" charset="-122"/>
              </a:endParaRPr>
            </a:p>
          </p:txBody>
        </p:sp>
      </p:grpSp>
      <p:grpSp>
        <p:nvGrpSpPr>
          <p:cNvPr id="11" name="组合 5">
            <a:extLst>
              <a:ext uri="{FF2B5EF4-FFF2-40B4-BE49-F238E27FC236}">
                <a16:creationId xmlns:a16="http://schemas.microsoft.com/office/drawing/2014/main" id="{2CAABF82-F651-40B0-A322-96C57F2F5B6B}"/>
              </a:ext>
            </a:extLst>
          </p:cNvPr>
          <p:cNvGrpSpPr>
            <a:grpSpLocks noChangeAspect="1"/>
          </p:cNvGrpSpPr>
          <p:nvPr/>
        </p:nvGrpSpPr>
        <p:grpSpPr>
          <a:xfrm>
            <a:off x="3683662" y="2178719"/>
            <a:ext cx="1809000" cy="1809000"/>
            <a:chOff x="4664144" y="1832668"/>
            <a:chExt cx="2703198" cy="2711712"/>
          </a:xfrm>
        </p:grpSpPr>
        <p:grpSp>
          <p:nvGrpSpPr>
            <p:cNvPr id="12" name="组合 54">
              <a:extLst>
                <a:ext uri="{FF2B5EF4-FFF2-40B4-BE49-F238E27FC236}">
                  <a16:creationId xmlns:a16="http://schemas.microsoft.com/office/drawing/2014/main" id="{3B2D725E-8E8B-4C39-80D0-8B19F1047D8C}"/>
                </a:ext>
              </a:extLst>
            </p:cNvPr>
            <p:cNvGrpSpPr/>
            <p:nvPr/>
          </p:nvGrpSpPr>
          <p:grpSpPr>
            <a:xfrm>
              <a:off x="4664144" y="1832668"/>
              <a:ext cx="2703198" cy="2711712"/>
              <a:chOff x="4605019" y="1580876"/>
              <a:chExt cx="2703198" cy="2711712"/>
            </a:xfrm>
          </p:grpSpPr>
          <p:sp>
            <p:nvSpPr>
              <p:cNvPr id="15" name="Oval 7">
                <a:extLst>
                  <a:ext uri="{FF2B5EF4-FFF2-40B4-BE49-F238E27FC236}">
                    <a16:creationId xmlns:a16="http://schemas.microsoft.com/office/drawing/2014/main" id="{D8CB619F-221A-4EF1-A559-76D82D50D5E4}"/>
                  </a:ext>
                </a:extLst>
              </p:cNvPr>
              <p:cNvSpPr>
                <a:spLocks noChangeArrowheads="1"/>
              </p:cNvSpPr>
              <p:nvPr/>
            </p:nvSpPr>
            <p:spPr bwMode="auto">
              <a:xfrm>
                <a:off x="4605019" y="1580876"/>
                <a:ext cx="2703198" cy="2711712"/>
              </a:xfrm>
              <a:prstGeom prst="ellipse">
                <a:avLst/>
              </a:prstGeom>
              <a:solidFill>
                <a:schemeClr val="accent1"/>
              </a:solidFill>
              <a:ln w="38100" cap="flat">
                <a:solidFill>
                  <a:schemeClr val="bg2"/>
                </a:solidFill>
                <a:prstDash val="solid"/>
                <a:miter lim="800000"/>
              </a:ln>
              <a:effectLst>
                <a:outerShdw blurRad="50800" dist="38100" dir="2700000" algn="tl" rotWithShape="0">
                  <a:prstClr val="black">
                    <a:alpha val="40000"/>
                  </a:prstClr>
                </a:outerShdw>
              </a:effectLst>
            </p:spPr>
            <p:txBody>
              <a:bodyPr vert="horz" wrap="square" lIns="68580" tIns="34290" rIns="68580" bIns="3429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6" name="Oval 8">
                <a:extLst>
                  <a:ext uri="{FF2B5EF4-FFF2-40B4-BE49-F238E27FC236}">
                    <a16:creationId xmlns:a16="http://schemas.microsoft.com/office/drawing/2014/main" id="{A46BA320-F1E7-491C-9B9F-CFB6C3E4EBBB}"/>
                  </a:ext>
                </a:extLst>
              </p:cNvPr>
              <p:cNvSpPr>
                <a:spLocks noChangeArrowheads="1"/>
              </p:cNvSpPr>
              <p:nvPr/>
            </p:nvSpPr>
            <p:spPr bwMode="auto">
              <a:xfrm>
                <a:off x="4681644" y="1661761"/>
                <a:ext cx="2545688" cy="2549946"/>
              </a:xfrm>
              <a:prstGeom prst="ellipse">
                <a:avLst/>
              </a:prstGeom>
              <a:noFill/>
              <a:ln w="3175" cap="flat">
                <a:solidFill>
                  <a:srgbClr val="FEFEFE"/>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grpSp>
        <p:sp>
          <p:nvSpPr>
            <p:cNvPr id="13" name="矩形 12">
              <a:extLst>
                <a:ext uri="{FF2B5EF4-FFF2-40B4-BE49-F238E27FC236}">
                  <a16:creationId xmlns:a16="http://schemas.microsoft.com/office/drawing/2014/main" id="{5A0039A6-87E6-401E-AF18-D5DE71B02577}"/>
                </a:ext>
              </a:extLst>
            </p:cNvPr>
            <p:cNvSpPr/>
            <p:nvPr/>
          </p:nvSpPr>
          <p:spPr>
            <a:xfrm>
              <a:off x="4899168" y="3014643"/>
              <a:ext cx="2345553" cy="1384082"/>
            </a:xfrm>
            <a:prstGeom prst="rect">
              <a:avLst/>
            </a:prstGeom>
          </p:spPr>
          <p:txBody>
            <a:bodyPr wrap="none">
              <a:spAutoFit/>
            </a:bodyPr>
            <a:lstStyle/>
            <a:p>
              <a:pPr algn="ctr"/>
              <a:r>
                <a:rPr lang="zh-TW" altLang="en-US" sz="2700" b="1" dirty="0">
                  <a:solidFill>
                    <a:srgbClr val="FBFBFB"/>
                  </a:solidFill>
                  <a:latin typeface="微軟正黑體" panose="020B0604030504040204" pitchFamily="34" charset="-120"/>
                  <a:ea typeface="微軟正黑體" panose="020B0604030504040204" pitchFamily="34" charset="-120"/>
                </a:rPr>
                <a:t>安全知能</a:t>
              </a:r>
              <a:endParaRPr lang="en-US" altLang="zh-TW" sz="2700" b="1" dirty="0">
                <a:solidFill>
                  <a:srgbClr val="FBFBFB"/>
                </a:solidFill>
                <a:latin typeface="微軟正黑體" panose="020B0604030504040204" pitchFamily="34" charset="-120"/>
                <a:ea typeface="微軟正黑體" panose="020B0604030504040204" pitchFamily="34" charset="-120"/>
              </a:endParaRPr>
            </a:p>
            <a:p>
              <a:pPr algn="ctr"/>
              <a:r>
                <a:rPr lang="zh-TW" altLang="en-US" sz="2700" b="1" dirty="0">
                  <a:solidFill>
                    <a:srgbClr val="FBFBFB"/>
                  </a:solidFill>
                  <a:latin typeface="微軟正黑體" panose="020B0604030504040204" pitchFamily="34" charset="-120"/>
                  <a:ea typeface="微軟正黑體" panose="020B0604030504040204" pitchFamily="34" charset="-120"/>
                </a:rPr>
                <a:t>提升</a:t>
              </a:r>
              <a:endParaRPr lang="zh-CN" altLang="en-US" sz="2700" b="1" dirty="0">
                <a:solidFill>
                  <a:srgbClr val="FBFBFB"/>
                </a:solidFill>
                <a:latin typeface="微軟正黑體" panose="020B0604030504040204" pitchFamily="34" charset="-120"/>
                <a:ea typeface="微軟正黑體" panose="020B0604030504040204" pitchFamily="34" charset="-120"/>
              </a:endParaRPr>
            </a:p>
          </p:txBody>
        </p:sp>
        <p:sp>
          <p:nvSpPr>
            <p:cNvPr id="14" name="文本框 77">
              <a:extLst>
                <a:ext uri="{FF2B5EF4-FFF2-40B4-BE49-F238E27FC236}">
                  <a16:creationId xmlns:a16="http://schemas.microsoft.com/office/drawing/2014/main" id="{CB6B023D-79F9-4434-92DF-D3EE179A1BE9}"/>
                </a:ext>
              </a:extLst>
            </p:cNvPr>
            <p:cNvSpPr txBox="1"/>
            <p:nvPr/>
          </p:nvSpPr>
          <p:spPr>
            <a:xfrm>
              <a:off x="5610919" y="2336493"/>
              <a:ext cx="951444" cy="830449"/>
            </a:xfrm>
            <a:prstGeom prst="rect">
              <a:avLst/>
            </a:prstGeom>
            <a:noFill/>
          </p:spPr>
          <p:txBody>
            <a:bodyPr wrap="none" rtlCol="0">
              <a:spAutoFit/>
            </a:bodyPr>
            <a:lstStyle/>
            <a:p>
              <a:r>
                <a:rPr lang="en-US" altLang="zh-CN" sz="3000" dirty="0">
                  <a:solidFill>
                    <a:srgbClr val="FDFDFD"/>
                  </a:solidFill>
                  <a:latin typeface="微软雅黑" panose="020B0503020204020204" pitchFamily="34" charset="-122"/>
                  <a:ea typeface="微软雅黑" panose="020B0503020204020204" pitchFamily="34" charset="-122"/>
                </a:rPr>
                <a:t>02</a:t>
              </a:r>
              <a:endParaRPr lang="zh-CN" altLang="en-US" sz="3000" dirty="0">
                <a:solidFill>
                  <a:srgbClr val="FDFDFD"/>
                </a:solidFill>
                <a:latin typeface="微软雅黑" panose="020B0503020204020204" pitchFamily="34" charset="-122"/>
                <a:ea typeface="微软雅黑" panose="020B0503020204020204" pitchFamily="34" charset="-122"/>
              </a:endParaRPr>
            </a:p>
          </p:txBody>
        </p:sp>
      </p:grpSp>
      <p:grpSp>
        <p:nvGrpSpPr>
          <p:cNvPr id="17" name="组合 6">
            <a:extLst>
              <a:ext uri="{FF2B5EF4-FFF2-40B4-BE49-F238E27FC236}">
                <a16:creationId xmlns:a16="http://schemas.microsoft.com/office/drawing/2014/main" id="{7FF6E233-4514-4354-9BC6-240E687FB231}"/>
              </a:ext>
            </a:extLst>
          </p:cNvPr>
          <p:cNvGrpSpPr/>
          <p:nvPr/>
        </p:nvGrpSpPr>
        <p:grpSpPr>
          <a:xfrm>
            <a:off x="6636486" y="2217354"/>
            <a:ext cx="1809001" cy="1809000"/>
            <a:chOff x="7912386" y="1832668"/>
            <a:chExt cx="2703198" cy="2711712"/>
          </a:xfrm>
        </p:grpSpPr>
        <p:grpSp>
          <p:nvGrpSpPr>
            <p:cNvPr id="18" name="组合 57">
              <a:extLst>
                <a:ext uri="{FF2B5EF4-FFF2-40B4-BE49-F238E27FC236}">
                  <a16:creationId xmlns:a16="http://schemas.microsoft.com/office/drawing/2014/main" id="{FE6192E0-C999-4622-ADF2-3BF2F648FEB6}"/>
                </a:ext>
              </a:extLst>
            </p:cNvPr>
            <p:cNvGrpSpPr/>
            <p:nvPr/>
          </p:nvGrpSpPr>
          <p:grpSpPr>
            <a:xfrm>
              <a:off x="7912386" y="1832668"/>
              <a:ext cx="2703198" cy="2711712"/>
              <a:chOff x="7853261" y="1580876"/>
              <a:chExt cx="2703198" cy="2711712"/>
            </a:xfrm>
          </p:grpSpPr>
          <p:sp>
            <p:nvSpPr>
              <p:cNvPr id="21" name="Oval 9">
                <a:extLst>
                  <a:ext uri="{FF2B5EF4-FFF2-40B4-BE49-F238E27FC236}">
                    <a16:creationId xmlns:a16="http://schemas.microsoft.com/office/drawing/2014/main" id="{EA93F3C7-DB0A-4E82-BC7E-D670C626CFA9}"/>
                  </a:ext>
                </a:extLst>
              </p:cNvPr>
              <p:cNvSpPr>
                <a:spLocks noChangeArrowheads="1"/>
              </p:cNvSpPr>
              <p:nvPr/>
            </p:nvSpPr>
            <p:spPr bwMode="auto">
              <a:xfrm>
                <a:off x="7853261" y="1580876"/>
                <a:ext cx="2703198" cy="2711712"/>
              </a:xfrm>
              <a:prstGeom prst="ellipse">
                <a:avLst/>
              </a:prstGeom>
              <a:solidFill>
                <a:schemeClr val="accent6"/>
              </a:solidFill>
              <a:ln w="38100" cap="flat">
                <a:solidFill>
                  <a:schemeClr val="bg2"/>
                </a:solidFill>
                <a:prstDash val="solid"/>
                <a:miter lim="800000"/>
              </a:ln>
              <a:effectLst>
                <a:outerShdw blurRad="50800" dist="38100" dir="2700000" algn="tl" rotWithShape="0">
                  <a:prstClr val="black">
                    <a:alpha val="40000"/>
                  </a:prstClr>
                </a:outerShdw>
              </a:effectLst>
            </p:spPr>
            <p:txBody>
              <a:bodyPr vert="horz" wrap="square" lIns="68580" tIns="34290" rIns="68580" bIns="3429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2" name="Oval 10">
                <a:extLst>
                  <a:ext uri="{FF2B5EF4-FFF2-40B4-BE49-F238E27FC236}">
                    <a16:creationId xmlns:a16="http://schemas.microsoft.com/office/drawing/2014/main" id="{E16B7294-77E9-46FA-B6BC-DB69B827294C}"/>
                  </a:ext>
                </a:extLst>
              </p:cNvPr>
              <p:cNvSpPr>
                <a:spLocks noChangeArrowheads="1"/>
              </p:cNvSpPr>
              <p:nvPr/>
            </p:nvSpPr>
            <p:spPr bwMode="auto">
              <a:xfrm>
                <a:off x="7934146" y="1661761"/>
                <a:ext cx="2541432" cy="2549946"/>
              </a:xfrm>
              <a:prstGeom prst="ellipse">
                <a:avLst/>
              </a:prstGeom>
              <a:noFill/>
              <a:ln w="3175" cap="flat">
                <a:solidFill>
                  <a:srgbClr val="FEFEFE"/>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grpSp>
        <p:sp>
          <p:nvSpPr>
            <p:cNvPr id="19" name="矩形 18">
              <a:extLst>
                <a:ext uri="{FF2B5EF4-FFF2-40B4-BE49-F238E27FC236}">
                  <a16:creationId xmlns:a16="http://schemas.microsoft.com/office/drawing/2014/main" id="{5C72524C-5001-4B25-8FC5-64055CC1E65B}"/>
                </a:ext>
              </a:extLst>
            </p:cNvPr>
            <p:cNvSpPr/>
            <p:nvPr/>
          </p:nvSpPr>
          <p:spPr>
            <a:xfrm>
              <a:off x="8133476" y="2960232"/>
              <a:ext cx="2345551" cy="1384082"/>
            </a:xfrm>
            <a:prstGeom prst="rect">
              <a:avLst/>
            </a:prstGeom>
          </p:spPr>
          <p:txBody>
            <a:bodyPr wrap="none">
              <a:spAutoFit/>
            </a:bodyPr>
            <a:lstStyle/>
            <a:p>
              <a:pPr algn="ctr"/>
              <a:r>
                <a:rPr lang="zh-TW" altLang="en-US" sz="2700" b="1" dirty="0">
                  <a:solidFill>
                    <a:srgbClr val="FBFBFB"/>
                  </a:solidFill>
                  <a:latin typeface="微軟正黑體" panose="020B0604030504040204" pitchFamily="34" charset="-120"/>
                  <a:ea typeface="微軟正黑體" panose="020B0604030504040204" pitchFamily="34" charset="-120"/>
                </a:rPr>
                <a:t>安全行為</a:t>
              </a:r>
              <a:endParaRPr lang="en-US" altLang="zh-TW" sz="2700" b="1" dirty="0">
                <a:solidFill>
                  <a:srgbClr val="FBFBFB"/>
                </a:solidFill>
                <a:latin typeface="微軟正黑體" panose="020B0604030504040204" pitchFamily="34" charset="-120"/>
                <a:ea typeface="微軟正黑體" panose="020B0604030504040204" pitchFamily="34" charset="-120"/>
              </a:endParaRPr>
            </a:p>
            <a:p>
              <a:pPr algn="ctr"/>
              <a:r>
                <a:rPr lang="zh-TW" altLang="en-US" sz="2700" b="1" dirty="0">
                  <a:solidFill>
                    <a:srgbClr val="FBFBFB"/>
                  </a:solidFill>
                  <a:latin typeface="微軟正黑體" panose="020B0604030504040204" pitchFamily="34" charset="-120"/>
                  <a:ea typeface="微軟正黑體" panose="020B0604030504040204" pitchFamily="34" charset="-120"/>
                </a:rPr>
                <a:t>實踐</a:t>
              </a:r>
              <a:endParaRPr lang="zh-CN" altLang="en-US" sz="2700" b="1" dirty="0">
                <a:solidFill>
                  <a:srgbClr val="FBFBFB"/>
                </a:solidFill>
                <a:latin typeface="微軟正黑體" panose="020B0604030504040204" pitchFamily="34" charset="-120"/>
                <a:ea typeface="微軟正黑體" panose="020B0604030504040204" pitchFamily="34" charset="-120"/>
              </a:endParaRPr>
            </a:p>
          </p:txBody>
        </p:sp>
        <p:sp>
          <p:nvSpPr>
            <p:cNvPr id="20" name="文本框 78">
              <a:extLst>
                <a:ext uri="{FF2B5EF4-FFF2-40B4-BE49-F238E27FC236}">
                  <a16:creationId xmlns:a16="http://schemas.microsoft.com/office/drawing/2014/main" id="{66BF7FAB-2528-4810-96DA-21646360E366}"/>
                </a:ext>
              </a:extLst>
            </p:cNvPr>
            <p:cNvSpPr txBox="1"/>
            <p:nvPr/>
          </p:nvSpPr>
          <p:spPr>
            <a:xfrm>
              <a:off x="8870287" y="2272556"/>
              <a:ext cx="951443" cy="830449"/>
            </a:xfrm>
            <a:prstGeom prst="rect">
              <a:avLst/>
            </a:prstGeom>
            <a:noFill/>
          </p:spPr>
          <p:txBody>
            <a:bodyPr wrap="none" rtlCol="0">
              <a:spAutoFit/>
            </a:bodyPr>
            <a:lstStyle/>
            <a:p>
              <a:r>
                <a:rPr lang="en-US" altLang="zh-CN" sz="3000" dirty="0">
                  <a:solidFill>
                    <a:srgbClr val="FDFDFD"/>
                  </a:solidFill>
                  <a:latin typeface="微软雅黑" panose="020B0503020204020204" pitchFamily="34" charset="-122"/>
                  <a:ea typeface="微软雅黑" panose="020B0503020204020204" pitchFamily="34" charset="-122"/>
                </a:rPr>
                <a:t>03</a:t>
              </a:r>
              <a:endParaRPr lang="zh-CN" altLang="en-US" sz="3000" dirty="0">
                <a:solidFill>
                  <a:srgbClr val="FDFDFD"/>
                </a:solidFill>
                <a:latin typeface="微软雅黑" panose="020B0503020204020204" pitchFamily="34" charset="-122"/>
                <a:ea typeface="微软雅黑" panose="020B0503020204020204" pitchFamily="34" charset="-122"/>
              </a:endParaRPr>
            </a:p>
          </p:txBody>
        </p:sp>
      </p:grpSp>
      <p:grpSp>
        <p:nvGrpSpPr>
          <p:cNvPr id="23" name="组合 60">
            <a:extLst>
              <a:ext uri="{FF2B5EF4-FFF2-40B4-BE49-F238E27FC236}">
                <a16:creationId xmlns:a16="http://schemas.microsoft.com/office/drawing/2014/main" id="{C666FB73-7F37-44BB-8811-3C5A0FDEB346}"/>
              </a:ext>
            </a:extLst>
          </p:cNvPr>
          <p:cNvGrpSpPr/>
          <p:nvPr/>
        </p:nvGrpSpPr>
        <p:grpSpPr>
          <a:xfrm>
            <a:off x="2648502" y="3103972"/>
            <a:ext cx="882622" cy="137051"/>
            <a:chOff x="2929691" y="2127825"/>
            <a:chExt cx="900366" cy="126498"/>
          </a:xfrm>
        </p:grpSpPr>
        <p:sp>
          <p:nvSpPr>
            <p:cNvPr id="24" name="Oval 13">
              <a:extLst>
                <a:ext uri="{FF2B5EF4-FFF2-40B4-BE49-F238E27FC236}">
                  <a16:creationId xmlns:a16="http://schemas.microsoft.com/office/drawing/2014/main" id="{FDFE04D6-C3CB-448D-96BE-53160760C332}"/>
                </a:ext>
              </a:extLst>
            </p:cNvPr>
            <p:cNvSpPr>
              <a:spLocks noChangeArrowheads="1"/>
            </p:cNvSpPr>
            <p:nvPr/>
          </p:nvSpPr>
          <p:spPr bwMode="auto">
            <a:xfrm>
              <a:off x="2929691" y="2127825"/>
              <a:ext cx="126498" cy="126498"/>
            </a:xfrm>
            <a:prstGeom prst="ellipse">
              <a:avLst/>
            </a:prstGeom>
            <a:solidFill>
              <a:srgbClr val="231915"/>
            </a:solidFill>
            <a:ln w="7938" cap="flat">
              <a:solidFill>
                <a:srgbClr val="231915"/>
              </a:solidFill>
              <a:prstDash val="solid"/>
              <a:miter lim="800000"/>
            </a:ln>
          </p:spPr>
          <p:txBody>
            <a:bodyPr vert="horz" wrap="square" lIns="68580" tIns="34290" rIns="68580" bIns="3429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5" name="Oval 14">
              <a:extLst>
                <a:ext uri="{FF2B5EF4-FFF2-40B4-BE49-F238E27FC236}">
                  <a16:creationId xmlns:a16="http://schemas.microsoft.com/office/drawing/2014/main" id="{AF7834BA-415C-4651-8566-1A8AE8FE3F06}"/>
                </a:ext>
              </a:extLst>
            </p:cNvPr>
            <p:cNvSpPr>
              <a:spLocks noChangeArrowheads="1"/>
            </p:cNvSpPr>
            <p:nvPr/>
          </p:nvSpPr>
          <p:spPr bwMode="auto">
            <a:xfrm>
              <a:off x="3703559" y="2127825"/>
              <a:ext cx="126498" cy="126498"/>
            </a:xfrm>
            <a:prstGeom prst="ellipse">
              <a:avLst/>
            </a:prstGeom>
            <a:solidFill>
              <a:srgbClr val="231915"/>
            </a:solidFill>
            <a:ln w="7938" cap="flat">
              <a:solidFill>
                <a:srgbClr val="231915"/>
              </a:solidFill>
              <a:prstDash val="solid"/>
              <a:miter lim="800000"/>
            </a:ln>
          </p:spPr>
          <p:txBody>
            <a:bodyPr vert="horz" wrap="square" lIns="68580" tIns="34290" rIns="68580" bIns="3429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6" name="Freeform 15">
              <a:extLst>
                <a:ext uri="{FF2B5EF4-FFF2-40B4-BE49-F238E27FC236}">
                  <a16:creationId xmlns:a16="http://schemas.microsoft.com/office/drawing/2014/main" id="{A2F41DAD-FA20-4C37-8652-D40A116F20FF}"/>
                </a:ext>
              </a:extLst>
            </p:cNvPr>
            <p:cNvSpPr/>
            <p:nvPr/>
          </p:nvSpPr>
          <p:spPr bwMode="auto">
            <a:xfrm>
              <a:off x="2974337" y="2165030"/>
              <a:ext cx="807354" cy="55809"/>
            </a:xfrm>
            <a:custGeom>
              <a:avLst/>
              <a:gdLst>
                <a:gd name="T0" fmla="*/ 47 w 958"/>
                <a:gd name="T1" fmla="*/ 0 h 66"/>
                <a:gd name="T2" fmla="*/ 913 w 958"/>
                <a:gd name="T3" fmla="*/ 0 h 66"/>
                <a:gd name="T4" fmla="*/ 913 w 958"/>
                <a:gd name="T5" fmla="*/ 66 h 66"/>
                <a:gd name="T6" fmla="*/ 47 w 958"/>
                <a:gd name="T7" fmla="*/ 66 h 66"/>
                <a:gd name="T8" fmla="*/ 47 w 958"/>
                <a:gd name="T9" fmla="*/ 0 h 66"/>
              </a:gdLst>
              <a:ahLst/>
              <a:cxnLst>
                <a:cxn ang="0">
                  <a:pos x="T0" y="T1"/>
                </a:cxn>
                <a:cxn ang="0">
                  <a:pos x="T2" y="T3"/>
                </a:cxn>
                <a:cxn ang="0">
                  <a:pos x="T4" y="T5"/>
                </a:cxn>
                <a:cxn ang="0">
                  <a:pos x="T6" y="T7"/>
                </a:cxn>
                <a:cxn ang="0">
                  <a:pos x="T8" y="T9"/>
                </a:cxn>
              </a:cxnLst>
              <a:rect l="0" t="0" r="r" b="b"/>
              <a:pathLst>
                <a:path w="958" h="66">
                  <a:moveTo>
                    <a:pt x="47" y="0"/>
                  </a:moveTo>
                  <a:cubicBezTo>
                    <a:pt x="335" y="0"/>
                    <a:pt x="624" y="0"/>
                    <a:pt x="913" y="0"/>
                  </a:cubicBezTo>
                  <a:cubicBezTo>
                    <a:pt x="957" y="2"/>
                    <a:pt x="958" y="63"/>
                    <a:pt x="913" y="66"/>
                  </a:cubicBezTo>
                  <a:cubicBezTo>
                    <a:pt x="624" y="66"/>
                    <a:pt x="335" y="66"/>
                    <a:pt x="47" y="66"/>
                  </a:cubicBezTo>
                  <a:cubicBezTo>
                    <a:pt x="0" y="63"/>
                    <a:pt x="2" y="2"/>
                    <a:pt x="47" y="0"/>
                  </a:cubicBezTo>
                  <a:close/>
                </a:path>
              </a:pathLst>
            </a:custGeom>
            <a:solidFill>
              <a:srgbClr val="C8C9C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grpSp>
      <p:grpSp>
        <p:nvGrpSpPr>
          <p:cNvPr id="27" name="组合 66">
            <a:extLst>
              <a:ext uri="{FF2B5EF4-FFF2-40B4-BE49-F238E27FC236}">
                <a16:creationId xmlns:a16="http://schemas.microsoft.com/office/drawing/2014/main" id="{458A5A90-BEA8-4BEB-A769-739C0B60045E}"/>
              </a:ext>
            </a:extLst>
          </p:cNvPr>
          <p:cNvGrpSpPr/>
          <p:nvPr/>
        </p:nvGrpSpPr>
        <p:grpSpPr>
          <a:xfrm>
            <a:off x="5656477" y="3083219"/>
            <a:ext cx="882622" cy="137152"/>
            <a:chOff x="5627069" y="2127825"/>
            <a:chExt cx="900366" cy="126498"/>
          </a:xfrm>
        </p:grpSpPr>
        <p:sp>
          <p:nvSpPr>
            <p:cNvPr id="28" name="Oval 16">
              <a:extLst>
                <a:ext uri="{FF2B5EF4-FFF2-40B4-BE49-F238E27FC236}">
                  <a16:creationId xmlns:a16="http://schemas.microsoft.com/office/drawing/2014/main" id="{B45DB0B1-3023-4C98-AE1F-7E74A86B6936}"/>
                </a:ext>
              </a:extLst>
            </p:cNvPr>
            <p:cNvSpPr>
              <a:spLocks noChangeArrowheads="1"/>
            </p:cNvSpPr>
            <p:nvPr/>
          </p:nvSpPr>
          <p:spPr bwMode="auto">
            <a:xfrm>
              <a:off x="5627069" y="2127825"/>
              <a:ext cx="126498" cy="126498"/>
            </a:xfrm>
            <a:prstGeom prst="ellipse">
              <a:avLst/>
            </a:prstGeom>
            <a:solidFill>
              <a:srgbClr val="231915"/>
            </a:solidFill>
            <a:ln w="7938" cap="flat">
              <a:solidFill>
                <a:srgbClr val="231915"/>
              </a:solidFill>
              <a:prstDash val="solid"/>
              <a:miter lim="800000"/>
            </a:ln>
          </p:spPr>
          <p:txBody>
            <a:bodyPr vert="horz" wrap="square" lIns="68580" tIns="34290" rIns="68580" bIns="3429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9" name="Oval 17">
              <a:extLst>
                <a:ext uri="{FF2B5EF4-FFF2-40B4-BE49-F238E27FC236}">
                  <a16:creationId xmlns:a16="http://schemas.microsoft.com/office/drawing/2014/main" id="{91D136FE-2CAC-4885-B34E-4034FBC42579}"/>
                </a:ext>
              </a:extLst>
            </p:cNvPr>
            <p:cNvSpPr>
              <a:spLocks noChangeArrowheads="1"/>
            </p:cNvSpPr>
            <p:nvPr/>
          </p:nvSpPr>
          <p:spPr bwMode="auto">
            <a:xfrm>
              <a:off x="6400937" y="2127825"/>
              <a:ext cx="126498" cy="126498"/>
            </a:xfrm>
            <a:prstGeom prst="ellipse">
              <a:avLst/>
            </a:prstGeom>
            <a:solidFill>
              <a:srgbClr val="231915"/>
            </a:solidFill>
            <a:ln w="7938" cap="flat">
              <a:solidFill>
                <a:srgbClr val="231915"/>
              </a:solidFill>
              <a:prstDash val="solid"/>
              <a:miter lim="800000"/>
            </a:ln>
          </p:spPr>
          <p:txBody>
            <a:bodyPr vert="horz" wrap="square" lIns="68580" tIns="34290" rIns="68580" bIns="3429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30" name="Freeform 18">
              <a:extLst>
                <a:ext uri="{FF2B5EF4-FFF2-40B4-BE49-F238E27FC236}">
                  <a16:creationId xmlns:a16="http://schemas.microsoft.com/office/drawing/2014/main" id="{C91E3737-738F-484E-B52D-71FFB234E140}"/>
                </a:ext>
              </a:extLst>
            </p:cNvPr>
            <p:cNvSpPr/>
            <p:nvPr/>
          </p:nvSpPr>
          <p:spPr bwMode="auto">
            <a:xfrm>
              <a:off x="5671715" y="2165030"/>
              <a:ext cx="807354" cy="55809"/>
            </a:xfrm>
            <a:custGeom>
              <a:avLst/>
              <a:gdLst>
                <a:gd name="T0" fmla="*/ 46 w 957"/>
                <a:gd name="T1" fmla="*/ 0 h 66"/>
                <a:gd name="T2" fmla="*/ 912 w 957"/>
                <a:gd name="T3" fmla="*/ 0 h 66"/>
                <a:gd name="T4" fmla="*/ 912 w 957"/>
                <a:gd name="T5" fmla="*/ 66 h 66"/>
                <a:gd name="T6" fmla="*/ 46 w 957"/>
                <a:gd name="T7" fmla="*/ 66 h 66"/>
                <a:gd name="T8" fmla="*/ 46 w 957"/>
                <a:gd name="T9" fmla="*/ 0 h 66"/>
              </a:gdLst>
              <a:ahLst/>
              <a:cxnLst>
                <a:cxn ang="0">
                  <a:pos x="T0" y="T1"/>
                </a:cxn>
                <a:cxn ang="0">
                  <a:pos x="T2" y="T3"/>
                </a:cxn>
                <a:cxn ang="0">
                  <a:pos x="T4" y="T5"/>
                </a:cxn>
                <a:cxn ang="0">
                  <a:pos x="T6" y="T7"/>
                </a:cxn>
                <a:cxn ang="0">
                  <a:pos x="T8" y="T9"/>
                </a:cxn>
              </a:cxnLst>
              <a:rect l="0" t="0" r="r" b="b"/>
              <a:pathLst>
                <a:path w="957" h="66">
                  <a:moveTo>
                    <a:pt x="46" y="0"/>
                  </a:moveTo>
                  <a:cubicBezTo>
                    <a:pt x="335" y="0"/>
                    <a:pt x="624" y="0"/>
                    <a:pt x="912" y="0"/>
                  </a:cubicBezTo>
                  <a:cubicBezTo>
                    <a:pt x="957" y="2"/>
                    <a:pt x="957" y="63"/>
                    <a:pt x="912" y="66"/>
                  </a:cubicBezTo>
                  <a:cubicBezTo>
                    <a:pt x="624" y="66"/>
                    <a:pt x="335" y="66"/>
                    <a:pt x="46" y="66"/>
                  </a:cubicBezTo>
                  <a:cubicBezTo>
                    <a:pt x="0" y="63"/>
                    <a:pt x="1" y="2"/>
                    <a:pt x="46" y="0"/>
                  </a:cubicBezTo>
                  <a:close/>
                </a:path>
              </a:pathLst>
            </a:custGeom>
            <a:solidFill>
              <a:srgbClr val="C8C9C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grpSp>
      <p:sp>
        <p:nvSpPr>
          <p:cNvPr id="31" name="矩形 30">
            <a:extLst>
              <a:ext uri="{FF2B5EF4-FFF2-40B4-BE49-F238E27FC236}">
                <a16:creationId xmlns:a16="http://schemas.microsoft.com/office/drawing/2014/main" id="{954F2788-8369-43CE-806B-688ECC695E81}"/>
              </a:ext>
            </a:extLst>
          </p:cNvPr>
          <p:cNvSpPr/>
          <p:nvPr/>
        </p:nvSpPr>
        <p:spPr>
          <a:xfrm>
            <a:off x="416812" y="4170961"/>
            <a:ext cx="2708999" cy="12464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200025" indent="-200025" algn="just">
              <a:buFont typeface="+mj-lt"/>
              <a:buAutoNum type="arabicPeriod"/>
            </a:pPr>
            <a:r>
              <a:rPr lang="zh-TW" altLang="en-US" sz="1500" b="1" dirty="0">
                <a:solidFill>
                  <a:srgbClr val="FF0000"/>
                </a:solidFill>
                <a:latin typeface="微軟正黑體" panose="020B0604030504040204" pitchFamily="34" charset="-120"/>
                <a:ea typeface="微軟正黑體" panose="020B0604030504040204" pitchFamily="34" charset="-120"/>
              </a:rPr>
              <a:t>引發全民對交通安全的注意</a:t>
            </a:r>
            <a:endParaRPr lang="en-US" altLang="zh-TW" sz="1500" b="1" dirty="0">
              <a:solidFill>
                <a:srgbClr val="FF0000"/>
              </a:solidFill>
              <a:latin typeface="微軟正黑體" panose="020B0604030504040204" pitchFamily="34" charset="-120"/>
              <a:ea typeface="微軟正黑體" panose="020B0604030504040204" pitchFamily="34" charset="-120"/>
            </a:endParaRPr>
          </a:p>
          <a:p>
            <a:pPr marL="200025" indent="-200025" algn="just">
              <a:buFont typeface="+mj-lt"/>
              <a:buAutoNum type="arabicPeriod"/>
            </a:pPr>
            <a:r>
              <a:rPr lang="zh-TW" altLang="en-US" sz="1500" b="1" dirty="0">
                <a:latin typeface="微軟正黑體" panose="020B0604030504040204" pitchFamily="34" charset="-120"/>
                <a:ea typeface="微軟正黑體" panose="020B0604030504040204" pitchFamily="34" charset="-120"/>
              </a:rPr>
              <a:t>認識交通事故的</a:t>
            </a:r>
            <a:r>
              <a:rPr lang="zh-TW" altLang="en-US" sz="1500" b="1" dirty="0">
                <a:solidFill>
                  <a:srgbClr val="FF0000"/>
                </a:solidFill>
                <a:latin typeface="微軟正黑體" panose="020B0604030504040204" pitchFamily="34" charset="-120"/>
                <a:ea typeface="微軟正黑體" panose="020B0604030504040204" pitchFamily="34" charset="-120"/>
              </a:rPr>
              <a:t>風險與後果</a:t>
            </a:r>
            <a:endParaRPr lang="en-US" altLang="zh-TW" sz="1500" b="1" dirty="0">
              <a:solidFill>
                <a:srgbClr val="FF0000"/>
              </a:solidFill>
              <a:latin typeface="微軟正黑體" panose="020B0604030504040204" pitchFamily="34" charset="-120"/>
              <a:ea typeface="微軟正黑體" panose="020B0604030504040204" pitchFamily="34" charset="-120"/>
            </a:endParaRPr>
          </a:p>
          <a:p>
            <a:pPr marL="200025" indent="-200025" algn="just">
              <a:buFont typeface="+mj-lt"/>
              <a:buAutoNum type="arabicPeriod"/>
            </a:pPr>
            <a:r>
              <a:rPr lang="zh-TW" altLang="en-US" sz="1500" b="1" dirty="0">
                <a:latin typeface="微軟正黑體" panose="020B0604030504040204" pitchFamily="34" charset="-120"/>
                <a:ea typeface="微軟正黑體" panose="020B0604030504040204" pitchFamily="34" charset="-120"/>
              </a:rPr>
              <a:t>了解交通</a:t>
            </a:r>
            <a:r>
              <a:rPr lang="zh-TW" altLang="en-US" sz="1500" b="1" dirty="0">
                <a:solidFill>
                  <a:srgbClr val="FF0000"/>
                </a:solidFill>
                <a:latin typeface="微軟正黑體" panose="020B0604030504040204" pitchFamily="34" charset="-120"/>
                <a:ea typeface="微軟正黑體" panose="020B0604030504040204" pitchFamily="34" charset="-120"/>
              </a:rPr>
              <a:t>安全的價值</a:t>
            </a:r>
            <a:r>
              <a:rPr lang="zh-TW" altLang="en-US" sz="1500" b="1" dirty="0">
                <a:latin typeface="微軟正黑體" panose="020B0604030504040204" pitchFamily="34" charset="-120"/>
                <a:ea typeface="微軟正黑體" panose="020B0604030504040204" pitchFamily="34" charset="-120"/>
              </a:rPr>
              <a:t>與重要</a:t>
            </a:r>
            <a:endParaRPr lang="en-US" altLang="zh-TW" sz="1500" b="1" dirty="0">
              <a:latin typeface="微軟正黑體" panose="020B0604030504040204" pitchFamily="34" charset="-120"/>
              <a:ea typeface="微軟正黑體" panose="020B0604030504040204" pitchFamily="34" charset="-120"/>
            </a:endParaRPr>
          </a:p>
          <a:p>
            <a:pPr marL="200025" indent="-200025" algn="just">
              <a:buFont typeface="+mj-lt"/>
              <a:buAutoNum type="arabicPeriod"/>
            </a:pPr>
            <a:r>
              <a:rPr lang="zh-TW" altLang="en-US" sz="1500" b="1" dirty="0">
                <a:latin typeface="微軟正黑體" panose="020B0604030504040204" pitchFamily="34" charset="-120"/>
                <a:ea typeface="微軟正黑體" panose="020B0604030504040204" pitchFamily="34" charset="-120"/>
              </a:rPr>
              <a:t>灌輸</a:t>
            </a:r>
            <a:r>
              <a:rPr lang="zh-TW" altLang="en-US" sz="1500" b="1" dirty="0">
                <a:solidFill>
                  <a:srgbClr val="FF0000"/>
                </a:solidFill>
                <a:latin typeface="微軟正黑體" panose="020B0604030504040204" pitchFamily="34" charset="-120"/>
                <a:ea typeface="微軟正黑體" panose="020B0604030504040204" pitchFamily="34" charset="-120"/>
              </a:rPr>
              <a:t>守法</a:t>
            </a:r>
            <a:r>
              <a:rPr lang="zh-TW" altLang="en-US" sz="1500" b="1" dirty="0">
                <a:latin typeface="微軟正黑體" panose="020B0604030504040204" pitchFamily="34" charset="-120"/>
                <a:ea typeface="微軟正黑體" panose="020B0604030504040204" pitchFamily="34" charset="-120"/>
              </a:rPr>
              <a:t>對維護安全的必要</a:t>
            </a:r>
            <a:endParaRPr lang="en-US" altLang="zh-TW" sz="1500" b="1" dirty="0">
              <a:latin typeface="微軟正黑體" panose="020B0604030504040204" pitchFamily="34" charset="-120"/>
              <a:ea typeface="微軟正黑體" panose="020B0604030504040204" pitchFamily="34" charset="-120"/>
            </a:endParaRPr>
          </a:p>
          <a:p>
            <a:pPr marL="200025" indent="-200025" algn="just">
              <a:buFont typeface="+mj-lt"/>
              <a:buAutoNum type="arabicPeriod"/>
            </a:pPr>
            <a:r>
              <a:rPr lang="zh-TW" altLang="en-US" sz="1500" b="1" dirty="0">
                <a:latin typeface="微軟正黑體" panose="020B0604030504040204" pitchFamily="34" charset="-120"/>
                <a:ea typeface="微軟正黑體" panose="020B0604030504040204" pitchFamily="34" charset="-120"/>
              </a:rPr>
              <a:t>宣導</a:t>
            </a:r>
            <a:r>
              <a:rPr lang="zh-TW" altLang="en-US" sz="1500" b="1" dirty="0">
                <a:solidFill>
                  <a:srgbClr val="FF0000"/>
                </a:solidFill>
                <a:latin typeface="微軟正黑體" panose="020B0604030504040204" pitchFamily="34" charset="-120"/>
                <a:ea typeface="微軟正黑體" panose="020B0604030504040204" pitchFamily="34" charset="-120"/>
              </a:rPr>
              <a:t>利他</a:t>
            </a:r>
            <a:r>
              <a:rPr lang="zh-TW" altLang="en-US" sz="1500" b="1" dirty="0">
                <a:latin typeface="微軟正黑體" panose="020B0604030504040204" pitchFamily="34" charset="-120"/>
                <a:ea typeface="微軟正黑體" panose="020B0604030504040204" pitchFamily="34" charset="-120"/>
              </a:rPr>
              <a:t>用路行為的重要性</a:t>
            </a:r>
            <a:endParaRPr lang="zh-CN" altLang="en-US" sz="1500" b="1" dirty="0">
              <a:latin typeface="微軟正黑體" panose="020B0604030504040204" pitchFamily="34" charset="-120"/>
              <a:ea typeface="微軟正黑體" panose="020B0604030504040204" pitchFamily="34" charset="-120"/>
            </a:endParaRPr>
          </a:p>
        </p:txBody>
      </p:sp>
      <p:sp>
        <p:nvSpPr>
          <p:cNvPr id="32" name="矩形 31">
            <a:extLst>
              <a:ext uri="{FF2B5EF4-FFF2-40B4-BE49-F238E27FC236}">
                <a16:creationId xmlns:a16="http://schemas.microsoft.com/office/drawing/2014/main" id="{05E90666-1A41-45C6-BEB5-F5E2D5D08E0C}"/>
              </a:ext>
            </a:extLst>
          </p:cNvPr>
          <p:cNvSpPr/>
          <p:nvPr/>
        </p:nvSpPr>
        <p:spPr>
          <a:xfrm>
            <a:off x="3253420" y="4170960"/>
            <a:ext cx="2669483" cy="12464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200025" indent="-200025" algn="just">
              <a:buFont typeface="+mj-lt"/>
              <a:buAutoNum type="arabicPeriod"/>
            </a:pP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交通安全</a:t>
            </a:r>
            <a:r>
              <a:rPr lang="zh-TW" altLang="en-US" sz="1500" b="1" i="1" dirty="0">
                <a:solidFill>
                  <a:srgbClr val="0202FC"/>
                </a:solidFill>
                <a:latin typeface="微軟正黑體" panose="020B0604030504040204" pitchFamily="34" charset="-120"/>
                <a:ea typeface="微軟正黑體" panose="020B0604030504040204" pitchFamily="34" charset="-120"/>
              </a:rPr>
              <a:t>五大基本守則</a:t>
            </a:r>
            <a:r>
              <a:rPr lang="zh-TW" altLang="en-US" sz="1500" b="1" i="1" dirty="0">
                <a:solidFill>
                  <a:schemeClr val="tx1">
                    <a:lumMod val="75000"/>
                    <a:lumOff val="25000"/>
                  </a:schemeClr>
                </a:solidFill>
                <a:latin typeface="微軟正黑體" panose="020B0604030504040204" pitchFamily="34" charset="-120"/>
                <a:ea typeface="微軟正黑體" panose="020B0604030504040204" pitchFamily="34" charset="-120"/>
              </a:rPr>
              <a:t>推廣</a:t>
            </a:r>
            <a:endParaRPr lang="en-US" altLang="zh-TW" sz="1500" b="1" i="1" dirty="0">
              <a:solidFill>
                <a:schemeClr val="tx1">
                  <a:lumMod val="75000"/>
                  <a:lumOff val="25000"/>
                </a:schemeClr>
              </a:solidFill>
              <a:latin typeface="微軟正黑體" panose="020B0604030504040204" pitchFamily="34" charset="-120"/>
              <a:ea typeface="微軟正黑體" panose="020B0604030504040204" pitchFamily="34" charset="-120"/>
            </a:endParaRPr>
          </a:p>
          <a:p>
            <a:pPr marL="200025" indent="-200025" algn="just">
              <a:buFont typeface="+mj-lt"/>
              <a:buAutoNum type="arabicPeriod"/>
            </a:pP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串接</a:t>
            </a:r>
            <a:r>
              <a:rPr lang="zh-TW" altLang="en-US" sz="1500" b="1" dirty="0">
                <a:solidFill>
                  <a:srgbClr val="FF0000"/>
                </a:solidFill>
                <a:latin typeface="微軟正黑體" panose="020B0604030504040204" pitchFamily="34" charset="-120"/>
                <a:ea typeface="微軟正黑體" panose="020B0604030504040204" pitchFamily="34" charset="-120"/>
              </a:rPr>
              <a:t>學校</a:t>
            </a: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、駕駛與社會教育</a:t>
            </a:r>
          </a:p>
          <a:p>
            <a:pPr marL="200025" indent="-200025" algn="just">
              <a:buFont typeface="+mj-lt"/>
              <a:buAutoNum type="arabicPeriod"/>
            </a:pP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交通安全教育</a:t>
            </a:r>
            <a:r>
              <a:rPr lang="zh-TW" altLang="en-US" sz="1500" b="1" dirty="0">
                <a:solidFill>
                  <a:srgbClr val="FF0000"/>
                </a:solidFill>
                <a:latin typeface="微軟正黑體" panose="020B0604030504040204" pitchFamily="34" charset="-120"/>
                <a:ea typeface="微軟正黑體" panose="020B0604030504040204" pitchFamily="34" charset="-120"/>
              </a:rPr>
              <a:t>教材設計編製</a:t>
            </a:r>
            <a:endParaRPr lang="en-US" altLang="zh-TW" sz="1500" b="1" dirty="0">
              <a:solidFill>
                <a:srgbClr val="FF0000"/>
              </a:solidFill>
              <a:latin typeface="微軟正黑體" panose="020B0604030504040204" pitchFamily="34" charset="-120"/>
              <a:ea typeface="微軟正黑體" panose="020B0604030504040204" pitchFamily="34" charset="-120"/>
            </a:endParaRPr>
          </a:p>
          <a:p>
            <a:pPr marL="200025" indent="-200025" algn="just">
              <a:buFont typeface="+mj-lt"/>
              <a:buAutoNum type="arabicPeriod"/>
            </a:pP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培育交通安全教育推廣</a:t>
            </a:r>
            <a:r>
              <a:rPr lang="zh-TW" altLang="en-US" sz="1500" b="1" dirty="0">
                <a:solidFill>
                  <a:srgbClr val="FF0000"/>
                </a:solidFill>
                <a:latin typeface="微軟正黑體" panose="020B0604030504040204" pitchFamily="34" charset="-120"/>
                <a:ea typeface="微軟正黑體" panose="020B0604030504040204" pitchFamily="34" charset="-120"/>
              </a:rPr>
              <a:t>師資</a:t>
            </a:r>
            <a:endParaRPr lang="en-US" altLang="zh-TW" sz="1500" b="1" dirty="0">
              <a:solidFill>
                <a:srgbClr val="FF0000"/>
              </a:solidFill>
              <a:latin typeface="微軟正黑體" panose="020B0604030504040204" pitchFamily="34" charset="-120"/>
              <a:ea typeface="微軟正黑體" panose="020B0604030504040204" pitchFamily="34" charset="-120"/>
            </a:endParaRPr>
          </a:p>
          <a:p>
            <a:pPr marL="200025" indent="-200025" algn="just">
              <a:buFont typeface="+mj-lt"/>
              <a:buAutoNum type="arabicPeriod"/>
            </a:pP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建立有效</a:t>
            </a:r>
            <a:r>
              <a:rPr lang="zh-TW" altLang="en-US" sz="1500" b="1" dirty="0">
                <a:solidFill>
                  <a:srgbClr val="FF0000"/>
                </a:solidFill>
                <a:latin typeface="微軟正黑體" panose="020B0604030504040204" pitchFamily="34" charset="-120"/>
                <a:ea typeface="微軟正黑體" panose="020B0604030504040204" pitchFamily="34" charset="-120"/>
              </a:rPr>
              <a:t>執行與監督</a:t>
            </a: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之機制</a:t>
            </a:r>
            <a:endParaRPr lang="en-US" altLang="zh-TW" sz="15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33" name="矩形 32">
            <a:extLst>
              <a:ext uri="{FF2B5EF4-FFF2-40B4-BE49-F238E27FC236}">
                <a16:creationId xmlns:a16="http://schemas.microsoft.com/office/drawing/2014/main" id="{B3F89E15-2AC9-4390-AD75-9FFFD16016BA}"/>
              </a:ext>
            </a:extLst>
          </p:cNvPr>
          <p:cNvSpPr/>
          <p:nvPr/>
        </p:nvSpPr>
        <p:spPr>
          <a:xfrm>
            <a:off x="6188232" y="4170960"/>
            <a:ext cx="2705507" cy="12464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200025" indent="-200025" algn="just">
              <a:buFont typeface="+mj-lt"/>
              <a:buAutoNum type="arabicPeriod"/>
            </a:pP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推動激勵民眾守法</a:t>
            </a:r>
            <a:r>
              <a:rPr lang="zh-TW" altLang="en-US" sz="1500" b="1" dirty="0">
                <a:solidFill>
                  <a:srgbClr val="FF0000"/>
                </a:solidFill>
                <a:latin typeface="微軟正黑體" panose="020B0604030504040204" pitchFamily="34" charset="-120"/>
                <a:ea typeface="微軟正黑體" panose="020B0604030504040204" pitchFamily="34" charset="-120"/>
              </a:rPr>
              <a:t>獎勵制度</a:t>
            </a:r>
            <a:endParaRPr lang="en-US" altLang="zh-TW" sz="1500" b="1" dirty="0">
              <a:solidFill>
                <a:srgbClr val="FF0000"/>
              </a:solidFill>
              <a:latin typeface="微軟正黑體" panose="020B0604030504040204" pitchFamily="34" charset="-120"/>
              <a:ea typeface="微軟正黑體" panose="020B0604030504040204" pitchFamily="34" charset="-120"/>
            </a:endParaRPr>
          </a:p>
          <a:p>
            <a:pPr marL="200025" indent="-200025" algn="just">
              <a:buFont typeface="+mj-lt"/>
              <a:buAutoNum type="arabicPeriod"/>
            </a:pP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落實</a:t>
            </a:r>
            <a:r>
              <a:rPr lang="zh-TW" altLang="en-US" sz="1500" b="1" dirty="0">
                <a:solidFill>
                  <a:srgbClr val="FF0000"/>
                </a:solidFill>
                <a:latin typeface="微軟正黑體" panose="020B0604030504040204" pitchFamily="34" charset="-120"/>
                <a:ea typeface="微軟正黑體" panose="020B0604030504040204" pitchFamily="34" charset="-120"/>
              </a:rPr>
              <a:t>執法</a:t>
            </a: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樹立用路行為規範</a:t>
            </a:r>
            <a:endParaRPr lang="en-US" altLang="zh-TW" sz="1500" b="1" dirty="0">
              <a:solidFill>
                <a:schemeClr val="tx1">
                  <a:lumMod val="75000"/>
                  <a:lumOff val="25000"/>
                </a:schemeClr>
              </a:solidFill>
              <a:latin typeface="微軟正黑體" panose="020B0604030504040204" pitchFamily="34" charset="-120"/>
              <a:ea typeface="微軟正黑體" panose="020B0604030504040204" pitchFamily="34" charset="-120"/>
            </a:endParaRPr>
          </a:p>
          <a:p>
            <a:pPr marL="200025" indent="-200025" algn="just">
              <a:buFont typeface="+mj-lt"/>
              <a:buAutoNum type="arabicPeriod"/>
            </a:pP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強化違規記點之</a:t>
            </a:r>
            <a:r>
              <a:rPr lang="zh-TW" altLang="en-US" sz="1500" b="1" dirty="0">
                <a:solidFill>
                  <a:srgbClr val="FF0000"/>
                </a:solidFill>
                <a:latin typeface="微軟正黑體" panose="020B0604030504040204" pitchFamily="34" charset="-120"/>
                <a:ea typeface="微軟正黑體" panose="020B0604030504040204" pitchFamily="34" charset="-120"/>
              </a:rPr>
              <a:t>再教育</a:t>
            </a: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功能</a:t>
            </a:r>
            <a:endParaRPr lang="en-US" altLang="zh-TW" sz="1500" b="1" dirty="0">
              <a:solidFill>
                <a:schemeClr val="tx1">
                  <a:lumMod val="75000"/>
                  <a:lumOff val="25000"/>
                </a:schemeClr>
              </a:solidFill>
              <a:latin typeface="微軟正黑體" panose="020B0604030504040204" pitchFamily="34" charset="-120"/>
              <a:ea typeface="微軟正黑體" panose="020B0604030504040204" pitchFamily="34" charset="-120"/>
            </a:endParaRPr>
          </a:p>
          <a:p>
            <a:pPr marL="200025" indent="-200025" algn="just">
              <a:buFont typeface="+mj-lt"/>
              <a:buAutoNum type="arabicPeriod"/>
            </a:pP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推動標竿運動</a:t>
            </a:r>
            <a:r>
              <a:rPr lang="zh-TW" altLang="en-US" sz="1500" b="1" dirty="0">
                <a:solidFill>
                  <a:srgbClr val="FF0000"/>
                </a:solidFill>
                <a:latin typeface="微軟正黑體" panose="020B0604030504040204" pitchFamily="34" charset="-120"/>
                <a:ea typeface="微軟正黑體" panose="020B0604030504040204" pitchFamily="34" charset="-120"/>
              </a:rPr>
              <a:t>帶動社會學習</a:t>
            </a:r>
            <a:endParaRPr lang="en-US" altLang="zh-TW" sz="1500" b="1" dirty="0">
              <a:solidFill>
                <a:srgbClr val="FF0000"/>
              </a:solidFill>
              <a:latin typeface="微軟正黑體" panose="020B0604030504040204" pitchFamily="34" charset="-120"/>
              <a:ea typeface="微軟正黑體" panose="020B0604030504040204" pitchFamily="34" charset="-120"/>
            </a:endParaRPr>
          </a:p>
          <a:p>
            <a:pPr marL="200025" indent="-200025" algn="just">
              <a:buFont typeface="+mj-lt"/>
              <a:buAutoNum type="arabicPeriod"/>
            </a:pP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透過</a:t>
            </a:r>
            <a:r>
              <a:rPr lang="zh-TW" altLang="en-US" sz="1500" b="1" dirty="0">
                <a:solidFill>
                  <a:srgbClr val="0202FC"/>
                </a:solidFill>
                <a:latin typeface="微軟正黑體" panose="020B0604030504040204" pitchFamily="34" charset="-120"/>
                <a:ea typeface="微軟正黑體" panose="020B0604030504040204" pitchFamily="34" charset="-120"/>
              </a:rPr>
              <a:t>五大運動</a:t>
            </a:r>
            <a:r>
              <a:rPr lang="zh-TW" altLang="en-US" sz="1500" b="1" dirty="0">
                <a:solidFill>
                  <a:schemeClr val="tx1">
                    <a:lumMod val="75000"/>
                    <a:lumOff val="25000"/>
                  </a:schemeClr>
                </a:solidFill>
                <a:latin typeface="微軟正黑體" panose="020B0604030504040204" pitchFamily="34" charset="-120"/>
                <a:ea typeface="微軟正黑體" panose="020B0604030504040204" pitchFamily="34" charset="-120"/>
              </a:rPr>
              <a:t>實踐安全行為</a:t>
            </a:r>
            <a:endParaRPr lang="zh-CN" altLang="en-US" sz="15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3181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par>
                                <p:cTn id="15" presetID="25" presetClass="entr" presetSubtype="0" fill="hold" nodeType="withEffect">
                                  <p:stCondLst>
                                    <p:cond delay="25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20" dur="1000" fill="hold"/>
                                        <p:tgtEl>
                                          <p:spTgt spid="11"/>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1"/>
                                        </p:tgtEl>
                                      </p:cBhvr>
                                    </p:animEffect>
                                  </p:childTnLst>
                                </p:cTn>
                              </p:par>
                              <p:par>
                                <p:cTn id="25" presetID="25" presetClass="entr" presetSubtype="0" fill="hold" nodeType="withEffect">
                                  <p:stCondLst>
                                    <p:cond delay="50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30" dur="1000" fill="hold"/>
                                        <p:tgtEl>
                                          <p:spTgt spid="17"/>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7"/>
                                        </p:tgtEl>
                                      </p:cBhvr>
                                    </p:animEffect>
                                  </p:childTnLst>
                                </p:cTn>
                              </p:par>
                            </p:childTnLst>
                          </p:cTn>
                        </p:par>
                        <p:par>
                          <p:cTn id="35" fill="hold">
                            <p:stCondLst>
                              <p:cond delay="1500"/>
                            </p:stCondLst>
                            <p:childTnLst>
                              <p:par>
                                <p:cTn id="36" presetID="22" presetClass="entr" presetSubtype="8"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500"/>
                                        <p:tgtEl>
                                          <p:spTgt spid="23"/>
                                        </p:tgtEl>
                                      </p:cBhvr>
                                    </p:animEffect>
                                  </p:childTnLst>
                                </p:cTn>
                              </p:par>
                              <p:par>
                                <p:cTn id="39" presetID="22" presetClass="entr" presetSubtype="8"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500"/>
                                        <p:tgtEl>
                                          <p:spTgt spid="27"/>
                                        </p:tgtEl>
                                      </p:cBhvr>
                                    </p:animEffect>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par>
                                <p:cTn id="46" presetID="10" presetClass="entr" presetSubtype="0" fill="hold" grpId="0" nodeType="withEffect">
                                  <p:stCondLst>
                                    <p:cond delay="25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43508" y="1124744"/>
            <a:ext cx="8820980" cy="4908034"/>
          </a:xfrm>
        </p:spPr>
        <p:txBody>
          <a:bodyPr/>
          <a:lstStyle/>
          <a:p>
            <a:pPr>
              <a:spcBef>
                <a:spcPts val="1200"/>
              </a:spcBef>
              <a:buFont typeface="Wingdings" panose="05000000000000000000" pitchFamily="2" charset="2"/>
              <a:buChar char="Ø"/>
            </a:pPr>
            <a:r>
              <a:rPr lang="zh-TW" altLang="zh-TW" dirty="0">
                <a:solidFill>
                  <a:srgbClr val="C00000"/>
                </a:solidFill>
              </a:rPr>
              <a:t>路</a:t>
            </a:r>
            <a:r>
              <a:rPr lang="zh-TW" altLang="zh-TW" dirty="0" smtClean="0">
                <a:solidFill>
                  <a:srgbClr val="C00000"/>
                </a:solidFill>
              </a:rPr>
              <a:t>權</a:t>
            </a:r>
            <a:r>
              <a:rPr lang="en-US" altLang="zh-TW" dirty="0" smtClean="0">
                <a:solidFill>
                  <a:srgbClr val="C00000"/>
                </a:solidFill>
              </a:rPr>
              <a:t>(Right of way)</a:t>
            </a:r>
            <a:r>
              <a:rPr lang="zh-TW" altLang="en-US" dirty="0" smtClean="0"/>
              <a:t>是</a:t>
            </a:r>
            <a:r>
              <a:rPr lang="zh-TW" altLang="zh-TW" dirty="0" smtClean="0"/>
              <a:t>規範</a:t>
            </a:r>
            <a:r>
              <a:rPr lang="zh-TW" altLang="zh-TW" dirty="0"/>
              <a:t>用路優先順序、排解車輛行進衝突的最高指導</a:t>
            </a:r>
            <a:r>
              <a:rPr lang="zh-TW" altLang="zh-TW" dirty="0" smtClean="0"/>
              <a:t>原則</a:t>
            </a:r>
            <a:r>
              <a:rPr lang="zh-TW" altLang="en-US" dirty="0" smtClean="0"/>
              <a:t>。</a:t>
            </a:r>
            <a:endParaRPr lang="en-US" altLang="zh-TW" dirty="0" smtClean="0"/>
          </a:p>
          <a:p>
            <a:pPr>
              <a:spcBef>
                <a:spcPts val="600"/>
              </a:spcBef>
              <a:buFont typeface="Wingdings" panose="05000000000000000000" pitchFamily="2" charset="2"/>
              <a:buChar char="Ø"/>
            </a:pPr>
            <a:r>
              <a:rPr lang="zh-TW" altLang="en-US" dirty="0" smtClean="0"/>
              <a:t>路權透過如下方法呈現，以確保行車秩序與交通安全</a:t>
            </a:r>
            <a:endParaRPr lang="en-US" altLang="zh-TW" dirty="0" smtClean="0"/>
          </a:p>
          <a:p>
            <a:pPr marL="914400" lvl="1" indent="-457200">
              <a:spcBef>
                <a:spcPts val="300"/>
              </a:spcBef>
              <a:buAutoNum type="arabicParenBoth"/>
            </a:pPr>
            <a:r>
              <a:rPr lang="zh-TW" altLang="en-US" sz="2200" b="1" dirty="0" smtClean="0">
                <a:solidFill>
                  <a:srgbClr val="C00000"/>
                </a:solidFill>
              </a:rPr>
              <a:t>空間分離原則：</a:t>
            </a:r>
            <a:r>
              <a:rPr lang="zh-TW" altLang="en-US" sz="2200" b="1" dirty="0" smtClean="0">
                <a:solidFill>
                  <a:srgbClr val="1E03BD"/>
                </a:solidFill>
              </a:rPr>
              <a:t>車道</a:t>
            </a:r>
            <a:r>
              <a:rPr lang="zh-TW" altLang="en-US" sz="2200" b="1" dirty="0">
                <a:solidFill>
                  <a:srgbClr val="1E03BD"/>
                </a:solidFill>
              </a:rPr>
              <a:t>線、停等線、</a:t>
            </a:r>
            <a:r>
              <a:rPr lang="zh-TW" altLang="en-US" sz="2200" b="1" dirty="0" smtClean="0">
                <a:solidFill>
                  <a:srgbClr val="1E03BD"/>
                </a:solidFill>
              </a:rPr>
              <a:t>分隔島、專用道等</a:t>
            </a:r>
            <a:endParaRPr lang="en-US" altLang="zh-TW" sz="2200" b="1" dirty="0" smtClean="0">
              <a:solidFill>
                <a:srgbClr val="1E03BD"/>
              </a:solidFill>
            </a:endParaRPr>
          </a:p>
          <a:p>
            <a:pPr marL="914400" lvl="1" indent="-457200">
              <a:spcBef>
                <a:spcPts val="300"/>
              </a:spcBef>
              <a:buAutoNum type="arabicParenBoth"/>
            </a:pPr>
            <a:r>
              <a:rPr lang="zh-TW" altLang="en-US" sz="2200" b="1" dirty="0" smtClean="0">
                <a:solidFill>
                  <a:srgbClr val="C00000"/>
                </a:solidFill>
              </a:rPr>
              <a:t>時間分離原則：</a:t>
            </a:r>
            <a:r>
              <a:rPr lang="zh-TW" altLang="en-US" sz="2200" b="1" dirty="0" smtClean="0">
                <a:solidFill>
                  <a:srgbClr val="1E03BD"/>
                </a:solidFill>
              </a:rPr>
              <a:t>透過交通號誌管制以分隔車輛使用時間</a:t>
            </a:r>
            <a:endParaRPr lang="en-US" altLang="zh-TW" sz="2200" b="1" dirty="0" smtClean="0">
              <a:solidFill>
                <a:srgbClr val="1E03BD"/>
              </a:solidFill>
            </a:endParaRPr>
          </a:p>
          <a:p>
            <a:pPr marL="914400" lvl="1" indent="-457200">
              <a:spcBef>
                <a:spcPts val="300"/>
              </a:spcBef>
              <a:buAutoNum type="arabicParenBoth"/>
            </a:pPr>
            <a:r>
              <a:rPr lang="zh-TW" altLang="en-US" sz="2200" b="1" dirty="0" smtClean="0">
                <a:solidFill>
                  <a:srgbClr val="C00000"/>
                </a:solidFill>
              </a:rPr>
              <a:t>一般管制規則：</a:t>
            </a:r>
            <a:r>
              <a:rPr lang="zh-TW" altLang="en-US" sz="2200" b="1" dirty="0" smtClean="0">
                <a:solidFill>
                  <a:srgbClr val="1E03BD"/>
                </a:solidFill>
              </a:rPr>
              <a:t>轉彎車讓直行車、支線道讓幹道車先行等</a:t>
            </a:r>
            <a:endParaRPr lang="en-US" altLang="zh-TW" sz="2200" b="1" dirty="0" smtClean="0">
              <a:solidFill>
                <a:srgbClr val="1E03BD"/>
              </a:solidFill>
            </a:endParaRPr>
          </a:p>
          <a:p>
            <a:pPr marL="447675" indent="-447675">
              <a:spcBef>
                <a:spcPts val="600"/>
              </a:spcBef>
              <a:buFont typeface="Wingdings" panose="05000000000000000000" pitchFamily="2" charset="2"/>
              <a:buChar char="Ø"/>
            </a:pPr>
            <a:r>
              <a:rPr lang="zh-TW" altLang="en-US" dirty="0"/>
              <a:t>快跑的小綠人代表的「</a:t>
            </a:r>
            <a:r>
              <a:rPr lang="zh-TW" altLang="en-US" dirty="0">
                <a:solidFill>
                  <a:srgbClr val="C00000"/>
                </a:solidFill>
              </a:rPr>
              <a:t>路權</a:t>
            </a:r>
            <a:r>
              <a:rPr lang="zh-TW" altLang="en-US" dirty="0"/>
              <a:t>」為何？要如何遵守？</a:t>
            </a:r>
          </a:p>
          <a:p>
            <a:pPr marL="447675" indent="-447675">
              <a:spcBef>
                <a:spcPts val="600"/>
              </a:spcBef>
              <a:buFont typeface="Wingdings" panose="05000000000000000000" pitchFamily="2" charset="2"/>
              <a:buChar char="Ø"/>
            </a:pPr>
            <a:r>
              <a:rPr lang="zh-TW" altLang="en-US" dirty="0" smtClean="0">
                <a:solidFill>
                  <a:srgbClr val="C00000"/>
                </a:solidFill>
              </a:rPr>
              <a:t>路權</a:t>
            </a:r>
            <a:r>
              <a:rPr lang="zh-TW" altLang="en-US" dirty="0" smtClean="0"/>
              <a:t>是用路人使用道路之遊戲規則，它排除了用路人動</a:t>
            </a:r>
            <a:r>
              <a:rPr lang="zh-TW" altLang="en-US" dirty="0"/>
              <a:t>線</a:t>
            </a:r>
            <a:r>
              <a:rPr lang="zh-TW" altLang="en-US" dirty="0" smtClean="0"/>
              <a:t>間的大部分衝突，</a:t>
            </a:r>
            <a:r>
              <a:rPr lang="zh-TW" altLang="en-US" dirty="0" smtClean="0">
                <a:solidFill>
                  <a:srgbClr val="C00000"/>
                </a:solidFill>
              </a:rPr>
              <a:t>化解了潛在的碰撞危機</a:t>
            </a:r>
            <a:r>
              <a:rPr lang="zh-TW" altLang="en-US" dirty="0" smtClean="0"/>
              <a:t>。</a:t>
            </a:r>
            <a:endParaRPr lang="en-US" altLang="zh-TW" dirty="0" smtClean="0"/>
          </a:p>
          <a:p>
            <a:pPr marL="447675" indent="-447675">
              <a:spcBef>
                <a:spcPts val="600"/>
              </a:spcBef>
              <a:buFont typeface="Wingdings" panose="05000000000000000000" pitchFamily="2" charset="2"/>
              <a:buChar char="Ø"/>
            </a:pPr>
            <a:r>
              <a:rPr lang="zh-TW" altLang="en-US" dirty="0" smtClean="0">
                <a:solidFill>
                  <a:srgbClr val="C00000"/>
                </a:solidFill>
              </a:rPr>
              <a:t>了解路權</a:t>
            </a:r>
            <a:r>
              <a:rPr lang="zh-TW" altLang="en-US" dirty="0" smtClean="0">
                <a:solidFill>
                  <a:srgbClr val="002060"/>
                </a:solidFill>
              </a:rPr>
              <a:t>並</a:t>
            </a:r>
            <a:r>
              <a:rPr lang="zh-TW" altLang="zh-TW" dirty="0" smtClean="0">
                <a:solidFill>
                  <a:srgbClr val="C00000"/>
                </a:solidFill>
              </a:rPr>
              <a:t>嚴格</a:t>
            </a:r>
            <a:r>
              <a:rPr lang="zh-TW" altLang="zh-TW" dirty="0">
                <a:solidFill>
                  <a:srgbClr val="C00000"/>
                </a:solidFill>
              </a:rPr>
              <a:t>遵守</a:t>
            </a:r>
            <a:r>
              <a:rPr lang="zh-TW" altLang="zh-TW" dirty="0" smtClean="0">
                <a:solidFill>
                  <a:srgbClr val="C00000"/>
                </a:solidFill>
              </a:rPr>
              <a:t>交通</a:t>
            </a:r>
            <a:r>
              <a:rPr lang="zh-TW" altLang="en-US" dirty="0" smtClean="0">
                <a:solidFill>
                  <a:srgbClr val="C00000"/>
                </a:solidFill>
              </a:rPr>
              <a:t>法</a:t>
            </a:r>
            <a:r>
              <a:rPr lang="zh-TW" altLang="zh-TW" dirty="0" smtClean="0">
                <a:solidFill>
                  <a:srgbClr val="C00000"/>
                </a:solidFill>
              </a:rPr>
              <a:t>規</a:t>
            </a:r>
            <a:r>
              <a:rPr lang="zh-TW" altLang="zh-TW" dirty="0" smtClean="0"/>
              <a:t>是</a:t>
            </a:r>
            <a:r>
              <a:rPr lang="zh-TW" altLang="zh-TW" dirty="0"/>
              <a:t>行車安全的最大</a:t>
            </a:r>
            <a:r>
              <a:rPr lang="zh-TW" altLang="zh-TW" dirty="0" smtClean="0"/>
              <a:t>保證</a:t>
            </a:r>
            <a:r>
              <a:rPr lang="zh-TW" altLang="en-US" dirty="0" smtClean="0"/>
              <a:t>，事故之發生主要來自「</a:t>
            </a:r>
            <a:r>
              <a:rPr lang="zh-TW" altLang="en-US" dirty="0" smtClean="0">
                <a:solidFill>
                  <a:srgbClr val="C00000"/>
                </a:solidFill>
              </a:rPr>
              <a:t>不知</a:t>
            </a:r>
            <a:r>
              <a:rPr lang="zh-TW" altLang="en-US" dirty="0" smtClean="0"/>
              <a:t>」與「</a:t>
            </a:r>
            <a:r>
              <a:rPr lang="zh-TW" altLang="en-US" dirty="0" smtClean="0">
                <a:solidFill>
                  <a:srgbClr val="C00000"/>
                </a:solidFill>
              </a:rPr>
              <a:t>不遵守</a:t>
            </a:r>
            <a:r>
              <a:rPr lang="zh-TW" altLang="en-US" dirty="0" smtClean="0"/>
              <a:t>」。</a:t>
            </a:r>
            <a:endParaRPr lang="en-US" altLang="zh-TW" dirty="0" smtClean="0"/>
          </a:p>
        </p:txBody>
      </p:sp>
      <p:sp>
        <p:nvSpPr>
          <p:cNvPr id="3" name="標題 2"/>
          <p:cNvSpPr>
            <a:spLocks noGrp="1"/>
          </p:cNvSpPr>
          <p:nvPr>
            <p:ph type="title"/>
          </p:nvPr>
        </p:nvSpPr>
        <p:spPr>
          <a:xfrm>
            <a:off x="143508" y="188640"/>
            <a:ext cx="8820980" cy="850900"/>
          </a:xfrm>
        </p:spPr>
        <p:txBody>
          <a:bodyPr>
            <a:normAutofit/>
          </a:bodyPr>
          <a:lstStyle/>
          <a:p>
            <a:r>
              <a:rPr lang="zh-TW" altLang="en-US" dirty="0" smtClean="0">
                <a:latin typeface="標楷體" panose="03000509000000000000" pitchFamily="65" charset="-120"/>
                <a:ea typeface="標楷體" panose="03000509000000000000" pitchFamily="65" charset="-120"/>
              </a:rPr>
              <a:t>陸、五大守則之一：</a:t>
            </a:r>
            <a:r>
              <a:rPr lang="zh-TW" altLang="en-US" sz="2400" dirty="0">
                <a:latin typeface="標楷體" panose="03000509000000000000" pitchFamily="65" charset="-120"/>
                <a:ea typeface="標楷體" panose="03000509000000000000" pitchFamily="65" charset="-120"/>
              </a:rPr>
              <a:t>熟悉路權、遵守</a:t>
            </a:r>
            <a:r>
              <a:rPr lang="zh-TW" altLang="en-US" sz="2400" dirty="0" smtClean="0">
                <a:latin typeface="標楷體" panose="03000509000000000000" pitchFamily="65" charset="-120"/>
                <a:ea typeface="標楷體" panose="03000509000000000000" pitchFamily="65" charset="-120"/>
              </a:rPr>
              <a:t>法規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(1/12)</a:t>
            </a: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17</a:t>
            </a:fld>
            <a:endParaRPr lang="zh-TW" altLang="en-US"/>
          </a:p>
        </p:txBody>
      </p:sp>
    </p:spTree>
    <p:extLst>
      <p:ext uri="{BB962C8B-B14F-4D97-AF65-F5344CB8AC3E}">
        <p14:creationId xmlns:p14="http://schemas.microsoft.com/office/powerpoint/2010/main" val="34728878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79512" y="222250"/>
            <a:ext cx="8784976" cy="720725"/>
          </a:xfrm>
        </p:spPr>
        <p:txBody>
          <a:bodyPr>
            <a:normAutofit fontScale="90000"/>
          </a:bodyPr>
          <a:lstStyle/>
          <a:p>
            <a:r>
              <a:rPr lang="zh-TW" altLang="en-US" sz="4400" dirty="0" smtClean="0">
                <a:latin typeface="標楷體" panose="03000509000000000000" pitchFamily="65" charset="-120"/>
                <a:ea typeface="標楷體" panose="03000509000000000000" pitchFamily="65" charset="-120"/>
              </a:rPr>
              <a:t>陸、</a:t>
            </a:r>
            <a:r>
              <a:rPr lang="zh-TW" altLang="en-US" sz="4400" dirty="0">
                <a:latin typeface="標楷體" panose="03000509000000000000" pitchFamily="65" charset="-120"/>
                <a:ea typeface="標楷體" panose="03000509000000000000" pitchFamily="65" charset="-120"/>
              </a:rPr>
              <a:t>五大守則之一：</a:t>
            </a:r>
            <a:r>
              <a:rPr lang="zh-TW" altLang="en-US" sz="2700" dirty="0">
                <a:latin typeface="標楷體" panose="03000509000000000000" pitchFamily="65" charset="-120"/>
                <a:ea typeface="標楷體" panose="03000509000000000000" pitchFamily="65" charset="-120"/>
              </a:rPr>
              <a:t>熟悉路權、遵守法規 </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(2/12)</a:t>
            </a:r>
            <a:endParaRPr lang="zh-TW" altLang="en-US" sz="3600" dirty="0"/>
          </a:p>
        </p:txBody>
      </p:sp>
      <p:pic>
        <p:nvPicPr>
          <p:cNvPr id="8" name="內容版面配置區 7"/>
          <p:cNvPicPr>
            <a:picLocks noGrp="1" noChangeAspect="1"/>
          </p:cNvPicPr>
          <p:nvPr>
            <p:ph sz="half" idx="2"/>
          </p:nvPr>
        </p:nvPicPr>
        <p:blipFill>
          <a:blip r:embed="rId2"/>
          <a:stretch>
            <a:fillRect/>
          </a:stretch>
        </p:blipFill>
        <p:spPr>
          <a:xfrm>
            <a:off x="5007063" y="1943238"/>
            <a:ext cx="4038600" cy="806387"/>
          </a:xfrm>
          <a:prstGeom prst="rect">
            <a:avLst/>
          </a:prstGeom>
        </p:spPr>
      </p:pic>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18</a:t>
            </a:fld>
            <a:endParaRPr lang="zh-TW" altLang="en-US"/>
          </a:p>
        </p:txBody>
      </p:sp>
      <p:pic>
        <p:nvPicPr>
          <p:cNvPr id="9" name="圖片 8"/>
          <p:cNvPicPr>
            <a:picLocks noChangeAspect="1"/>
          </p:cNvPicPr>
          <p:nvPr/>
        </p:nvPicPr>
        <p:blipFill>
          <a:blip r:embed="rId3"/>
          <a:stretch>
            <a:fillRect/>
          </a:stretch>
        </p:blipFill>
        <p:spPr>
          <a:xfrm>
            <a:off x="5427651" y="2635011"/>
            <a:ext cx="936105" cy="688163"/>
          </a:xfrm>
          <a:prstGeom prst="rect">
            <a:avLst/>
          </a:prstGeom>
        </p:spPr>
      </p:pic>
      <p:pic>
        <p:nvPicPr>
          <p:cNvPr id="10" name="圖片 9"/>
          <p:cNvPicPr>
            <a:picLocks noChangeAspect="1"/>
          </p:cNvPicPr>
          <p:nvPr/>
        </p:nvPicPr>
        <p:blipFill>
          <a:blip r:embed="rId4"/>
          <a:stretch>
            <a:fillRect/>
          </a:stretch>
        </p:blipFill>
        <p:spPr>
          <a:xfrm>
            <a:off x="7625572" y="2653504"/>
            <a:ext cx="873440" cy="573678"/>
          </a:xfrm>
          <a:prstGeom prst="rect">
            <a:avLst/>
          </a:prstGeom>
        </p:spPr>
      </p:pic>
      <p:pic>
        <p:nvPicPr>
          <p:cNvPr id="11" name="圖片 10"/>
          <p:cNvPicPr>
            <a:picLocks noChangeAspect="1"/>
          </p:cNvPicPr>
          <p:nvPr/>
        </p:nvPicPr>
        <p:blipFill>
          <a:blip r:embed="rId5"/>
          <a:stretch>
            <a:fillRect/>
          </a:stretch>
        </p:blipFill>
        <p:spPr>
          <a:xfrm>
            <a:off x="5334170" y="3419166"/>
            <a:ext cx="3352630" cy="2263445"/>
          </a:xfrm>
          <a:prstGeom prst="rect">
            <a:avLst/>
          </a:prstGeom>
        </p:spPr>
      </p:pic>
      <p:pic>
        <p:nvPicPr>
          <p:cNvPr id="12" name="圖片 11"/>
          <p:cNvPicPr>
            <a:picLocks noChangeAspect="1"/>
          </p:cNvPicPr>
          <p:nvPr/>
        </p:nvPicPr>
        <p:blipFill>
          <a:blip r:embed="rId6"/>
          <a:stretch>
            <a:fillRect/>
          </a:stretch>
        </p:blipFill>
        <p:spPr>
          <a:xfrm>
            <a:off x="5364089" y="5564635"/>
            <a:ext cx="818612" cy="632486"/>
          </a:xfrm>
          <a:prstGeom prst="rect">
            <a:avLst/>
          </a:prstGeom>
        </p:spPr>
      </p:pic>
      <p:pic>
        <p:nvPicPr>
          <p:cNvPr id="13" name="圖片 12"/>
          <p:cNvPicPr>
            <a:picLocks noChangeAspect="1"/>
          </p:cNvPicPr>
          <p:nvPr/>
        </p:nvPicPr>
        <p:blipFill>
          <a:blip r:embed="rId7"/>
          <a:stretch>
            <a:fillRect/>
          </a:stretch>
        </p:blipFill>
        <p:spPr>
          <a:xfrm>
            <a:off x="7884368" y="5596068"/>
            <a:ext cx="672540" cy="566977"/>
          </a:xfrm>
          <a:prstGeom prst="rect">
            <a:avLst/>
          </a:prstGeom>
        </p:spPr>
      </p:pic>
      <p:sp>
        <p:nvSpPr>
          <p:cNvPr id="14" name="矩形 13"/>
          <p:cNvSpPr/>
          <p:nvPr/>
        </p:nvSpPr>
        <p:spPr>
          <a:xfrm>
            <a:off x="4991186" y="1266865"/>
            <a:ext cx="3973302" cy="523220"/>
          </a:xfrm>
          <a:prstGeom prst="rect">
            <a:avLst/>
          </a:prstGeom>
        </p:spPr>
        <p:txBody>
          <a:bodyPr wrap="square">
            <a:spAutoFit/>
          </a:bodyPr>
          <a:lstStyle/>
          <a:p>
            <a:pPr algn="ctr"/>
            <a:r>
              <a:rPr lang="zh-TW" altLang="en-US" sz="2800" b="1" dirty="0">
                <a:solidFill>
                  <a:srgbClr val="C00000"/>
                </a:solidFill>
                <a:latin typeface="標楷體" panose="03000509000000000000" pitchFamily="65" charset="-120"/>
                <a:ea typeface="標楷體" panose="03000509000000000000" pitchFamily="65" charset="-120"/>
              </a:rPr>
              <a:t>紅綠燈的固定擺設位置</a:t>
            </a:r>
            <a:endParaRPr lang="zh-TW" altLang="en-US" sz="2800" b="1" dirty="0">
              <a:solidFill>
                <a:srgbClr val="C00000"/>
              </a:solidFill>
            </a:endParaRPr>
          </a:p>
        </p:txBody>
      </p:sp>
      <p:sp>
        <p:nvSpPr>
          <p:cNvPr id="18" name="矩形 17"/>
          <p:cNvSpPr/>
          <p:nvPr/>
        </p:nvSpPr>
        <p:spPr>
          <a:xfrm>
            <a:off x="539552" y="1620997"/>
            <a:ext cx="4104456" cy="1169551"/>
          </a:xfrm>
          <a:prstGeom prst="rect">
            <a:avLst/>
          </a:prstGeom>
        </p:spPr>
        <p:txBody>
          <a:bodyPr wrap="square">
            <a:spAutoFit/>
          </a:bodyPr>
          <a:lstStyle/>
          <a:p>
            <a:pPr algn="ctr"/>
            <a:r>
              <a:rPr lang="zh-TW" altLang="en-US" sz="32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時常畫錯的標誌：</a:t>
            </a:r>
            <a:endParaRPr lang="en-US" altLang="zh-TW" sz="32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p>
            <a:pPr algn="ctr">
              <a:spcBef>
                <a:spcPts val="1200"/>
              </a:spcBef>
            </a:pPr>
            <a:r>
              <a:rPr lang="zh-TW" altLang="en-US" sz="28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禁止</a:t>
            </a:r>
            <a:r>
              <a:rPr lang="zh-TW" altLang="en-US"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停車標誌的</a:t>
            </a:r>
            <a:r>
              <a:rPr lang="zh-TW" altLang="en-US" sz="2800" b="1" dirty="0">
                <a:solidFill>
                  <a:srgbClr val="C00000"/>
                </a:solidFill>
                <a:latin typeface="Times New Roman" panose="02020603050405020304" pitchFamily="18" charset="0"/>
                <a:cs typeface="Times New Roman" panose="02020603050405020304" pitchFamily="18" charset="0"/>
              </a:rPr>
              <a:t>「</a:t>
            </a:r>
            <a:r>
              <a:rPr lang="en-US" altLang="zh-TW" sz="2800" b="1" dirty="0">
                <a:solidFill>
                  <a:srgbClr val="C00000"/>
                </a:solidFill>
                <a:latin typeface="Times New Roman" panose="02020603050405020304" pitchFamily="18" charset="0"/>
                <a:cs typeface="Times New Roman" panose="02020603050405020304" pitchFamily="18" charset="0"/>
              </a:rPr>
              <a:t>NO</a:t>
            </a:r>
            <a:r>
              <a:rPr lang="zh-TW" altLang="en-US" sz="2800" b="1" dirty="0" smtClean="0">
                <a:solidFill>
                  <a:srgbClr val="C00000"/>
                </a:solidFill>
                <a:latin typeface="Times New Roman" panose="02020603050405020304" pitchFamily="18" charset="0"/>
                <a:cs typeface="Times New Roman" panose="02020603050405020304" pitchFamily="18" charset="0"/>
              </a:rPr>
              <a:t>」</a:t>
            </a:r>
            <a:endParaRPr lang="zh-TW" altLang="en-US" sz="2800" b="1" dirty="0">
              <a:solidFill>
                <a:srgbClr val="C00000"/>
              </a:solidFill>
              <a:latin typeface="Times New Roman" panose="02020603050405020304" pitchFamily="18" charset="0"/>
              <a:cs typeface="Times New Roman" panose="02020603050405020304" pitchFamily="18" charset="0"/>
            </a:endParaRPr>
          </a:p>
        </p:txBody>
      </p:sp>
      <p:pic>
        <p:nvPicPr>
          <p:cNvPr id="19" name="內容版面配置區 3"/>
          <p:cNvPicPr>
            <a:picLocks noGrp="1" noChangeAspect="1"/>
          </p:cNvPicPr>
          <p:nvPr>
            <p:ph idx="1"/>
          </p:nvPr>
        </p:nvPicPr>
        <p:blipFill>
          <a:blip r:embed="rId8"/>
          <a:stretch>
            <a:fillRect/>
          </a:stretch>
        </p:blipFill>
        <p:spPr>
          <a:xfrm>
            <a:off x="755575" y="2895068"/>
            <a:ext cx="3576738" cy="1915233"/>
          </a:xfrm>
          <a:prstGeom prst="rect">
            <a:avLst/>
          </a:prstGeom>
        </p:spPr>
      </p:pic>
      <p:pic>
        <p:nvPicPr>
          <p:cNvPr id="20" name="圖片 19"/>
          <p:cNvPicPr>
            <a:picLocks noChangeAspect="1"/>
          </p:cNvPicPr>
          <p:nvPr/>
        </p:nvPicPr>
        <p:blipFill>
          <a:blip r:embed="rId3"/>
          <a:stretch>
            <a:fillRect/>
          </a:stretch>
        </p:blipFill>
        <p:spPr>
          <a:xfrm>
            <a:off x="1063238" y="4550888"/>
            <a:ext cx="936105" cy="688163"/>
          </a:xfrm>
          <a:prstGeom prst="rect">
            <a:avLst/>
          </a:prstGeom>
        </p:spPr>
      </p:pic>
      <p:pic>
        <p:nvPicPr>
          <p:cNvPr id="22" name="圖片 21"/>
          <p:cNvPicPr>
            <a:picLocks noChangeAspect="1"/>
          </p:cNvPicPr>
          <p:nvPr/>
        </p:nvPicPr>
        <p:blipFill>
          <a:blip r:embed="rId4"/>
          <a:stretch>
            <a:fillRect/>
          </a:stretch>
        </p:blipFill>
        <p:spPr>
          <a:xfrm>
            <a:off x="3131840" y="4550888"/>
            <a:ext cx="873440" cy="573678"/>
          </a:xfrm>
          <a:prstGeom prst="rect">
            <a:avLst/>
          </a:prstGeom>
        </p:spPr>
      </p:pic>
    </p:spTree>
    <p:extLst>
      <p:ext uri="{BB962C8B-B14F-4D97-AF65-F5344CB8AC3E}">
        <p14:creationId xmlns:p14="http://schemas.microsoft.com/office/powerpoint/2010/main" val="19741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p:cNvPicPr>
            <a:picLocks noGrp="1" noChangeAspect="1"/>
          </p:cNvPicPr>
          <p:nvPr>
            <p:ph idx="1"/>
          </p:nvPr>
        </p:nvPicPr>
        <p:blipFill>
          <a:blip r:embed="rId2"/>
          <a:stretch>
            <a:fillRect/>
          </a:stretch>
        </p:blipFill>
        <p:spPr>
          <a:xfrm>
            <a:off x="296662" y="1188656"/>
            <a:ext cx="4131321" cy="4904640"/>
          </a:xfrm>
          <a:prstGeom prst="rect">
            <a:avLst/>
          </a:prstGeom>
        </p:spPr>
      </p:pic>
      <p:sp>
        <p:nvSpPr>
          <p:cNvPr id="3" name="標題 2"/>
          <p:cNvSpPr>
            <a:spLocks noGrp="1"/>
          </p:cNvSpPr>
          <p:nvPr>
            <p:ph type="title"/>
          </p:nvPr>
        </p:nvSpPr>
        <p:spPr>
          <a:xfrm>
            <a:off x="0" y="116632"/>
            <a:ext cx="9001000" cy="850900"/>
          </a:xfrm>
        </p:spPr>
        <p:txBody>
          <a:bodyPr>
            <a:normAutofit fontScale="90000"/>
          </a:bodyPr>
          <a:lstStyle/>
          <a:p>
            <a:r>
              <a:rPr lang="zh-TW" altLang="en-US" sz="4800" dirty="0">
                <a:latin typeface="標楷體" panose="03000509000000000000" pitchFamily="65" charset="-120"/>
                <a:ea typeface="標楷體" panose="03000509000000000000" pitchFamily="65" charset="-120"/>
              </a:rPr>
              <a:t>陸</a:t>
            </a:r>
            <a:r>
              <a:rPr lang="zh-TW" altLang="en-US" sz="4700" dirty="0" smtClean="0">
                <a:latin typeface="標楷體" panose="03000509000000000000" pitchFamily="65" charset="-120"/>
                <a:ea typeface="標楷體" panose="03000509000000000000" pitchFamily="65" charset="-120"/>
              </a:rPr>
              <a:t>、</a:t>
            </a:r>
            <a:r>
              <a:rPr lang="zh-TW" altLang="en-US" sz="4700" dirty="0">
                <a:latin typeface="標楷體" panose="03000509000000000000" pitchFamily="65" charset="-120"/>
                <a:ea typeface="標楷體" panose="03000509000000000000" pitchFamily="65" charset="-120"/>
              </a:rPr>
              <a:t>五大守則之一：</a:t>
            </a:r>
            <a:r>
              <a:rPr lang="zh-TW" altLang="en-US" sz="2700" dirty="0">
                <a:latin typeface="標楷體" panose="03000509000000000000" pitchFamily="65" charset="-120"/>
                <a:ea typeface="標楷體" panose="03000509000000000000" pitchFamily="65" charset="-120"/>
              </a:rPr>
              <a:t>熟悉路權、遵守法規 </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(3/12)</a:t>
            </a:r>
            <a:endParaRPr lang="zh-TW" altLang="en-US" sz="3600" dirty="0"/>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19</a:t>
            </a:fld>
            <a:endParaRPr lang="zh-TW" altLang="en-US"/>
          </a:p>
        </p:txBody>
      </p:sp>
      <p:pic>
        <p:nvPicPr>
          <p:cNvPr id="8" name="圖片 7"/>
          <p:cNvPicPr>
            <a:picLocks noChangeAspect="1"/>
          </p:cNvPicPr>
          <p:nvPr/>
        </p:nvPicPr>
        <p:blipFill>
          <a:blip r:embed="rId3"/>
          <a:stretch>
            <a:fillRect/>
          </a:stretch>
        </p:blipFill>
        <p:spPr>
          <a:xfrm>
            <a:off x="4788024" y="1114985"/>
            <a:ext cx="3898776" cy="1161241"/>
          </a:xfrm>
          <a:prstGeom prst="rect">
            <a:avLst/>
          </a:prstGeom>
        </p:spPr>
      </p:pic>
      <p:pic>
        <p:nvPicPr>
          <p:cNvPr id="9" name="圖片 8"/>
          <p:cNvPicPr>
            <a:picLocks noChangeAspect="1"/>
          </p:cNvPicPr>
          <p:nvPr/>
        </p:nvPicPr>
        <p:blipFill>
          <a:blip r:embed="rId4"/>
          <a:stretch>
            <a:fillRect/>
          </a:stretch>
        </p:blipFill>
        <p:spPr>
          <a:xfrm>
            <a:off x="5004048" y="2279713"/>
            <a:ext cx="2736304" cy="1276420"/>
          </a:xfrm>
          <a:prstGeom prst="rect">
            <a:avLst/>
          </a:prstGeom>
        </p:spPr>
      </p:pic>
      <p:pic>
        <p:nvPicPr>
          <p:cNvPr id="10" name="圖片 9"/>
          <p:cNvPicPr>
            <a:picLocks noChangeAspect="1"/>
          </p:cNvPicPr>
          <p:nvPr/>
        </p:nvPicPr>
        <p:blipFill>
          <a:blip r:embed="rId5"/>
          <a:stretch>
            <a:fillRect/>
          </a:stretch>
        </p:blipFill>
        <p:spPr>
          <a:xfrm>
            <a:off x="4932040" y="3559620"/>
            <a:ext cx="3888432" cy="1228083"/>
          </a:xfrm>
          <a:prstGeom prst="rect">
            <a:avLst/>
          </a:prstGeom>
        </p:spPr>
      </p:pic>
      <p:pic>
        <p:nvPicPr>
          <p:cNvPr id="11" name="圖片 10"/>
          <p:cNvPicPr>
            <a:picLocks noChangeAspect="1"/>
          </p:cNvPicPr>
          <p:nvPr/>
        </p:nvPicPr>
        <p:blipFill>
          <a:blip r:embed="rId6"/>
          <a:stretch>
            <a:fillRect/>
          </a:stretch>
        </p:blipFill>
        <p:spPr>
          <a:xfrm>
            <a:off x="4932040" y="4904807"/>
            <a:ext cx="3754760" cy="1202105"/>
          </a:xfrm>
          <a:prstGeom prst="rect">
            <a:avLst/>
          </a:prstGeom>
        </p:spPr>
      </p:pic>
    </p:spTree>
    <p:extLst>
      <p:ext uri="{BB962C8B-B14F-4D97-AF65-F5344CB8AC3E}">
        <p14:creationId xmlns:p14="http://schemas.microsoft.com/office/powerpoint/2010/main" val="2697786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79512" y="1196752"/>
            <a:ext cx="8856984" cy="4968552"/>
          </a:xfrm>
        </p:spPr>
        <p:txBody>
          <a:bodyPr/>
          <a:lstStyle/>
          <a:p>
            <a:pPr marL="514350" indent="-514350">
              <a:buAutoNum type="arabicParenBoth"/>
            </a:pPr>
            <a:r>
              <a:rPr lang="zh-TW" altLang="en-US" dirty="0" smtClean="0">
                <a:solidFill>
                  <a:srgbClr val="C00000"/>
                </a:solidFill>
              </a:rPr>
              <a:t>行經</a:t>
            </a:r>
            <a:r>
              <a:rPr lang="zh-TW" altLang="en-US" dirty="0">
                <a:solidFill>
                  <a:srgbClr val="C00000"/>
                </a:solidFill>
              </a:rPr>
              <a:t>無行車管制號誌之交岔路</a:t>
            </a:r>
            <a:r>
              <a:rPr lang="zh-TW" altLang="en-US" dirty="0" smtClean="0">
                <a:solidFill>
                  <a:srgbClr val="C00000"/>
                </a:solidFill>
              </a:rPr>
              <a:t>口</a:t>
            </a:r>
            <a:endParaRPr lang="en-US" altLang="zh-TW" dirty="0" smtClean="0">
              <a:solidFill>
                <a:srgbClr val="C00000"/>
              </a:solidFill>
            </a:endParaRPr>
          </a:p>
          <a:p>
            <a:pPr marL="541338" indent="0">
              <a:buNone/>
            </a:pPr>
            <a:r>
              <a:rPr lang="zh-TW" altLang="en-US" sz="2400" dirty="0">
                <a:solidFill>
                  <a:srgbClr val="1E03BD"/>
                </a:solidFill>
              </a:rPr>
              <a:t>不具行車管制號誌之交岔路口可分為❶幹線道與支線道之交岔路口❷未劃分幹、支線道</a:t>
            </a:r>
            <a:r>
              <a:rPr lang="zh-TW" altLang="en-US" sz="2400" dirty="0" smtClean="0">
                <a:solidFill>
                  <a:srgbClr val="1E03BD"/>
                </a:solidFill>
              </a:rPr>
              <a:t>之交</a:t>
            </a:r>
            <a:r>
              <a:rPr lang="zh-TW" altLang="en-US" sz="2400" dirty="0">
                <a:solidFill>
                  <a:srgbClr val="1E03BD"/>
                </a:solidFill>
              </a:rPr>
              <a:t>岔路口</a:t>
            </a:r>
            <a:r>
              <a:rPr lang="zh-TW" altLang="en-US" sz="2400" dirty="0" smtClean="0">
                <a:solidFill>
                  <a:srgbClr val="1E03BD"/>
                </a:solidFill>
              </a:rPr>
              <a:t>。</a:t>
            </a:r>
            <a:endParaRPr lang="en-US" altLang="zh-TW" sz="2400" dirty="0" smtClean="0">
              <a:solidFill>
                <a:srgbClr val="1E03BD"/>
              </a:solidFill>
            </a:endParaRPr>
          </a:p>
          <a:p>
            <a:pPr marL="541338" indent="-447675">
              <a:buNone/>
            </a:pPr>
            <a:endParaRPr lang="zh-TW" altLang="en-US" sz="2400" dirty="0">
              <a:solidFill>
                <a:srgbClr val="1E03BD"/>
              </a:solidFill>
            </a:endParaRPr>
          </a:p>
        </p:txBody>
      </p:sp>
      <p:sp>
        <p:nvSpPr>
          <p:cNvPr id="3" name="標題 2"/>
          <p:cNvSpPr>
            <a:spLocks noGrp="1"/>
          </p:cNvSpPr>
          <p:nvPr>
            <p:ph type="title"/>
          </p:nvPr>
        </p:nvSpPr>
        <p:spPr>
          <a:xfrm>
            <a:off x="251519" y="188913"/>
            <a:ext cx="8640959" cy="850900"/>
          </a:xfrm>
        </p:spPr>
        <p:txBody>
          <a:bodyPr>
            <a:normAutofit fontScale="90000"/>
          </a:bodyPr>
          <a:lstStyle/>
          <a:p>
            <a:r>
              <a:rPr lang="zh-TW" altLang="en-US" sz="4400" dirty="0" smtClean="0">
                <a:latin typeface="標楷體" panose="03000509000000000000" pitchFamily="65" charset="-120"/>
                <a:ea typeface="標楷體" panose="03000509000000000000" pitchFamily="65" charset="-120"/>
              </a:rPr>
              <a:t>陸、</a:t>
            </a:r>
            <a:r>
              <a:rPr lang="zh-TW" altLang="en-US" sz="4400" dirty="0">
                <a:latin typeface="標楷體" panose="03000509000000000000" pitchFamily="65" charset="-120"/>
                <a:ea typeface="標楷體" panose="03000509000000000000" pitchFamily="65" charset="-120"/>
              </a:rPr>
              <a:t>五大守則之一：</a:t>
            </a:r>
            <a:r>
              <a:rPr lang="zh-TW" altLang="en-US" sz="2400" dirty="0">
                <a:latin typeface="標楷體" panose="03000509000000000000" pitchFamily="65" charset="-120"/>
                <a:ea typeface="標楷體" panose="03000509000000000000" pitchFamily="65" charset="-120"/>
              </a:rPr>
              <a:t>熟悉路權、遵守法規 </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(4/12)</a:t>
            </a:r>
            <a:endParaRPr lang="zh-TW" altLang="en-US" sz="3600" dirty="0"/>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20</a:t>
            </a:fld>
            <a:endParaRPr lang="zh-TW" altLang="en-US"/>
          </a:p>
        </p:txBody>
      </p:sp>
      <p:pic>
        <p:nvPicPr>
          <p:cNvPr id="5" name="圖片 4"/>
          <p:cNvPicPr>
            <a:picLocks noChangeAspect="1"/>
          </p:cNvPicPr>
          <p:nvPr/>
        </p:nvPicPr>
        <p:blipFill>
          <a:blip r:embed="rId2"/>
          <a:stretch>
            <a:fillRect/>
          </a:stretch>
        </p:blipFill>
        <p:spPr>
          <a:xfrm>
            <a:off x="179512" y="2636912"/>
            <a:ext cx="8784976" cy="3456384"/>
          </a:xfrm>
          <a:prstGeom prst="rect">
            <a:avLst/>
          </a:prstGeom>
        </p:spPr>
      </p:pic>
    </p:spTree>
    <p:extLst>
      <p:ext uri="{BB962C8B-B14F-4D97-AF65-F5344CB8AC3E}">
        <p14:creationId xmlns:p14="http://schemas.microsoft.com/office/powerpoint/2010/main" val="4256111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1124744"/>
            <a:ext cx="8928992" cy="4956706"/>
          </a:xfrm>
        </p:spPr>
        <p:txBody>
          <a:bodyPr/>
          <a:lstStyle/>
          <a:p>
            <a:pPr marL="514350" indent="-514350">
              <a:buAutoNum type="alphaUcPeriod"/>
            </a:pPr>
            <a:r>
              <a:rPr lang="zh-TW" altLang="en-US" dirty="0" smtClean="0">
                <a:solidFill>
                  <a:srgbClr val="C00000"/>
                </a:solidFill>
              </a:rPr>
              <a:t>幹線</a:t>
            </a:r>
            <a:r>
              <a:rPr lang="zh-TW" altLang="en-US" dirty="0">
                <a:solidFill>
                  <a:srgbClr val="C00000"/>
                </a:solidFill>
              </a:rPr>
              <a:t>道與支線道之交岔路口的優先路</a:t>
            </a:r>
            <a:r>
              <a:rPr lang="zh-TW" altLang="en-US" dirty="0" smtClean="0">
                <a:solidFill>
                  <a:srgbClr val="C00000"/>
                </a:solidFill>
              </a:rPr>
              <a:t>權</a:t>
            </a:r>
            <a:endParaRPr lang="en-US" altLang="zh-TW" dirty="0" smtClean="0">
              <a:solidFill>
                <a:srgbClr val="C00000"/>
              </a:solidFill>
            </a:endParaRPr>
          </a:p>
          <a:p>
            <a:pPr marL="541338" indent="0">
              <a:spcBef>
                <a:spcPts val="0"/>
              </a:spcBef>
              <a:buNone/>
            </a:pPr>
            <a:r>
              <a:rPr lang="zh-TW" altLang="en-US" sz="2400" dirty="0">
                <a:solidFill>
                  <a:srgbClr val="1E03BD"/>
                </a:solidFill>
              </a:rPr>
              <a:t>幹線道與支線道係以道路交通標誌、標線及特種閃光號誌作為劃分之依據：</a:t>
            </a:r>
          </a:p>
        </p:txBody>
      </p:sp>
      <p:sp>
        <p:nvSpPr>
          <p:cNvPr id="3" name="標題 2"/>
          <p:cNvSpPr>
            <a:spLocks noGrp="1"/>
          </p:cNvSpPr>
          <p:nvPr>
            <p:ph type="title"/>
          </p:nvPr>
        </p:nvSpPr>
        <p:spPr>
          <a:xfrm>
            <a:off x="251520" y="188913"/>
            <a:ext cx="8435280" cy="850900"/>
          </a:xfrm>
        </p:spPr>
        <p:txBody>
          <a:bodyPr>
            <a:normAutofit/>
          </a:bodyPr>
          <a:lstStyle/>
          <a:p>
            <a:r>
              <a:rPr lang="zh-TW" altLang="en-US" dirty="0">
                <a:latin typeface="標楷體" panose="03000509000000000000" pitchFamily="65" charset="-120"/>
                <a:ea typeface="標楷體" panose="03000509000000000000" pitchFamily="65" charset="-120"/>
              </a:rPr>
              <a:t>陸</a:t>
            </a:r>
            <a:r>
              <a:rPr lang="zh-TW" altLang="en-US" dirty="0" smtClean="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五大守則之一：</a:t>
            </a:r>
            <a:r>
              <a:rPr lang="zh-TW" altLang="en-US" sz="2200" dirty="0">
                <a:latin typeface="標楷體" panose="03000509000000000000" pitchFamily="65" charset="-120"/>
                <a:ea typeface="標楷體" panose="03000509000000000000" pitchFamily="65" charset="-120"/>
              </a:rPr>
              <a:t>熟悉路權、遵守法規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(5/12)</a:t>
            </a:r>
            <a:endParaRPr lang="zh-TW" altLang="en-US" sz="3200" dirty="0"/>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21</a:t>
            </a:fld>
            <a:endParaRPr lang="zh-TW" altLang="en-US"/>
          </a:p>
        </p:txBody>
      </p:sp>
      <p:pic>
        <p:nvPicPr>
          <p:cNvPr id="5" name="圖片 4"/>
          <p:cNvPicPr>
            <a:picLocks noChangeAspect="1"/>
          </p:cNvPicPr>
          <p:nvPr/>
        </p:nvPicPr>
        <p:blipFill>
          <a:blip r:embed="rId2"/>
          <a:stretch>
            <a:fillRect/>
          </a:stretch>
        </p:blipFill>
        <p:spPr>
          <a:xfrm>
            <a:off x="468314" y="2420888"/>
            <a:ext cx="8496174" cy="3744416"/>
          </a:xfrm>
          <a:prstGeom prst="rect">
            <a:avLst/>
          </a:prstGeom>
        </p:spPr>
      </p:pic>
    </p:spTree>
    <p:extLst>
      <p:ext uri="{BB962C8B-B14F-4D97-AF65-F5344CB8AC3E}">
        <p14:creationId xmlns:p14="http://schemas.microsoft.com/office/powerpoint/2010/main" val="3274124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7" y="1196752"/>
            <a:ext cx="8712969" cy="4896544"/>
          </a:xfrm>
        </p:spPr>
        <p:txBody>
          <a:bodyPr/>
          <a:lstStyle/>
          <a:p>
            <a:pPr marL="0" indent="0">
              <a:buNone/>
            </a:pPr>
            <a:r>
              <a:rPr lang="zh-TW" altLang="en-US" sz="2400" dirty="0">
                <a:solidFill>
                  <a:srgbClr val="1E03BD"/>
                </a:solidFill>
              </a:rPr>
              <a:t>在幹線道與支線道之</a:t>
            </a:r>
            <a:r>
              <a:rPr lang="zh-TW" altLang="en-US" sz="2400" dirty="0" smtClean="0">
                <a:solidFill>
                  <a:srgbClr val="1E03BD"/>
                </a:solidFill>
              </a:rPr>
              <a:t>交</a:t>
            </a:r>
            <a:endParaRPr lang="en-US" altLang="zh-TW" sz="2400" dirty="0" smtClean="0">
              <a:solidFill>
                <a:srgbClr val="1E03BD"/>
              </a:solidFill>
            </a:endParaRPr>
          </a:p>
          <a:p>
            <a:pPr marL="0" indent="0">
              <a:buNone/>
            </a:pPr>
            <a:r>
              <a:rPr lang="zh-TW" altLang="en-US" sz="2400" dirty="0" smtClean="0">
                <a:solidFill>
                  <a:srgbClr val="1E03BD"/>
                </a:solidFill>
              </a:rPr>
              <a:t>岔路口中</a:t>
            </a:r>
            <a:r>
              <a:rPr lang="zh-TW" altLang="en-US" sz="2400" dirty="0">
                <a:solidFill>
                  <a:srgbClr val="1E03BD"/>
                </a:solidFill>
              </a:rPr>
              <a:t>，無論兩車</a:t>
            </a:r>
            <a:r>
              <a:rPr lang="zh-TW" altLang="en-US" sz="2400" dirty="0" smtClean="0">
                <a:solidFill>
                  <a:srgbClr val="1E03BD"/>
                </a:solidFill>
              </a:rPr>
              <a:t>之</a:t>
            </a:r>
            <a:endParaRPr lang="en-US" altLang="zh-TW" sz="2400" dirty="0" smtClean="0">
              <a:solidFill>
                <a:srgbClr val="1E03BD"/>
              </a:solidFill>
            </a:endParaRPr>
          </a:p>
          <a:p>
            <a:pPr marL="0" indent="0">
              <a:buNone/>
            </a:pPr>
            <a:r>
              <a:rPr lang="zh-TW" altLang="en-US" sz="2400" dirty="0" smtClean="0">
                <a:solidFill>
                  <a:srgbClr val="1E03BD"/>
                </a:solidFill>
              </a:rPr>
              <a:t>行駛</a:t>
            </a:r>
            <a:r>
              <a:rPr lang="zh-TW" altLang="en-US" sz="2400" dirty="0">
                <a:solidFill>
                  <a:srgbClr val="1E03BD"/>
                </a:solidFill>
              </a:rPr>
              <a:t>方向</a:t>
            </a:r>
            <a:r>
              <a:rPr lang="zh-TW" altLang="en-US" sz="2400" dirty="0" smtClean="0">
                <a:solidFill>
                  <a:srgbClr val="1E03BD"/>
                </a:solidFill>
              </a:rPr>
              <a:t>為何，</a:t>
            </a:r>
            <a:r>
              <a:rPr lang="zh-TW" altLang="en-US" sz="2400" dirty="0">
                <a:solidFill>
                  <a:srgbClr val="C00000"/>
                </a:solidFill>
              </a:rPr>
              <a:t>行駛</a:t>
            </a:r>
            <a:r>
              <a:rPr lang="zh-TW" altLang="en-US" sz="2400" dirty="0" smtClean="0">
                <a:solidFill>
                  <a:srgbClr val="C00000"/>
                </a:solidFill>
              </a:rPr>
              <a:t>在</a:t>
            </a:r>
            <a:endParaRPr lang="en-US" altLang="zh-TW" sz="2400" dirty="0" smtClean="0">
              <a:solidFill>
                <a:srgbClr val="C00000"/>
              </a:solidFill>
            </a:endParaRPr>
          </a:p>
          <a:p>
            <a:pPr marL="0" indent="0">
              <a:buNone/>
            </a:pPr>
            <a:r>
              <a:rPr lang="zh-TW" altLang="en-US" sz="2400" dirty="0" smtClean="0">
                <a:solidFill>
                  <a:srgbClr val="C00000"/>
                </a:solidFill>
              </a:rPr>
              <a:t>支線</a:t>
            </a:r>
            <a:r>
              <a:rPr lang="zh-TW" altLang="en-US" sz="2400" dirty="0">
                <a:solidFill>
                  <a:srgbClr val="C00000"/>
                </a:solidFill>
              </a:rPr>
              <a:t>道之車輛應</a:t>
            </a:r>
            <a:r>
              <a:rPr lang="zh-TW" altLang="en-US" sz="2400" dirty="0" smtClean="0">
                <a:solidFill>
                  <a:srgbClr val="C00000"/>
                </a:solidFill>
              </a:rPr>
              <a:t>暫停讓</a:t>
            </a:r>
            <a:endParaRPr lang="en-US" altLang="zh-TW" sz="2400" dirty="0" smtClean="0">
              <a:solidFill>
                <a:srgbClr val="C00000"/>
              </a:solidFill>
            </a:endParaRPr>
          </a:p>
          <a:p>
            <a:pPr marL="0" indent="0">
              <a:buNone/>
            </a:pPr>
            <a:r>
              <a:rPr lang="zh-TW" altLang="en-US" sz="2400" dirty="0" smtClean="0">
                <a:solidFill>
                  <a:srgbClr val="C00000"/>
                </a:solidFill>
              </a:rPr>
              <a:t>幹線</a:t>
            </a:r>
            <a:r>
              <a:rPr lang="zh-TW" altLang="en-US" sz="2400" dirty="0">
                <a:solidFill>
                  <a:srgbClr val="C00000"/>
                </a:solidFill>
              </a:rPr>
              <a:t>道之車輛先行。</a:t>
            </a:r>
            <a:r>
              <a:rPr lang="zh-TW" altLang="en-US" sz="2400" dirty="0" smtClean="0">
                <a:solidFill>
                  <a:srgbClr val="1E03BD"/>
                </a:solidFill>
              </a:rPr>
              <a:t>車</a:t>
            </a:r>
            <a:endParaRPr lang="en-US" altLang="zh-TW" sz="2400" dirty="0" smtClean="0">
              <a:solidFill>
                <a:srgbClr val="1E03BD"/>
              </a:solidFill>
            </a:endParaRPr>
          </a:p>
          <a:p>
            <a:pPr marL="0" indent="0">
              <a:buNone/>
            </a:pPr>
            <a:r>
              <a:rPr lang="zh-TW" altLang="en-US" sz="2400" dirty="0" smtClean="0">
                <a:solidFill>
                  <a:srgbClr val="1E03BD"/>
                </a:solidFill>
              </a:rPr>
              <a:t>輛駕駛人</a:t>
            </a:r>
            <a:r>
              <a:rPr lang="zh-TW" altLang="en-US" sz="2400" dirty="0">
                <a:solidFill>
                  <a:srgbClr val="1E03BD"/>
                </a:solidFill>
              </a:rPr>
              <a:t>應優先判斷</a:t>
            </a:r>
            <a:r>
              <a:rPr lang="zh-TW" altLang="en-US" sz="2400" dirty="0" smtClean="0">
                <a:solidFill>
                  <a:srgbClr val="1E03BD"/>
                </a:solidFill>
              </a:rPr>
              <a:t>幹</a:t>
            </a:r>
            <a:endParaRPr lang="en-US" altLang="zh-TW" sz="2400" dirty="0" smtClean="0">
              <a:solidFill>
                <a:srgbClr val="1E03BD"/>
              </a:solidFill>
            </a:endParaRPr>
          </a:p>
          <a:p>
            <a:pPr marL="0" indent="0">
              <a:buNone/>
            </a:pPr>
            <a:r>
              <a:rPr lang="zh-TW" altLang="en-US" sz="2400" dirty="0" smtClean="0">
                <a:solidFill>
                  <a:srgbClr val="1E03BD"/>
                </a:solidFill>
              </a:rPr>
              <a:t>線</a:t>
            </a:r>
            <a:r>
              <a:rPr lang="zh-TW" altLang="en-US" sz="2400" dirty="0">
                <a:solidFill>
                  <a:srgbClr val="1E03BD"/>
                </a:solidFill>
              </a:rPr>
              <a:t>道與</a:t>
            </a:r>
            <a:r>
              <a:rPr lang="zh-TW" altLang="en-US" sz="2400" dirty="0" smtClean="0">
                <a:solidFill>
                  <a:srgbClr val="1E03BD"/>
                </a:solidFill>
              </a:rPr>
              <a:t>支線道</a:t>
            </a:r>
            <a:r>
              <a:rPr lang="zh-TW" altLang="en-US" sz="2400" dirty="0">
                <a:solidFill>
                  <a:srgbClr val="1E03BD"/>
                </a:solidFill>
              </a:rPr>
              <a:t>之關係</a:t>
            </a:r>
            <a:r>
              <a:rPr lang="zh-TW" altLang="en-US" sz="2400" dirty="0" smtClean="0">
                <a:solidFill>
                  <a:srgbClr val="1E03BD"/>
                </a:solidFill>
              </a:rPr>
              <a:t>，</a:t>
            </a:r>
            <a:endParaRPr lang="en-US" altLang="zh-TW" sz="2400" dirty="0" smtClean="0">
              <a:solidFill>
                <a:srgbClr val="1E03BD"/>
              </a:solidFill>
            </a:endParaRPr>
          </a:p>
          <a:p>
            <a:pPr marL="0" indent="0">
              <a:buNone/>
            </a:pPr>
            <a:r>
              <a:rPr lang="zh-TW" altLang="en-US" sz="2400" dirty="0" smtClean="0">
                <a:solidFill>
                  <a:srgbClr val="1E03BD"/>
                </a:solidFill>
              </a:rPr>
              <a:t>而</a:t>
            </a:r>
            <a:r>
              <a:rPr lang="zh-TW" altLang="en-US" sz="2400" dirty="0">
                <a:solidFill>
                  <a:srgbClr val="1E03BD"/>
                </a:solidFill>
              </a:rPr>
              <a:t>不是轉彎車與</a:t>
            </a:r>
            <a:r>
              <a:rPr lang="zh-TW" altLang="en-US" sz="2400" dirty="0" smtClean="0">
                <a:solidFill>
                  <a:srgbClr val="1E03BD"/>
                </a:solidFill>
              </a:rPr>
              <a:t>直行車</a:t>
            </a:r>
            <a:endParaRPr lang="en-US" altLang="zh-TW" sz="2400" dirty="0" smtClean="0">
              <a:solidFill>
                <a:srgbClr val="1E03BD"/>
              </a:solidFill>
            </a:endParaRPr>
          </a:p>
          <a:p>
            <a:pPr marL="0" indent="0">
              <a:buNone/>
            </a:pPr>
            <a:r>
              <a:rPr lang="zh-TW" altLang="en-US" sz="2400" dirty="0" smtClean="0">
                <a:solidFill>
                  <a:srgbClr val="1E03BD"/>
                </a:solidFill>
              </a:rPr>
              <a:t>之</a:t>
            </a:r>
            <a:r>
              <a:rPr lang="zh-TW" altLang="en-US" sz="2400" dirty="0">
                <a:solidFill>
                  <a:srgbClr val="1E03BD"/>
                </a:solidFill>
              </a:rPr>
              <a:t>關係。</a:t>
            </a:r>
          </a:p>
        </p:txBody>
      </p:sp>
      <p:sp>
        <p:nvSpPr>
          <p:cNvPr id="3" name="標題 2"/>
          <p:cNvSpPr>
            <a:spLocks noGrp="1"/>
          </p:cNvSpPr>
          <p:nvPr>
            <p:ph type="title"/>
          </p:nvPr>
        </p:nvSpPr>
        <p:spPr>
          <a:xfrm>
            <a:off x="323527" y="188913"/>
            <a:ext cx="8712969" cy="850900"/>
          </a:xfrm>
        </p:spPr>
        <p:txBody>
          <a:bodyPr>
            <a:normAutofit/>
          </a:bodyPr>
          <a:lstStyle/>
          <a:p>
            <a:r>
              <a:rPr lang="zh-TW" altLang="en-US" dirty="0">
                <a:latin typeface="標楷體" panose="03000509000000000000" pitchFamily="65" charset="-120"/>
                <a:ea typeface="標楷體" panose="03000509000000000000" pitchFamily="65" charset="-120"/>
              </a:rPr>
              <a:t>陸</a:t>
            </a:r>
            <a:r>
              <a:rPr lang="zh-TW" altLang="en-US" dirty="0" smtClean="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五大守則之一：</a:t>
            </a:r>
            <a:r>
              <a:rPr lang="zh-TW" altLang="en-US" sz="2200" dirty="0">
                <a:latin typeface="標楷體" panose="03000509000000000000" pitchFamily="65" charset="-120"/>
                <a:ea typeface="標楷體" panose="03000509000000000000" pitchFamily="65" charset="-120"/>
              </a:rPr>
              <a:t>熟悉路權、遵守法規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(6/12)</a:t>
            </a:r>
            <a:endParaRPr lang="zh-TW" altLang="en-US" sz="3200" dirty="0"/>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22</a:t>
            </a:fld>
            <a:endParaRPr lang="zh-TW" altLang="en-US"/>
          </a:p>
        </p:txBody>
      </p:sp>
      <p:pic>
        <p:nvPicPr>
          <p:cNvPr id="5" name="圖片 4"/>
          <p:cNvPicPr>
            <a:picLocks noChangeAspect="1"/>
          </p:cNvPicPr>
          <p:nvPr/>
        </p:nvPicPr>
        <p:blipFill>
          <a:blip r:embed="rId2"/>
          <a:stretch>
            <a:fillRect/>
          </a:stretch>
        </p:blipFill>
        <p:spPr>
          <a:xfrm>
            <a:off x="3707904" y="1200832"/>
            <a:ext cx="5072443" cy="4892464"/>
          </a:xfrm>
          <a:prstGeom prst="rect">
            <a:avLst/>
          </a:prstGeom>
        </p:spPr>
      </p:pic>
    </p:spTree>
    <p:extLst>
      <p:ext uri="{BB962C8B-B14F-4D97-AF65-F5344CB8AC3E}">
        <p14:creationId xmlns:p14="http://schemas.microsoft.com/office/powerpoint/2010/main" val="880062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0" y="1196752"/>
            <a:ext cx="8712968" cy="4968552"/>
          </a:xfrm>
        </p:spPr>
        <p:txBody>
          <a:bodyPr/>
          <a:lstStyle/>
          <a:p>
            <a:pPr marL="0" indent="0">
              <a:buNone/>
            </a:pPr>
            <a:r>
              <a:rPr lang="en-US" altLang="zh-TW" dirty="0">
                <a:solidFill>
                  <a:srgbClr val="C00000"/>
                </a:solidFill>
              </a:rPr>
              <a:t>B. </a:t>
            </a:r>
            <a:r>
              <a:rPr lang="zh-TW" altLang="en-US" dirty="0">
                <a:solidFill>
                  <a:srgbClr val="C00000"/>
                </a:solidFill>
              </a:rPr>
              <a:t>未劃分幹、支線</a:t>
            </a:r>
            <a:r>
              <a:rPr lang="zh-TW" altLang="en-US" dirty="0" smtClean="0">
                <a:solidFill>
                  <a:srgbClr val="C00000"/>
                </a:solidFill>
              </a:rPr>
              <a:t>道之</a:t>
            </a:r>
            <a:endParaRPr lang="en-US" altLang="zh-TW" dirty="0" smtClean="0">
              <a:solidFill>
                <a:srgbClr val="C00000"/>
              </a:solidFill>
            </a:endParaRPr>
          </a:p>
          <a:p>
            <a:pPr marL="449263" indent="0">
              <a:spcBef>
                <a:spcPts val="0"/>
              </a:spcBef>
              <a:buNone/>
            </a:pPr>
            <a:r>
              <a:rPr lang="zh-TW" altLang="en-US" dirty="0" smtClean="0">
                <a:solidFill>
                  <a:srgbClr val="C00000"/>
                </a:solidFill>
              </a:rPr>
              <a:t>交</a:t>
            </a:r>
            <a:r>
              <a:rPr lang="zh-TW" altLang="en-US" dirty="0">
                <a:solidFill>
                  <a:srgbClr val="C00000"/>
                </a:solidFill>
              </a:rPr>
              <a:t>岔路口的優先路</a:t>
            </a:r>
            <a:r>
              <a:rPr lang="zh-TW" altLang="en-US" dirty="0" smtClean="0">
                <a:solidFill>
                  <a:srgbClr val="C00000"/>
                </a:solidFill>
              </a:rPr>
              <a:t>權</a:t>
            </a:r>
            <a:endParaRPr lang="en-US" altLang="zh-TW" dirty="0" smtClean="0">
              <a:solidFill>
                <a:srgbClr val="C00000"/>
              </a:solidFill>
            </a:endParaRPr>
          </a:p>
          <a:p>
            <a:pPr marL="0" indent="271463" algn="just">
              <a:spcBef>
                <a:spcPts val="600"/>
              </a:spcBef>
              <a:buNone/>
            </a:pPr>
            <a:r>
              <a:rPr lang="zh-TW" altLang="en-US" sz="2400" dirty="0">
                <a:solidFill>
                  <a:srgbClr val="1E03BD"/>
                </a:solidFill>
              </a:rPr>
              <a:t>未設置交通標誌、標線</a:t>
            </a:r>
            <a:r>
              <a:rPr lang="zh-TW" altLang="en-US" sz="2400" dirty="0" smtClean="0">
                <a:solidFill>
                  <a:srgbClr val="1E03BD"/>
                </a:solidFill>
              </a:rPr>
              <a:t>或</a:t>
            </a:r>
            <a:endParaRPr lang="en-US" altLang="zh-TW" sz="2400" dirty="0" smtClean="0">
              <a:solidFill>
                <a:srgbClr val="1E03BD"/>
              </a:solidFill>
            </a:endParaRPr>
          </a:p>
          <a:p>
            <a:pPr marL="0" indent="271463" algn="just">
              <a:spcBef>
                <a:spcPts val="0"/>
              </a:spcBef>
              <a:buNone/>
            </a:pPr>
            <a:r>
              <a:rPr lang="zh-TW" altLang="en-US" sz="2400" dirty="0" smtClean="0">
                <a:solidFill>
                  <a:srgbClr val="1E03BD"/>
                </a:solidFill>
              </a:rPr>
              <a:t>特種</a:t>
            </a:r>
            <a:r>
              <a:rPr lang="zh-TW" altLang="en-US" sz="2400" dirty="0">
                <a:solidFill>
                  <a:srgbClr val="1E03BD"/>
                </a:solidFill>
              </a:rPr>
              <a:t>閃光號誌以劃分幹</a:t>
            </a:r>
            <a:r>
              <a:rPr lang="zh-TW" altLang="en-US" sz="2400" dirty="0" smtClean="0">
                <a:solidFill>
                  <a:srgbClr val="1E03BD"/>
                </a:solidFill>
              </a:rPr>
              <a:t>、</a:t>
            </a:r>
            <a:endParaRPr lang="en-US" altLang="zh-TW" sz="2400" dirty="0" smtClean="0">
              <a:solidFill>
                <a:srgbClr val="1E03BD"/>
              </a:solidFill>
            </a:endParaRPr>
          </a:p>
          <a:p>
            <a:pPr marL="0" indent="271463" algn="just">
              <a:spcBef>
                <a:spcPts val="0"/>
              </a:spcBef>
              <a:buNone/>
            </a:pPr>
            <a:r>
              <a:rPr lang="zh-TW" altLang="en-US" sz="2400" dirty="0" smtClean="0">
                <a:solidFill>
                  <a:srgbClr val="1E03BD"/>
                </a:solidFill>
              </a:rPr>
              <a:t>支線</a:t>
            </a:r>
            <a:r>
              <a:rPr lang="zh-TW" altLang="en-US" sz="2400" dirty="0">
                <a:solidFill>
                  <a:srgbClr val="1E03BD"/>
                </a:solidFill>
              </a:rPr>
              <a:t>道之交岔路口，少</a:t>
            </a:r>
            <a:r>
              <a:rPr lang="zh-TW" altLang="en-US" sz="2400" dirty="0" smtClean="0">
                <a:solidFill>
                  <a:srgbClr val="1E03BD"/>
                </a:solidFill>
              </a:rPr>
              <a:t>線</a:t>
            </a:r>
            <a:endParaRPr lang="en-US" altLang="zh-TW" sz="2400" dirty="0" smtClean="0">
              <a:solidFill>
                <a:srgbClr val="1E03BD"/>
              </a:solidFill>
            </a:endParaRPr>
          </a:p>
          <a:p>
            <a:pPr marL="0" indent="271463" algn="just">
              <a:spcBef>
                <a:spcPts val="0"/>
              </a:spcBef>
              <a:buNone/>
            </a:pPr>
            <a:r>
              <a:rPr lang="zh-TW" altLang="en-US" sz="2400" dirty="0" smtClean="0">
                <a:solidFill>
                  <a:srgbClr val="1E03BD"/>
                </a:solidFill>
              </a:rPr>
              <a:t>道</a:t>
            </a:r>
            <a:r>
              <a:rPr lang="zh-TW" altLang="en-US" sz="2400" dirty="0">
                <a:solidFill>
                  <a:srgbClr val="1E03BD"/>
                </a:solidFill>
              </a:rPr>
              <a:t>之車輛應</a:t>
            </a:r>
            <a:r>
              <a:rPr lang="zh-TW" altLang="en-US" sz="2400" dirty="0" smtClean="0">
                <a:solidFill>
                  <a:srgbClr val="1E03BD"/>
                </a:solidFill>
              </a:rPr>
              <a:t>暫停</a:t>
            </a:r>
            <a:r>
              <a:rPr lang="zh-TW" altLang="en-US" sz="2400" dirty="0">
                <a:solidFill>
                  <a:srgbClr val="1E03BD"/>
                </a:solidFill>
              </a:rPr>
              <a:t>讓多線</a:t>
            </a:r>
            <a:r>
              <a:rPr lang="zh-TW" altLang="en-US" sz="2400" dirty="0" smtClean="0">
                <a:solidFill>
                  <a:srgbClr val="1E03BD"/>
                </a:solidFill>
              </a:rPr>
              <a:t>道</a:t>
            </a:r>
            <a:endParaRPr lang="en-US" altLang="zh-TW" sz="2400" dirty="0" smtClean="0">
              <a:solidFill>
                <a:srgbClr val="1E03BD"/>
              </a:solidFill>
            </a:endParaRPr>
          </a:p>
          <a:p>
            <a:pPr marL="0" indent="271463" algn="just">
              <a:spcBef>
                <a:spcPts val="0"/>
              </a:spcBef>
              <a:buNone/>
            </a:pPr>
            <a:r>
              <a:rPr lang="zh-TW" altLang="en-US" sz="2400" dirty="0" smtClean="0">
                <a:solidFill>
                  <a:srgbClr val="1E03BD"/>
                </a:solidFill>
              </a:rPr>
              <a:t>之</a:t>
            </a:r>
            <a:r>
              <a:rPr lang="zh-TW" altLang="en-US" sz="2400" dirty="0">
                <a:solidFill>
                  <a:srgbClr val="1E03BD"/>
                </a:solidFill>
              </a:rPr>
              <a:t>車輛先行</a:t>
            </a:r>
            <a:r>
              <a:rPr lang="en-US" altLang="zh-TW" sz="2400" dirty="0">
                <a:solidFill>
                  <a:srgbClr val="1E03BD"/>
                </a:solidFill>
              </a:rPr>
              <a:t>( </a:t>
            </a:r>
            <a:r>
              <a:rPr lang="zh-TW" altLang="en-US" sz="2400" dirty="0">
                <a:solidFill>
                  <a:srgbClr val="1E03BD"/>
                </a:solidFill>
              </a:rPr>
              <a:t>車道數以</a:t>
            </a:r>
            <a:r>
              <a:rPr lang="zh-TW" altLang="en-US" sz="2400" dirty="0" smtClean="0">
                <a:solidFill>
                  <a:srgbClr val="1E03BD"/>
                </a:solidFill>
              </a:rPr>
              <a:t>進</a:t>
            </a:r>
            <a:endParaRPr lang="en-US" altLang="zh-TW" sz="2400" dirty="0" smtClean="0">
              <a:solidFill>
                <a:srgbClr val="1E03BD"/>
              </a:solidFill>
            </a:endParaRPr>
          </a:p>
          <a:p>
            <a:pPr marL="0" indent="271463" algn="just">
              <a:spcBef>
                <a:spcPts val="0"/>
              </a:spcBef>
              <a:buNone/>
            </a:pPr>
            <a:r>
              <a:rPr lang="zh-TW" altLang="en-US" sz="2400" dirty="0" smtClean="0">
                <a:solidFill>
                  <a:srgbClr val="1E03BD"/>
                </a:solidFill>
              </a:rPr>
              <a:t>入</a:t>
            </a:r>
            <a:r>
              <a:rPr lang="zh-TW" altLang="en-US" sz="2400" dirty="0">
                <a:solidFill>
                  <a:srgbClr val="1E03BD"/>
                </a:solidFill>
              </a:rPr>
              <a:t>交岔路口之車道計算</a:t>
            </a:r>
            <a:r>
              <a:rPr lang="zh-TW" altLang="en-US" sz="2400" dirty="0" smtClean="0">
                <a:solidFill>
                  <a:srgbClr val="1E03BD"/>
                </a:solidFill>
              </a:rPr>
              <a:t>，</a:t>
            </a:r>
            <a:endParaRPr lang="en-US" altLang="zh-TW" sz="2400" dirty="0" smtClean="0">
              <a:solidFill>
                <a:srgbClr val="1E03BD"/>
              </a:solidFill>
            </a:endParaRPr>
          </a:p>
          <a:p>
            <a:pPr marL="0" indent="271463" algn="just">
              <a:spcBef>
                <a:spcPts val="0"/>
              </a:spcBef>
              <a:buNone/>
            </a:pPr>
            <a:r>
              <a:rPr lang="zh-TW" altLang="en-US" sz="2400" dirty="0" smtClean="0">
                <a:solidFill>
                  <a:srgbClr val="1E03BD"/>
                </a:solidFill>
              </a:rPr>
              <a:t>包含</a:t>
            </a:r>
            <a:r>
              <a:rPr lang="zh-TW" altLang="en-US" sz="2400" dirty="0">
                <a:solidFill>
                  <a:srgbClr val="1E03BD"/>
                </a:solidFill>
              </a:rPr>
              <a:t>快車道、慢車道、</a:t>
            </a:r>
            <a:r>
              <a:rPr lang="zh-TW" altLang="en-US" sz="2400" dirty="0" smtClean="0">
                <a:solidFill>
                  <a:srgbClr val="1E03BD"/>
                </a:solidFill>
              </a:rPr>
              <a:t>左</a:t>
            </a:r>
            <a:endParaRPr lang="en-US" altLang="zh-TW" sz="2400" dirty="0" smtClean="0">
              <a:solidFill>
                <a:srgbClr val="1E03BD"/>
              </a:solidFill>
            </a:endParaRPr>
          </a:p>
          <a:p>
            <a:pPr marL="0" indent="271463" algn="just">
              <a:spcBef>
                <a:spcPts val="0"/>
              </a:spcBef>
              <a:buNone/>
            </a:pPr>
            <a:r>
              <a:rPr lang="zh-TW" altLang="en-US" sz="2400" dirty="0" smtClean="0">
                <a:solidFill>
                  <a:srgbClr val="1E03BD"/>
                </a:solidFill>
              </a:rPr>
              <a:t>、右轉車道</a:t>
            </a:r>
            <a:r>
              <a:rPr lang="zh-TW" altLang="en-US" sz="2400" dirty="0">
                <a:solidFill>
                  <a:srgbClr val="1E03BD"/>
                </a:solidFill>
              </a:rPr>
              <a:t>、車種專用</a:t>
            </a:r>
            <a:r>
              <a:rPr lang="zh-TW" altLang="en-US" sz="2400" dirty="0" smtClean="0">
                <a:solidFill>
                  <a:srgbClr val="1E03BD"/>
                </a:solidFill>
              </a:rPr>
              <a:t>車</a:t>
            </a:r>
            <a:endParaRPr lang="en-US" altLang="zh-TW" sz="2400" dirty="0" smtClean="0">
              <a:solidFill>
                <a:srgbClr val="1E03BD"/>
              </a:solidFill>
            </a:endParaRPr>
          </a:p>
          <a:p>
            <a:pPr marL="0" indent="271463" algn="just">
              <a:spcBef>
                <a:spcPts val="0"/>
              </a:spcBef>
              <a:buNone/>
            </a:pPr>
            <a:r>
              <a:rPr lang="zh-TW" altLang="en-US" sz="2400" dirty="0" smtClean="0">
                <a:solidFill>
                  <a:srgbClr val="1E03BD"/>
                </a:solidFill>
              </a:rPr>
              <a:t>道</a:t>
            </a:r>
            <a:r>
              <a:rPr lang="zh-TW" altLang="en-US" sz="2400" dirty="0">
                <a:solidFill>
                  <a:srgbClr val="1E03BD"/>
                </a:solidFill>
              </a:rPr>
              <a:t>、機車優先道及調撥</a:t>
            </a:r>
            <a:r>
              <a:rPr lang="zh-TW" altLang="en-US" sz="2400" dirty="0" smtClean="0">
                <a:solidFill>
                  <a:srgbClr val="1E03BD"/>
                </a:solidFill>
              </a:rPr>
              <a:t>車</a:t>
            </a:r>
            <a:endParaRPr lang="en-US" altLang="zh-TW" sz="2400" dirty="0" smtClean="0">
              <a:solidFill>
                <a:srgbClr val="1E03BD"/>
              </a:solidFill>
            </a:endParaRPr>
          </a:p>
          <a:p>
            <a:pPr marL="0" indent="271463" algn="just">
              <a:spcBef>
                <a:spcPts val="0"/>
              </a:spcBef>
              <a:buNone/>
            </a:pPr>
            <a:r>
              <a:rPr lang="zh-TW" altLang="en-US" sz="2400" dirty="0" smtClean="0">
                <a:solidFill>
                  <a:srgbClr val="1E03BD"/>
                </a:solidFill>
              </a:rPr>
              <a:t>道</a:t>
            </a:r>
            <a:r>
              <a:rPr lang="en-US" altLang="zh-TW" sz="2400" dirty="0">
                <a:solidFill>
                  <a:srgbClr val="1E03BD"/>
                </a:solidFill>
              </a:rPr>
              <a:t>)</a:t>
            </a:r>
            <a:r>
              <a:rPr lang="zh-TW" altLang="en-US" sz="2400" dirty="0">
                <a:solidFill>
                  <a:srgbClr val="1E03BD"/>
                </a:solidFill>
              </a:rPr>
              <a:t>。</a:t>
            </a:r>
          </a:p>
        </p:txBody>
      </p:sp>
      <p:sp>
        <p:nvSpPr>
          <p:cNvPr id="3" name="標題 2"/>
          <p:cNvSpPr>
            <a:spLocks noGrp="1"/>
          </p:cNvSpPr>
          <p:nvPr>
            <p:ph type="title"/>
          </p:nvPr>
        </p:nvSpPr>
        <p:spPr>
          <a:xfrm>
            <a:off x="251520" y="188913"/>
            <a:ext cx="8712968" cy="850900"/>
          </a:xfrm>
        </p:spPr>
        <p:txBody>
          <a:bodyPr>
            <a:normAutofit/>
          </a:bodyPr>
          <a:lstStyle/>
          <a:p>
            <a:r>
              <a:rPr lang="zh-TW" altLang="en-US" dirty="0">
                <a:latin typeface="標楷體" panose="03000509000000000000" pitchFamily="65" charset="-120"/>
                <a:ea typeface="標楷體" panose="03000509000000000000" pitchFamily="65" charset="-120"/>
              </a:rPr>
              <a:t>陸</a:t>
            </a:r>
            <a:r>
              <a:rPr lang="zh-TW" altLang="en-US" dirty="0" smtClean="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五大守則之一：</a:t>
            </a:r>
            <a:r>
              <a:rPr lang="zh-TW" altLang="en-US" sz="2200" dirty="0">
                <a:latin typeface="標楷體" panose="03000509000000000000" pitchFamily="65" charset="-120"/>
                <a:ea typeface="標楷體" panose="03000509000000000000" pitchFamily="65" charset="-120"/>
              </a:rPr>
              <a:t>熟悉路權、遵守法規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(7/12)</a:t>
            </a:r>
            <a:endParaRPr lang="zh-TW" altLang="en-US" sz="3200" dirty="0"/>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23</a:t>
            </a:fld>
            <a:endParaRPr lang="zh-TW" altLang="en-US"/>
          </a:p>
        </p:txBody>
      </p:sp>
      <p:pic>
        <p:nvPicPr>
          <p:cNvPr id="5" name="圖片 4"/>
          <p:cNvPicPr>
            <a:picLocks noChangeAspect="1"/>
          </p:cNvPicPr>
          <p:nvPr/>
        </p:nvPicPr>
        <p:blipFill>
          <a:blip r:embed="rId2"/>
          <a:stretch>
            <a:fillRect/>
          </a:stretch>
        </p:blipFill>
        <p:spPr>
          <a:xfrm>
            <a:off x="4110127" y="1231024"/>
            <a:ext cx="4854361" cy="4718421"/>
          </a:xfrm>
          <a:prstGeom prst="rect">
            <a:avLst/>
          </a:prstGeom>
        </p:spPr>
      </p:pic>
    </p:spTree>
    <p:extLst>
      <p:ext uri="{BB962C8B-B14F-4D97-AF65-F5344CB8AC3E}">
        <p14:creationId xmlns:p14="http://schemas.microsoft.com/office/powerpoint/2010/main" val="3154548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0" y="1196752"/>
            <a:ext cx="8712967" cy="4968552"/>
          </a:xfrm>
        </p:spPr>
        <p:txBody>
          <a:bodyPr/>
          <a:lstStyle/>
          <a:p>
            <a:pPr marL="0" indent="0">
              <a:spcBef>
                <a:spcPts val="0"/>
              </a:spcBef>
              <a:buNone/>
            </a:pPr>
            <a:r>
              <a:rPr lang="zh-TW" altLang="en-US" sz="2400" dirty="0">
                <a:solidFill>
                  <a:srgbClr val="1E03BD"/>
                </a:solidFill>
              </a:rPr>
              <a:t>車道數相同時，如果</a:t>
            </a:r>
            <a:r>
              <a:rPr lang="zh-TW" altLang="en-US" sz="2400" dirty="0" smtClean="0">
                <a:solidFill>
                  <a:srgbClr val="1E03BD"/>
                </a:solidFill>
              </a:rPr>
              <a:t>巧遇</a:t>
            </a:r>
            <a:endParaRPr lang="en-US" altLang="zh-TW" sz="2400" dirty="0" smtClean="0">
              <a:solidFill>
                <a:srgbClr val="1E03BD"/>
              </a:solidFill>
            </a:endParaRPr>
          </a:p>
          <a:p>
            <a:pPr marL="0" indent="0">
              <a:spcBef>
                <a:spcPts val="0"/>
              </a:spcBef>
              <a:buNone/>
            </a:pPr>
            <a:r>
              <a:rPr lang="zh-TW" altLang="en-US" sz="2400" dirty="0" smtClean="0">
                <a:solidFill>
                  <a:srgbClr val="1E03BD"/>
                </a:solidFill>
              </a:rPr>
              <a:t>另一車輛</a:t>
            </a:r>
            <a:r>
              <a:rPr lang="zh-TW" altLang="en-US" sz="2400" dirty="0">
                <a:solidFill>
                  <a:srgbClr val="1E03BD"/>
                </a:solidFill>
              </a:rPr>
              <a:t>也要通過該交</a:t>
            </a:r>
            <a:r>
              <a:rPr lang="zh-TW" altLang="en-US" sz="2400" dirty="0" smtClean="0">
                <a:solidFill>
                  <a:srgbClr val="1E03BD"/>
                </a:solidFill>
              </a:rPr>
              <a:t>岔</a:t>
            </a:r>
            <a:endParaRPr lang="en-US" altLang="zh-TW" sz="2400" dirty="0" smtClean="0">
              <a:solidFill>
                <a:srgbClr val="1E03BD"/>
              </a:solidFill>
            </a:endParaRPr>
          </a:p>
          <a:p>
            <a:pPr marL="0" indent="0">
              <a:spcBef>
                <a:spcPts val="0"/>
              </a:spcBef>
              <a:buNone/>
            </a:pPr>
            <a:r>
              <a:rPr lang="zh-TW" altLang="en-US" sz="2400" dirty="0" smtClean="0">
                <a:solidFill>
                  <a:srgbClr val="1E03BD"/>
                </a:solidFill>
              </a:rPr>
              <a:t>路口</a:t>
            </a:r>
            <a:r>
              <a:rPr lang="zh-TW" altLang="en-US" sz="2400" dirty="0">
                <a:solidFill>
                  <a:srgbClr val="1E03BD"/>
                </a:solidFill>
              </a:rPr>
              <a:t>，</a:t>
            </a:r>
            <a:r>
              <a:rPr lang="zh-TW" altLang="en-US" sz="2400" dirty="0" smtClean="0">
                <a:solidFill>
                  <a:srgbClr val="1E03BD"/>
                </a:solidFill>
              </a:rPr>
              <a:t>此時</a:t>
            </a:r>
            <a:r>
              <a:rPr lang="zh-TW" altLang="en-US" sz="2400" dirty="0">
                <a:solidFill>
                  <a:srgbClr val="1E03BD"/>
                </a:solidFill>
              </a:rPr>
              <a:t>必須依據兩</a:t>
            </a:r>
            <a:r>
              <a:rPr lang="zh-TW" altLang="en-US" sz="2400" dirty="0" smtClean="0">
                <a:solidFill>
                  <a:srgbClr val="1E03BD"/>
                </a:solidFill>
              </a:rPr>
              <a:t>車</a:t>
            </a:r>
            <a:endParaRPr lang="en-US" altLang="zh-TW" sz="2400" dirty="0" smtClean="0">
              <a:solidFill>
                <a:srgbClr val="1E03BD"/>
              </a:solidFill>
            </a:endParaRPr>
          </a:p>
          <a:p>
            <a:pPr marL="0" indent="0">
              <a:spcBef>
                <a:spcPts val="0"/>
              </a:spcBef>
              <a:buNone/>
            </a:pPr>
            <a:r>
              <a:rPr lang="zh-TW" altLang="en-US" sz="2400" dirty="0" smtClean="0">
                <a:solidFill>
                  <a:srgbClr val="1E03BD"/>
                </a:solidFill>
              </a:rPr>
              <a:t>之</a:t>
            </a:r>
            <a:r>
              <a:rPr lang="zh-TW" altLang="en-US" sz="2400" dirty="0">
                <a:solidFill>
                  <a:srgbClr val="1E03BD"/>
                </a:solidFill>
              </a:rPr>
              <a:t>行車方向</a:t>
            </a:r>
            <a:r>
              <a:rPr lang="zh-TW" altLang="en-US" sz="2400" dirty="0" smtClean="0">
                <a:solidFill>
                  <a:srgbClr val="1E03BD"/>
                </a:solidFill>
              </a:rPr>
              <a:t>及相對</a:t>
            </a:r>
            <a:r>
              <a:rPr lang="zh-TW" altLang="en-US" sz="2400" dirty="0">
                <a:solidFill>
                  <a:srgbClr val="1E03BD"/>
                </a:solidFill>
              </a:rPr>
              <a:t>位置</a:t>
            </a:r>
            <a:r>
              <a:rPr lang="zh-TW" altLang="en-US" sz="2400" dirty="0" smtClean="0">
                <a:solidFill>
                  <a:srgbClr val="1E03BD"/>
                </a:solidFill>
              </a:rPr>
              <a:t>，</a:t>
            </a:r>
            <a:endParaRPr lang="en-US" altLang="zh-TW" sz="2400" dirty="0" smtClean="0">
              <a:solidFill>
                <a:srgbClr val="1E03BD"/>
              </a:solidFill>
            </a:endParaRPr>
          </a:p>
          <a:p>
            <a:pPr marL="0" indent="0">
              <a:spcBef>
                <a:spcPts val="0"/>
              </a:spcBef>
              <a:buNone/>
            </a:pPr>
            <a:r>
              <a:rPr lang="zh-TW" altLang="en-US" sz="2400" dirty="0" smtClean="0">
                <a:solidFill>
                  <a:srgbClr val="1E03BD"/>
                </a:solidFill>
              </a:rPr>
              <a:t>來</a:t>
            </a:r>
            <a:r>
              <a:rPr lang="zh-TW" altLang="en-US" sz="2400" dirty="0">
                <a:solidFill>
                  <a:srgbClr val="1E03BD"/>
                </a:solidFill>
              </a:rPr>
              <a:t>決定兩車通行</a:t>
            </a:r>
            <a:r>
              <a:rPr lang="zh-TW" altLang="en-US" sz="2400" dirty="0" smtClean="0">
                <a:solidFill>
                  <a:srgbClr val="1E03BD"/>
                </a:solidFill>
              </a:rPr>
              <a:t>路權</a:t>
            </a:r>
            <a:r>
              <a:rPr lang="zh-TW" altLang="en-US" sz="2400" dirty="0">
                <a:solidFill>
                  <a:srgbClr val="1E03BD"/>
                </a:solidFill>
              </a:rPr>
              <a:t>之</a:t>
            </a:r>
            <a:r>
              <a:rPr lang="zh-TW" altLang="en-US" sz="2400" dirty="0" smtClean="0">
                <a:solidFill>
                  <a:srgbClr val="1E03BD"/>
                </a:solidFill>
              </a:rPr>
              <a:t>優</a:t>
            </a:r>
            <a:endParaRPr lang="en-US" altLang="zh-TW" sz="2400" dirty="0" smtClean="0">
              <a:solidFill>
                <a:srgbClr val="1E03BD"/>
              </a:solidFill>
            </a:endParaRPr>
          </a:p>
          <a:p>
            <a:pPr marL="0" indent="0">
              <a:spcBef>
                <a:spcPts val="0"/>
              </a:spcBef>
              <a:buNone/>
            </a:pPr>
            <a:r>
              <a:rPr lang="zh-TW" altLang="en-US" sz="2400" dirty="0" smtClean="0">
                <a:solidFill>
                  <a:srgbClr val="1E03BD"/>
                </a:solidFill>
              </a:rPr>
              <a:t>先</a:t>
            </a:r>
            <a:r>
              <a:rPr lang="zh-TW" altLang="en-US" sz="2400" dirty="0">
                <a:solidFill>
                  <a:srgbClr val="1E03BD"/>
                </a:solidFill>
              </a:rPr>
              <a:t>順序，其原則如下</a:t>
            </a:r>
            <a:r>
              <a:rPr lang="zh-TW" altLang="en-US" sz="2400" dirty="0" smtClean="0">
                <a:solidFill>
                  <a:srgbClr val="1E03BD"/>
                </a:solidFill>
              </a:rPr>
              <a:t>：</a:t>
            </a:r>
            <a:endParaRPr lang="en-US" altLang="zh-TW" sz="2400" dirty="0" smtClean="0">
              <a:solidFill>
                <a:srgbClr val="1E03BD"/>
              </a:solidFill>
            </a:endParaRPr>
          </a:p>
          <a:p>
            <a:pPr marL="0" indent="0">
              <a:buNone/>
            </a:pPr>
            <a:endParaRPr lang="en-US" altLang="zh-TW" sz="2400" dirty="0" smtClean="0"/>
          </a:p>
          <a:p>
            <a:pPr marL="271463" indent="-271463">
              <a:buFont typeface="Wingdings" panose="05000000000000000000" pitchFamily="2" charset="2"/>
              <a:buChar char="Ø"/>
            </a:pPr>
            <a:r>
              <a:rPr lang="zh-TW" altLang="en-US" sz="2400" dirty="0" smtClean="0"/>
              <a:t>轉彎</a:t>
            </a:r>
            <a:r>
              <a:rPr lang="zh-TW" altLang="en-US" sz="2400" dirty="0"/>
              <a:t>車輛應讓直行</a:t>
            </a:r>
            <a:r>
              <a:rPr lang="zh-TW" altLang="en-US" sz="2400" dirty="0" smtClean="0"/>
              <a:t>車輛</a:t>
            </a:r>
            <a:endParaRPr lang="en-US" altLang="zh-TW" sz="2400" dirty="0" smtClean="0"/>
          </a:p>
          <a:p>
            <a:pPr marL="271463" indent="0">
              <a:spcBef>
                <a:spcPts val="0"/>
              </a:spcBef>
              <a:buNone/>
            </a:pPr>
            <a:r>
              <a:rPr lang="zh-TW" altLang="en-US" sz="2400" dirty="0" smtClean="0"/>
              <a:t>先行</a:t>
            </a:r>
            <a:endParaRPr lang="zh-TW" altLang="en-US" sz="2400" dirty="0">
              <a:solidFill>
                <a:srgbClr val="1E03BD"/>
              </a:solidFill>
            </a:endParaRPr>
          </a:p>
        </p:txBody>
      </p:sp>
      <p:sp>
        <p:nvSpPr>
          <p:cNvPr id="3" name="標題 2"/>
          <p:cNvSpPr>
            <a:spLocks noGrp="1"/>
          </p:cNvSpPr>
          <p:nvPr>
            <p:ph type="title"/>
          </p:nvPr>
        </p:nvSpPr>
        <p:spPr>
          <a:xfrm>
            <a:off x="179512" y="188913"/>
            <a:ext cx="8507288" cy="850900"/>
          </a:xfrm>
        </p:spPr>
        <p:txBody>
          <a:bodyPr>
            <a:normAutofit/>
          </a:bodyPr>
          <a:lstStyle/>
          <a:p>
            <a:r>
              <a:rPr lang="zh-TW" altLang="en-US" dirty="0">
                <a:latin typeface="標楷體" panose="03000509000000000000" pitchFamily="65" charset="-120"/>
                <a:ea typeface="標楷體" panose="03000509000000000000" pitchFamily="65" charset="-120"/>
              </a:rPr>
              <a:t>陸</a:t>
            </a:r>
            <a:r>
              <a:rPr lang="zh-TW" altLang="en-US" dirty="0" smtClean="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五大守則之一：</a:t>
            </a:r>
            <a:r>
              <a:rPr lang="zh-TW" altLang="en-US" sz="2200" dirty="0">
                <a:latin typeface="標楷體" panose="03000509000000000000" pitchFamily="65" charset="-120"/>
                <a:ea typeface="標楷體" panose="03000509000000000000" pitchFamily="65" charset="-120"/>
              </a:rPr>
              <a:t>熟悉路權、遵守法規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(8/12)</a:t>
            </a:r>
            <a:endParaRPr lang="zh-TW" altLang="en-US" sz="3200" dirty="0"/>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24</a:t>
            </a:fld>
            <a:endParaRPr lang="zh-TW" altLang="en-US"/>
          </a:p>
        </p:txBody>
      </p:sp>
      <p:pic>
        <p:nvPicPr>
          <p:cNvPr id="5" name="圖片 4"/>
          <p:cNvPicPr>
            <a:picLocks noChangeAspect="1"/>
          </p:cNvPicPr>
          <p:nvPr/>
        </p:nvPicPr>
        <p:blipFill>
          <a:blip r:embed="rId2"/>
          <a:stretch>
            <a:fillRect/>
          </a:stretch>
        </p:blipFill>
        <p:spPr>
          <a:xfrm>
            <a:off x="3923928" y="1264230"/>
            <a:ext cx="5040559" cy="4747671"/>
          </a:xfrm>
          <a:prstGeom prst="rect">
            <a:avLst/>
          </a:prstGeom>
        </p:spPr>
      </p:pic>
    </p:spTree>
    <p:extLst>
      <p:ext uri="{BB962C8B-B14F-4D97-AF65-F5344CB8AC3E}">
        <p14:creationId xmlns:p14="http://schemas.microsoft.com/office/powerpoint/2010/main" val="3244260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8" y="1268760"/>
            <a:ext cx="8640960" cy="4896544"/>
          </a:xfrm>
        </p:spPr>
        <p:txBody>
          <a:bodyPr/>
          <a:lstStyle/>
          <a:p>
            <a:pPr marL="0" indent="0">
              <a:spcBef>
                <a:spcPts val="0"/>
              </a:spcBef>
              <a:buNone/>
            </a:pPr>
            <a:r>
              <a:rPr lang="zh-TW" altLang="en-US" sz="2400" dirty="0">
                <a:solidFill>
                  <a:srgbClr val="1E03BD"/>
                </a:solidFill>
              </a:rPr>
              <a:t>同為直行車或轉彎</a:t>
            </a:r>
            <a:r>
              <a:rPr lang="zh-TW" altLang="en-US" sz="2400" dirty="0" smtClean="0">
                <a:solidFill>
                  <a:srgbClr val="1E03BD"/>
                </a:solidFill>
              </a:rPr>
              <a:t>車</a:t>
            </a:r>
            <a:endParaRPr lang="en-US" altLang="zh-TW" sz="2400" dirty="0" smtClean="0">
              <a:solidFill>
                <a:srgbClr val="1E03BD"/>
              </a:solidFill>
            </a:endParaRPr>
          </a:p>
          <a:p>
            <a:pPr marL="0" indent="0">
              <a:spcBef>
                <a:spcPts val="0"/>
              </a:spcBef>
              <a:buNone/>
            </a:pPr>
            <a:r>
              <a:rPr lang="zh-TW" altLang="en-US" sz="2400" dirty="0" smtClean="0">
                <a:solidFill>
                  <a:srgbClr val="1E03BD"/>
                </a:solidFill>
              </a:rPr>
              <a:t>時，左方</a:t>
            </a:r>
            <a:r>
              <a:rPr lang="zh-TW" altLang="en-US" sz="2400" dirty="0">
                <a:solidFill>
                  <a:srgbClr val="1E03BD"/>
                </a:solidFill>
              </a:rPr>
              <a:t>車</a:t>
            </a:r>
            <a:r>
              <a:rPr lang="zh-TW" altLang="en-US" sz="2400" dirty="0" smtClean="0">
                <a:solidFill>
                  <a:srgbClr val="1E03BD"/>
                </a:solidFill>
              </a:rPr>
              <a:t>應暫停讓</a:t>
            </a:r>
            <a:endParaRPr lang="en-US" altLang="zh-TW" sz="2400" dirty="0" smtClean="0">
              <a:solidFill>
                <a:srgbClr val="1E03BD"/>
              </a:solidFill>
            </a:endParaRPr>
          </a:p>
          <a:p>
            <a:pPr marL="0" indent="0">
              <a:spcBef>
                <a:spcPts val="0"/>
              </a:spcBef>
              <a:buNone/>
            </a:pPr>
            <a:r>
              <a:rPr lang="zh-TW" altLang="en-US" sz="2400" dirty="0" smtClean="0">
                <a:solidFill>
                  <a:srgbClr val="1E03BD"/>
                </a:solidFill>
              </a:rPr>
              <a:t>右方車先行。</a:t>
            </a:r>
            <a:endParaRPr lang="en-US" altLang="zh-TW" sz="2400" dirty="0" smtClean="0">
              <a:solidFill>
                <a:srgbClr val="1E03BD"/>
              </a:solidFill>
            </a:endParaRPr>
          </a:p>
          <a:p>
            <a:pPr marL="0" indent="0">
              <a:buNone/>
            </a:pPr>
            <a:endParaRPr lang="en-US" altLang="zh-TW" sz="2400" dirty="0" smtClean="0">
              <a:solidFill>
                <a:srgbClr val="1E03BD"/>
              </a:solidFill>
            </a:endParaRPr>
          </a:p>
          <a:p>
            <a:pPr marL="355600" indent="-355600">
              <a:buFont typeface="Wingdings" panose="05000000000000000000" pitchFamily="2" charset="2"/>
              <a:buChar char="Ø"/>
            </a:pPr>
            <a:r>
              <a:rPr lang="zh-TW" altLang="en-US" sz="2400" dirty="0" smtClean="0">
                <a:solidFill>
                  <a:schemeClr val="tx1"/>
                </a:solidFill>
              </a:rPr>
              <a:t>左方</a:t>
            </a:r>
            <a:r>
              <a:rPr lang="zh-TW" altLang="en-US" sz="2400" dirty="0">
                <a:solidFill>
                  <a:schemeClr val="tx1"/>
                </a:solidFill>
              </a:rPr>
              <a:t>車、右方車</a:t>
            </a:r>
            <a:r>
              <a:rPr lang="zh-TW" altLang="en-US" sz="2400" dirty="0" smtClean="0">
                <a:solidFill>
                  <a:schemeClr val="tx1"/>
                </a:solidFill>
              </a:rPr>
              <a:t>係</a:t>
            </a:r>
            <a:endParaRPr lang="en-US" altLang="zh-TW" sz="2400" dirty="0" smtClean="0">
              <a:solidFill>
                <a:schemeClr val="tx1"/>
              </a:solidFill>
            </a:endParaRPr>
          </a:p>
          <a:p>
            <a:pPr marL="0" indent="355600">
              <a:spcBef>
                <a:spcPts val="0"/>
              </a:spcBef>
              <a:buNone/>
            </a:pPr>
            <a:r>
              <a:rPr lang="zh-TW" altLang="en-US" sz="2400" dirty="0" smtClean="0">
                <a:solidFill>
                  <a:schemeClr val="tx1"/>
                </a:solidFill>
              </a:rPr>
              <a:t>指兩</a:t>
            </a:r>
            <a:r>
              <a:rPr lang="zh-TW" altLang="en-US" sz="2400" dirty="0">
                <a:solidFill>
                  <a:schemeClr val="tx1"/>
                </a:solidFill>
              </a:rPr>
              <a:t>輛車的相對</a:t>
            </a:r>
            <a:r>
              <a:rPr lang="zh-TW" altLang="en-US" sz="2400" dirty="0" smtClean="0">
                <a:solidFill>
                  <a:schemeClr val="tx1"/>
                </a:solidFill>
              </a:rPr>
              <a:t>位</a:t>
            </a:r>
            <a:endParaRPr lang="en-US" altLang="zh-TW" sz="2400" dirty="0" smtClean="0">
              <a:solidFill>
                <a:schemeClr val="tx1"/>
              </a:solidFill>
            </a:endParaRPr>
          </a:p>
          <a:p>
            <a:pPr marL="0" indent="355600">
              <a:spcBef>
                <a:spcPts val="0"/>
              </a:spcBef>
              <a:buNone/>
            </a:pPr>
            <a:r>
              <a:rPr lang="zh-TW" altLang="en-US" sz="2400" dirty="0" smtClean="0">
                <a:solidFill>
                  <a:schemeClr val="tx1"/>
                </a:solidFill>
              </a:rPr>
              <a:t>置</a:t>
            </a:r>
            <a:r>
              <a:rPr lang="zh-TW" altLang="en-US" sz="2400" dirty="0">
                <a:solidFill>
                  <a:schemeClr val="tx1"/>
                </a:solidFill>
              </a:rPr>
              <a:t>。</a:t>
            </a:r>
          </a:p>
        </p:txBody>
      </p:sp>
      <p:sp>
        <p:nvSpPr>
          <p:cNvPr id="3" name="標題 2"/>
          <p:cNvSpPr>
            <a:spLocks noGrp="1"/>
          </p:cNvSpPr>
          <p:nvPr>
            <p:ph type="title"/>
          </p:nvPr>
        </p:nvSpPr>
        <p:spPr>
          <a:xfrm>
            <a:off x="395536" y="188913"/>
            <a:ext cx="8640960" cy="850900"/>
          </a:xfrm>
        </p:spPr>
        <p:txBody>
          <a:bodyPr>
            <a:normAutofit/>
          </a:bodyPr>
          <a:lstStyle/>
          <a:p>
            <a:r>
              <a:rPr lang="zh-TW" altLang="en-US" dirty="0">
                <a:latin typeface="標楷體" panose="03000509000000000000" pitchFamily="65" charset="-120"/>
                <a:ea typeface="標楷體" panose="03000509000000000000" pitchFamily="65" charset="-120"/>
              </a:rPr>
              <a:t>陸</a:t>
            </a:r>
            <a:r>
              <a:rPr lang="zh-TW" altLang="en-US" dirty="0" smtClean="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五大守則之一：</a:t>
            </a:r>
            <a:r>
              <a:rPr lang="zh-TW" altLang="en-US" sz="2200" dirty="0">
                <a:latin typeface="標楷體" panose="03000509000000000000" pitchFamily="65" charset="-120"/>
                <a:ea typeface="標楷體" panose="03000509000000000000" pitchFamily="65" charset="-120"/>
              </a:rPr>
              <a:t>熟悉路權、遵守法規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(9/12)</a:t>
            </a:r>
            <a:endParaRPr lang="zh-TW" altLang="en-US" sz="3200" dirty="0"/>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25</a:t>
            </a:fld>
            <a:endParaRPr lang="zh-TW" altLang="en-US"/>
          </a:p>
        </p:txBody>
      </p:sp>
      <p:pic>
        <p:nvPicPr>
          <p:cNvPr id="5" name="圖片 4"/>
          <p:cNvPicPr>
            <a:picLocks noChangeAspect="1"/>
          </p:cNvPicPr>
          <p:nvPr/>
        </p:nvPicPr>
        <p:blipFill>
          <a:blip r:embed="rId2"/>
          <a:stretch>
            <a:fillRect/>
          </a:stretch>
        </p:blipFill>
        <p:spPr>
          <a:xfrm>
            <a:off x="3563888" y="1340769"/>
            <a:ext cx="5637491" cy="4824536"/>
          </a:xfrm>
          <a:prstGeom prst="rect">
            <a:avLst/>
          </a:prstGeom>
        </p:spPr>
      </p:pic>
    </p:spTree>
    <p:extLst>
      <p:ext uri="{BB962C8B-B14F-4D97-AF65-F5344CB8AC3E}">
        <p14:creationId xmlns:p14="http://schemas.microsoft.com/office/powerpoint/2010/main" val="3243170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79512" y="1217937"/>
            <a:ext cx="8856984" cy="4803350"/>
          </a:xfrm>
        </p:spPr>
        <p:txBody>
          <a:bodyPr/>
          <a:lstStyle/>
          <a:p>
            <a:pPr marL="0" indent="0">
              <a:buNone/>
            </a:pPr>
            <a:r>
              <a:rPr lang="zh-TW" altLang="en-US" sz="2200" dirty="0">
                <a:solidFill>
                  <a:srgbClr val="1E03BD"/>
                </a:solidFill>
              </a:rPr>
              <a:t>由於我國車輛之駕駛座在左前座，左側</a:t>
            </a:r>
            <a:r>
              <a:rPr lang="en-US" altLang="zh-TW" sz="2200" dirty="0">
                <a:solidFill>
                  <a:srgbClr val="1E03BD"/>
                </a:solidFill>
              </a:rPr>
              <a:t>A </a:t>
            </a:r>
            <a:r>
              <a:rPr lang="zh-TW" altLang="en-US" sz="2200" dirty="0">
                <a:solidFill>
                  <a:srgbClr val="1E03BD"/>
                </a:solidFill>
              </a:rPr>
              <a:t>柱離駕駛座較近，讓駕駛人對左方來車之視野</a:t>
            </a:r>
            <a:r>
              <a:rPr lang="zh-TW" altLang="en-US" sz="2200" dirty="0" smtClean="0">
                <a:solidFill>
                  <a:srgbClr val="1E03BD"/>
                </a:solidFill>
              </a:rPr>
              <a:t>被擋</a:t>
            </a:r>
            <a:r>
              <a:rPr lang="zh-TW" altLang="en-US" sz="2200" dirty="0">
                <a:solidFill>
                  <a:srgbClr val="1E03BD"/>
                </a:solidFill>
              </a:rPr>
              <a:t>程度遠較右方來車為大，基於行車安全</a:t>
            </a:r>
            <a:r>
              <a:rPr lang="zh-TW" altLang="en-US" sz="2200" dirty="0">
                <a:solidFill>
                  <a:srgbClr val="C00000"/>
                </a:solidFill>
              </a:rPr>
              <a:t>「風險性低者讓風險性高者」的路權設計原則</a:t>
            </a:r>
            <a:r>
              <a:rPr lang="zh-TW" altLang="en-US" sz="2200" dirty="0">
                <a:solidFill>
                  <a:srgbClr val="1E03BD"/>
                </a:solidFill>
              </a:rPr>
              <a:t>，乃</a:t>
            </a:r>
            <a:r>
              <a:rPr lang="zh-TW" altLang="en-US" sz="2200" dirty="0" smtClean="0">
                <a:solidFill>
                  <a:srgbClr val="1E03BD"/>
                </a:solidFill>
              </a:rPr>
              <a:t>有左方</a:t>
            </a:r>
            <a:r>
              <a:rPr lang="zh-TW" altLang="en-US" sz="2200" dirty="0">
                <a:solidFill>
                  <a:srgbClr val="1E03BD"/>
                </a:solidFill>
              </a:rPr>
              <a:t>車讓右方車先行之路權設計。</a:t>
            </a:r>
          </a:p>
        </p:txBody>
      </p:sp>
      <p:sp>
        <p:nvSpPr>
          <p:cNvPr id="3" name="標題 2"/>
          <p:cNvSpPr>
            <a:spLocks noGrp="1"/>
          </p:cNvSpPr>
          <p:nvPr>
            <p:ph type="title"/>
          </p:nvPr>
        </p:nvSpPr>
        <p:spPr>
          <a:xfrm>
            <a:off x="179512" y="188913"/>
            <a:ext cx="8856984" cy="850900"/>
          </a:xfrm>
        </p:spPr>
        <p:txBody>
          <a:bodyPr>
            <a:normAutofit/>
          </a:bodyPr>
          <a:lstStyle/>
          <a:p>
            <a:r>
              <a:rPr lang="zh-TW" altLang="en-US" dirty="0">
                <a:latin typeface="標楷體" panose="03000509000000000000" pitchFamily="65" charset="-120"/>
                <a:ea typeface="標楷體" panose="03000509000000000000" pitchFamily="65" charset="-120"/>
              </a:rPr>
              <a:t>陸</a:t>
            </a:r>
            <a:r>
              <a:rPr lang="zh-TW" altLang="en-US" dirty="0" smtClean="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五大守則之一：</a:t>
            </a:r>
            <a:r>
              <a:rPr lang="zh-TW" altLang="en-US" sz="2200" dirty="0">
                <a:latin typeface="標楷體" panose="03000509000000000000" pitchFamily="65" charset="-120"/>
                <a:ea typeface="標楷體" panose="03000509000000000000" pitchFamily="65" charset="-120"/>
              </a:rPr>
              <a:t>熟悉路權、遵守法規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(10/12)</a:t>
            </a:r>
            <a:endParaRPr lang="zh-TW" altLang="en-US" sz="3200" dirty="0"/>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26</a:t>
            </a:fld>
            <a:endParaRPr lang="zh-TW" altLang="en-US"/>
          </a:p>
        </p:txBody>
      </p:sp>
      <p:pic>
        <p:nvPicPr>
          <p:cNvPr id="5" name="圖片 4"/>
          <p:cNvPicPr>
            <a:picLocks noChangeAspect="1"/>
          </p:cNvPicPr>
          <p:nvPr/>
        </p:nvPicPr>
        <p:blipFill>
          <a:blip r:embed="rId2"/>
          <a:stretch>
            <a:fillRect/>
          </a:stretch>
        </p:blipFill>
        <p:spPr>
          <a:xfrm>
            <a:off x="179512" y="2564904"/>
            <a:ext cx="8856984" cy="3613322"/>
          </a:xfrm>
          <a:prstGeom prst="rect">
            <a:avLst/>
          </a:prstGeom>
        </p:spPr>
      </p:pic>
    </p:spTree>
    <p:extLst>
      <p:ext uri="{BB962C8B-B14F-4D97-AF65-F5344CB8AC3E}">
        <p14:creationId xmlns:p14="http://schemas.microsoft.com/office/powerpoint/2010/main" val="5593139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a:xfrm>
            <a:off x="251520" y="222250"/>
            <a:ext cx="8640959" cy="720725"/>
          </a:xfrm>
        </p:spPr>
        <p:txBody>
          <a:bodyPr/>
          <a:lstStyle/>
          <a:p>
            <a:r>
              <a:rPr lang="zh-TW" altLang="en-US" dirty="0">
                <a:latin typeface="標楷體" panose="03000509000000000000" pitchFamily="65" charset="-120"/>
                <a:ea typeface="標楷體" panose="03000509000000000000" pitchFamily="65" charset="-120"/>
              </a:rPr>
              <a:t>陸</a:t>
            </a:r>
            <a:r>
              <a:rPr lang="zh-TW" altLang="en-US" dirty="0" smtClean="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五大守則之一：</a:t>
            </a:r>
            <a:r>
              <a:rPr lang="zh-TW" altLang="en-US" sz="2200" dirty="0">
                <a:latin typeface="標楷體" panose="03000509000000000000" pitchFamily="65" charset="-120"/>
                <a:ea typeface="標楷體" panose="03000509000000000000" pitchFamily="65" charset="-120"/>
              </a:rPr>
              <a:t>熟悉路權、遵守法規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(11/12)</a:t>
            </a:r>
            <a:endParaRPr lang="zh-TW" altLang="en-US" sz="3200" dirty="0"/>
          </a:p>
        </p:txBody>
      </p:sp>
      <p:sp>
        <p:nvSpPr>
          <p:cNvPr id="2" name="內容版面配置區 1"/>
          <p:cNvSpPr>
            <a:spLocks noGrp="1"/>
          </p:cNvSpPr>
          <p:nvPr>
            <p:ph sz="half" idx="1"/>
          </p:nvPr>
        </p:nvSpPr>
        <p:spPr>
          <a:xfrm>
            <a:off x="390363" y="2024540"/>
            <a:ext cx="3106688" cy="4065315"/>
          </a:xfrm>
        </p:spPr>
        <p:txBody>
          <a:bodyPr/>
          <a:lstStyle/>
          <a:p>
            <a:pPr marL="0" indent="0">
              <a:buNone/>
            </a:pPr>
            <a:r>
              <a:rPr lang="zh-TW" altLang="en-US" sz="2200" b="1" dirty="0" smtClean="0">
                <a:solidFill>
                  <a:schemeClr val="tx1"/>
                </a:solidFill>
                <a:latin typeface="標楷體" panose="03000509000000000000" pitchFamily="65" charset="-120"/>
                <a:ea typeface="標楷體" panose="03000509000000000000" pitchFamily="65" charset="-120"/>
              </a:rPr>
              <a:t>由於</a:t>
            </a:r>
            <a:r>
              <a:rPr lang="zh-TW" altLang="en-US" sz="2200" b="1" dirty="0">
                <a:solidFill>
                  <a:schemeClr val="tx1"/>
                </a:solidFill>
                <a:latin typeface="標楷體" panose="03000509000000000000" pitchFamily="65" charset="-120"/>
                <a:ea typeface="標楷體" panose="03000509000000000000" pitchFamily="65" charset="-120"/>
              </a:rPr>
              <a:t>左轉彎車輛的轉彎路徑較長</a:t>
            </a:r>
            <a:r>
              <a:rPr lang="zh-TW" altLang="en-US" sz="2200" b="1" dirty="0" smtClean="0">
                <a:solidFill>
                  <a:schemeClr val="tx1"/>
                </a:solidFill>
                <a:latin typeface="標楷體" panose="03000509000000000000" pitchFamily="65" charset="-120"/>
                <a:ea typeface="標楷體" panose="03000509000000000000" pitchFamily="65" charset="-120"/>
              </a:rPr>
              <a:t>，所</a:t>
            </a:r>
            <a:r>
              <a:rPr lang="zh-TW" altLang="en-US" sz="2200" b="1" dirty="0">
                <a:solidFill>
                  <a:schemeClr val="tx1"/>
                </a:solidFill>
                <a:latin typeface="標楷體" panose="03000509000000000000" pitchFamily="65" charset="-120"/>
                <a:ea typeface="標楷體" panose="03000509000000000000" pitchFamily="65" charset="-120"/>
              </a:rPr>
              <a:t>面臨的衝突點較多，在路口中滯留</a:t>
            </a:r>
            <a:r>
              <a:rPr lang="zh-TW" altLang="en-US" sz="2200" b="1" dirty="0" smtClean="0">
                <a:solidFill>
                  <a:schemeClr val="tx1"/>
                </a:solidFill>
                <a:latin typeface="標楷體" panose="03000509000000000000" pitchFamily="65" charset="-120"/>
                <a:ea typeface="標楷體" panose="03000509000000000000" pitchFamily="65" charset="-120"/>
              </a:rPr>
              <a:t>的時間</a:t>
            </a:r>
            <a:r>
              <a:rPr lang="zh-TW" altLang="en-US" sz="2200" b="1" dirty="0">
                <a:solidFill>
                  <a:schemeClr val="tx1"/>
                </a:solidFill>
                <a:latin typeface="標楷體" panose="03000509000000000000" pitchFamily="65" charset="-120"/>
                <a:ea typeface="標楷體" panose="03000509000000000000" pitchFamily="65" charset="-120"/>
              </a:rPr>
              <a:t>也較久；相較於右轉彎車輛，左</a:t>
            </a:r>
            <a:r>
              <a:rPr lang="zh-TW" altLang="en-US" sz="2200" b="1" dirty="0" smtClean="0">
                <a:solidFill>
                  <a:schemeClr val="tx1"/>
                </a:solidFill>
                <a:latin typeface="標楷體" panose="03000509000000000000" pitchFamily="65" charset="-120"/>
                <a:ea typeface="標楷體" panose="03000509000000000000" pitchFamily="65" charset="-120"/>
              </a:rPr>
              <a:t>轉彎</a:t>
            </a:r>
            <a:r>
              <a:rPr lang="zh-TW" altLang="en-US" sz="2200" b="1" dirty="0">
                <a:solidFill>
                  <a:schemeClr val="tx1"/>
                </a:solidFill>
                <a:latin typeface="標楷體" panose="03000509000000000000" pitchFamily="65" charset="-120"/>
                <a:ea typeface="標楷體" panose="03000509000000000000" pitchFamily="65" charset="-120"/>
              </a:rPr>
              <a:t>車輛通過路口時將面臨較多之衝突</a:t>
            </a:r>
            <a:r>
              <a:rPr lang="zh-TW" altLang="en-US" sz="2200" b="1" dirty="0" smtClean="0">
                <a:solidFill>
                  <a:schemeClr val="tx1"/>
                </a:solidFill>
                <a:latin typeface="標楷體" panose="03000509000000000000" pitchFamily="65" charset="-120"/>
                <a:ea typeface="標楷體" panose="03000509000000000000" pitchFamily="65" charset="-120"/>
              </a:rPr>
              <a:t>與危險</a:t>
            </a:r>
            <a:r>
              <a:rPr lang="zh-TW" altLang="en-US" sz="2200" b="1" dirty="0">
                <a:solidFill>
                  <a:schemeClr val="tx1"/>
                </a:solidFill>
                <a:latin typeface="標楷體" panose="03000509000000000000" pitchFamily="65" charset="-120"/>
                <a:ea typeface="標楷體" panose="03000509000000000000" pitchFamily="65" charset="-120"/>
              </a:rPr>
              <a:t>，在「</a:t>
            </a:r>
            <a:r>
              <a:rPr lang="zh-TW" altLang="en-US" sz="2200" b="1" dirty="0">
                <a:solidFill>
                  <a:srgbClr val="C00000"/>
                </a:solidFill>
                <a:latin typeface="標楷體" panose="03000509000000000000" pitchFamily="65" charset="-120"/>
                <a:ea typeface="標楷體" panose="03000509000000000000" pitchFamily="65" charset="-120"/>
              </a:rPr>
              <a:t>風險性低者讓風險性高者</a:t>
            </a:r>
            <a:r>
              <a:rPr lang="zh-TW" altLang="en-US" sz="2200" b="1" dirty="0" smtClean="0">
                <a:solidFill>
                  <a:schemeClr val="tx1"/>
                </a:solidFill>
                <a:latin typeface="標楷體" panose="03000509000000000000" pitchFamily="65" charset="-120"/>
                <a:ea typeface="標楷體" panose="03000509000000000000" pitchFamily="65" charset="-120"/>
              </a:rPr>
              <a:t>」的</a:t>
            </a:r>
            <a:r>
              <a:rPr lang="zh-TW" altLang="en-US" sz="2200" b="1" dirty="0">
                <a:solidFill>
                  <a:schemeClr val="tx1"/>
                </a:solidFill>
                <a:latin typeface="標楷體" panose="03000509000000000000" pitchFamily="65" charset="-120"/>
                <a:ea typeface="標楷體" panose="03000509000000000000" pitchFamily="65" charset="-120"/>
              </a:rPr>
              <a:t>路權設計原則下，乃有右轉彎車輛</a:t>
            </a:r>
            <a:r>
              <a:rPr lang="zh-TW" altLang="en-US" sz="2200" b="1" dirty="0" smtClean="0">
                <a:solidFill>
                  <a:schemeClr val="tx1"/>
                </a:solidFill>
                <a:latin typeface="標楷體" panose="03000509000000000000" pitchFamily="65" charset="-120"/>
                <a:ea typeface="標楷體" panose="03000509000000000000" pitchFamily="65" charset="-120"/>
              </a:rPr>
              <a:t>應讓</a:t>
            </a:r>
            <a:r>
              <a:rPr lang="zh-TW" altLang="en-US" sz="2200" b="1" dirty="0">
                <a:solidFill>
                  <a:schemeClr val="tx1"/>
                </a:solidFill>
                <a:latin typeface="標楷體" panose="03000509000000000000" pitchFamily="65" charset="-120"/>
                <a:ea typeface="標楷體" panose="03000509000000000000" pitchFamily="65" charset="-120"/>
              </a:rPr>
              <a:t>左轉彎車輛先行之設計。</a:t>
            </a:r>
          </a:p>
        </p:txBody>
      </p:sp>
      <p:pic>
        <p:nvPicPr>
          <p:cNvPr id="9" name="內容版面配置區 8"/>
          <p:cNvPicPr>
            <a:picLocks noGrp="1" noChangeAspect="1"/>
          </p:cNvPicPr>
          <p:nvPr>
            <p:ph sz="half" idx="2"/>
          </p:nvPr>
        </p:nvPicPr>
        <p:blipFill>
          <a:blip r:embed="rId2"/>
          <a:stretch>
            <a:fillRect/>
          </a:stretch>
        </p:blipFill>
        <p:spPr>
          <a:xfrm>
            <a:off x="3563888" y="1709738"/>
            <a:ext cx="5400600" cy="4416425"/>
          </a:xfrm>
          <a:prstGeom prst="rect">
            <a:avLst/>
          </a:prstGeom>
        </p:spPr>
      </p:pic>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27</a:t>
            </a:fld>
            <a:endParaRPr lang="zh-TW" altLang="en-US"/>
          </a:p>
        </p:txBody>
      </p:sp>
      <p:sp>
        <p:nvSpPr>
          <p:cNvPr id="8" name="矩形 7"/>
          <p:cNvSpPr/>
          <p:nvPr/>
        </p:nvSpPr>
        <p:spPr>
          <a:xfrm>
            <a:off x="390363" y="1173162"/>
            <a:ext cx="8502116" cy="830997"/>
          </a:xfrm>
          <a:prstGeom prst="rect">
            <a:avLst/>
          </a:prstGeom>
        </p:spPr>
        <p:txBody>
          <a:bodyPr wrap="square">
            <a:spAutoFit/>
          </a:bodyPr>
          <a:lstStyle/>
          <a:p>
            <a:pPr marL="0" indent="0">
              <a:buNone/>
            </a:pPr>
            <a:r>
              <a:rPr lang="zh-TW" altLang="en-US" sz="2400" b="1" dirty="0">
                <a:solidFill>
                  <a:srgbClr val="1E03BD"/>
                </a:solidFill>
                <a:latin typeface="標楷體" panose="03000509000000000000" pitchFamily="65" charset="-120"/>
                <a:ea typeface="標楷體" panose="03000509000000000000" pitchFamily="65" charset="-120"/>
              </a:rPr>
              <a:t>對向行駛之左右轉車輛需轉彎進入同一車道時，</a:t>
            </a:r>
            <a:r>
              <a:rPr lang="zh-TW" altLang="en-US" sz="2400" b="1" dirty="0">
                <a:solidFill>
                  <a:srgbClr val="C00000"/>
                </a:solidFill>
                <a:latin typeface="標楷體" panose="03000509000000000000" pitchFamily="65" charset="-120"/>
                <a:ea typeface="標楷體" panose="03000509000000000000" pitchFamily="65" charset="-120"/>
              </a:rPr>
              <a:t>右轉彎車輛應讓左轉彎車輛先行</a:t>
            </a:r>
            <a:r>
              <a:rPr lang="zh-TW" altLang="en-US" sz="2400" b="1" dirty="0">
                <a:solidFill>
                  <a:srgbClr val="1E03BD"/>
                </a:solidFill>
                <a:latin typeface="標楷體" panose="03000509000000000000" pitchFamily="65" charset="-120"/>
                <a:ea typeface="標楷體" panose="03000509000000000000" pitchFamily="65" charset="-120"/>
              </a:rPr>
              <a:t>。</a:t>
            </a:r>
            <a:endParaRPr lang="en-US" altLang="zh-TW" sz="2400" b="1" dirty="0">
              <a:solidFill>
                <a:srgbClr val="1E03BD"/>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367120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0" y="1196752"/>
            <a:ext cx="8640960" cy="4913597"/>
          </a:xfrm>
        </p:spPr>
        <p:txBody>
          <a:bodyPr/>
          <a:lstStyle/>
          <a:p>
            <a:pPr marL="0" indent="0">
              <a:buNone/>
            </a:pPr>
            <a:r>
              <a:rPr lang="en-US" altLang="zh-TW" dirty="0">
                <a:solidFill>
                  <a:srgbClr val="C00000"/>
                </a:solidFill>
              </a:rPr>
              <a:t>(2) </a:t>
            </a:r>
            <a:r>
              <a:rPr lang="zh-TW" altLang="en-US" dirty="0">
                <a:solidFill>
                  <a:srgbClr val="C00000"/>
                </a:solidFill>
              </a:rPr>
              <a:t>行駛於</a:t>
            </a:r>
            <a:r>
              <a:rPr lang="zh-TW" altLang="en-US" dirty="0" smtClean="0">
                <a:solidFill>
                  <a:srgbClr val="C00000"/>
                </a:solidFill>
              </a:rPr>
              <a:t>圓環</a:t>
            </a:r>
            <a:endParaRPr lang="en-US" altLang="zh-TW" dirty="0" smtClean="0">
              <a:solidFill>
                <a:srgbClr val="C00000"/>
              </a:solidFill>
            </a:endParaRPr>
          </a:p>
          <a:p>
            <a:pPr marL="0" indent="0">
              <a:spcBef>
                <a:spcPts val="0"/>
              </a:spcBef>
              <a:buNone/>
            </a:pPr>
            <a:r>
              <a:rPr lang="zh-TW" altLang="en-US" sz="2400" dirty="0">
                <a:solidFill>
                  <a:srgbClr val="1E03BD"/>
                </a:solidFill>
              </a:rPr>
              <a:t>圓環屬於特別之交岔路</a:t>
            </a:r>
            <a:r>
              <a:rPr lang="zh-TW" altLang="en-US" sz="2400" dirty="0" smtClean="0">
                <a:solidFill>
                  <a:srgbClr val="1E03BD"/>
                </a:solidFill>
              </a:rPr>
              <a:t>口</a:t>
            </a:r>
            <a:endParaRPr lang="en-US" altLang="zh-TW" sz="2400" dirty="0" smtClean="0">
              <a:solidFill>
                <a:srgbClr val="1E03BD"/>
              </a:solidFill>
            </a:endParaRPr>
          </a:p>
          <a:p>
            <a:pPr marL="0" indent="0">
              <a:spcBef>
                <a:spcPts val="0"/>
              </a:spcBef>
              <a:buNone/>
            </a:pPr>
            <a:r>
              <a:rPr lang="zh-TW" altLang="en-US" sz="2400" dirty="0" smtClean="0">
                <a:solidFill>
                  <a:srgbClr val="1E03BD"/>
                </a:solidFill>
              </a:rPr>
              <a:t>，</a:t>
            </a:r>
            <a:r>
              <a:rPr lang="zh-TW" altLang="en-US" sz="2400" dirty="0">
                <a:solidFill>
                  <a:srgbClr val="1E03BD"/>
                </a:solidFill>
              </a:rPr>
              <a:t>適用於多條道路交會</a:t>
            </a:r>
            <a:r>
              <a:rPr lang="zh-TW" altLang="en-US" sz="2400" dirty="0" smtClean="0">
                <a:solidFill>
                  <a:srgbClr val="1E03BD"/>
                </a:solidFill>
              </a:rPr>
              <a:t>之</a:t>
            </a:r>
            <a:endParaRPr lang="en-US" altLang="zh-TW" sz="2400" dirty="0" smtClean="0">
              <a:solidFill>
                <a:srgbClr val="1E03BD"/>
              </a:solidFill>
            </a:endParaRPr>
          </a:p>
          <a:p>
            <a:pPr marL="0" indent="0">
              <a:spcBef>
                <a:spcPts val="0"/>
              </a:spcBef>
              <a:buNone/>
            </a:pPr>
            <a:r>
              <a:rPr lang="zh-TW" altLang="en-US" sz="2400" dirty="0" smtClean="0">
                <a:solidFill>
                  <a:srgbClr val="1E03BD"/>
                </a:solidFill>
              </a:rPr>
              <a:t>交</a:t>
            </a:r>
            <a:r>
              <a:rPr lang="zh-TW" altLang="en-US" sz="2400" dirty="0">
                <a:solidFill>
                  <a:srgbClr val="1E03BD"/>
                </a:solidFill>
              </a:rPr>
              <a:t>岔路口設計。車輛</a:t>
            </a:r>
            <a:r>
              <a:rPr lang="zh-TW" altLang="en-US" sz="2400" dirty="0" smtClean="0">
                <a:solidFill>
                  <a:srgbClr val="1E03BD"/>
                </a:solidFill>
              </a:rPr>
              <a:t>行經</a:t>
            </a:r>
            <a:endParaRPr lang="en-US" altLang="zh-TW" sz="2400" dirty="0" smtClean="0">
              <a:solidFill>
                <a:srgbClr val="1E03BD"/>
              </a:solidFill>
            </a:endParaRPr>
          </a:p>
          <a:p>
            <a:pPr marL="0" indent="0">
              <a:spcBef>
                <a:spcPts val="0"/>
              </a:spcBef>
              <a:buNone/>
            </a:pPr>
            <a:r>
              <a:rPr lang="zh-TW" altLang="en-US" sz="2400" dirty="0" smtClean="0">
                <a:solidFill>
                  <a:srgbClr val="1E03BD"/>
                </a:solidFill>
              </a:rPr>
              <a:t>圓環</a:t>
            </a:r>
            <a:r>
              <a:rPr lang="zh-TW" altLang="en-US" sz="2400" dirty="0">
                <a:solidFill>
                  <a:srgbClr val="1E03BD"/>
                </a:solidFill>
              </a:rPr>
              <a:t>時，應</a:t>
            </a:r>
            <a:r>
              <a:rPr lang="zh-TW" altLang="en-US" sz="2400" dirty="0" smtClean="0">
                <a:solidFill>
                  <a:srgbClr val="1E03BD"/>
                </a:solidFill>
              </a:rPr>
              <a:t>遵循</a:t>
            </a:r>
            <a:r>
              <a:rPr lang="zh-TW" altLang="en-US" sz="2400" dirty="0">
                <a:solidFill>
                  <a:srgbClr val="1E03BD"/>
                </a:solidFill>
              </a:rPr>
              <a:t>逆時針</a:t>
            </a:r>
            <a:r>
              <a:rPr lang="zh-TW" altLang="en-US" sz="2400" dirty="0" smtClean="0">
                <a:solidFill>
                  <a:srgbClr val="1E03BD"/>
                </a:solidFill>
              </a:rPr>
              <a:t>的</a:t>
            </a:r>
            <a:endParaRPr lang="en-US" altLang="zh-TW" sz="2400" dirty="0" smtClean="0">
              <a:solidFill>
                <a:srgbClr val="1E03BD"/>
              </a:solidFill>
            </a:endParaRPr>
          </a:p>
          <a:p>
            <a:pPr marL="0" indent="0">
              <a:spcBef>
                <a:spcPts val="0"/>
              </a:spcBef>
              <a:buNone/>
            </a:pPr>
            <a:r>
              <a:rPr lang="zh-TW" altLang="en-US" sz="2400" dirty="0" smtClean="0">
                <a:solidFill>
                  <a:srgbClr val="1E03BD"/>
                </a:solidFill>
              </a:rPr>
              <a:t>方向</a:t>
            </a:r>
            <a:r>
              <a:rPr lang="zh-TW" altLang="en-US" sz="2400" dirty="0">
                <a:solidFill>
                  <a:srgbClr val="1E03BD"/>
                </a:solidFill>
              </a:rPr>
              <a:t>行駛，並遵守下列</a:t>
            </a:r>
            <a:r>
              <a:rPr lang="zh-TW" altLang="en-US" sz="2400" dirty="0" smtClean="0">
                <a:solidFill>
                  <a:srgbClr val="1E03BD"/>
                </a:solidFill>
              </a:rPr>
              <a:t>之</a:t>
            </a:r>
            <a:endParaRPr lang="en-US" altLang="zh-TW" sz="2400" dirty="0" smtClean="0">
              <a:solidFill>
                <a:srgbClr val="1E03BD"/>
              </a:solidFill>
            </a:endParaRPr>
          </a:p>
          <a:p>
            <a:pPr marL="0" indent="0">
              <a:spcBef>
                <a:spcPts val="0"/>
              </a:spcBef>
              <a:buNone/>
            </a:pPr>
            <a:r>
              <a:rPr lang="zh-TW" altLang="en-US" sz="2400" dirty="0" smtClean="0">
                <a:solidFill>
                  <a:srgbClr val="1E03BD"/>
                </a:solidFill>
              </a:rPr>
              <a:t>規定</a:t>
            </a:r>
            <a:r>
              <a:rPr lang="zh-TW" altLang="en-US" sz="2400" dirty="0">
                <a:solidFill>
                  <a:srgbClr val="1E03BD"/>
                </a:solidFill>
              </a:rPr>
              <a:t>：</a:t>
            </a:r>
          </a:p>
          <a:p>
            <a:pPr marL="355600" indent="-355600">
              <a:buAutoNum type="alphaUcPeriod"/>
            </a:pPr>
            <a:r>
              <a:rPr lang="zh-TW" altLang="en-US" sz="2400" dirty="0" smtClean="0">
                <a:solidFill>
                  <a:schemeClr val="tx1"/>
                </a:solidFill>
              </a:rPr>
              <a:t>行</a:t>
            </a:r>
            <a:r>
              <a:rPr lang="zh-TW" altLang="en-US" sz="2400" dirty="0">
                <a:solidFill>
                  <a:schemeClr val="tx1"/>
                </a:solidFill>
              </a:rPr>
              <a:t>至無號誌之圓環</a:t>
            </a:r>
            <a:r>
              <a:rPr lang="zh-TW" altLang="en-US" sz="2400" dirty="0" smtClean="0">
                <a:solidFill>
                  <a:schemeClr val="tx1"/>
                </a:solidFill>
              </a:rPr>
              <a:t>路口</a:t>
            </a:r>
            <a:endParaRPr lang="en-US" altLang="zh-TW" sz="2400" dirty="0" smtClean="0">
              <a:solidFill>
                <a:schemeClr val="tx1"/>
              </a:solidFill>
            </a:endParaRPr>
          </a:p>
          <a:p>
            <a:pPr marL="0" indent="0">
              <a:spcBef>
                <a:spcPts val="0"/>
              </a:spcBef>
              <a:buNone/>
            </a:pPr>
            <a:r>
              <a:rPr lang="en-US" altLang="zh-TW" sz="2400" dirty="0">
                <a:solidFill>
                  <a:schemeClr val="tx1"/>
                </a:solidFill>
              </a:rPr>
              <a:t> </a:t>
            </a:r>
            <a:r>
              <a:rPr lang="en-US" altLang="zh-TW" sz="2400" dirty="0" smtClean="0">
                <a:solidFill>
                  <a:schemeClr val="tx1"/>
                </a:solidFill>
              </a:rPr>
              <a:t>    </a:t>
            </a:r>
            <a:r>
              <a:rPr lang="zh-TW" altLang="en-US" sz="2400" dirty="0" smtClean="0">
                <a:solidFill>
                  <a:schemeClr val="tx1"/>
                </a:solidFill>
              </a:rPr>
              <a:t>時</a:t>
            </a:r>
            <a:r>
              <a:rPr lang="zh-TW" altLang="en-US" sz="2400" dirty="0">
                <a:solidFill>
                  <a:schemeClr val="tx1"/>
                </a:solidFill>
              </a:rPr>
              <a:t>，應讓已進入圓環</a:t>
            </a:r>
            <a:r>
              <a:rPr lang="zh-TW" altLang="en-US" sz="2400" dirty="0" smtClean="0">
                <a:solidFill>
                  <a:schemeClr val="tx1"/>
                </a:solidFill>
              </a:rPr>
              <a:t>車</a:t>
            </a:r>
            <a:endParaRPr lang="en-US" altLang="zh-TW" sz="2400" dirty="0" smtClean="0">
              <a:solidFill>
                <a:schemeClr val="tx1"/>
              </a:solidFill>
            </a:endParaRPr>
          </a:p>
          <a:p>
            <a:pPr marL="0" indent="0">
              <a:spcBef>
                <a:spcPts val="0"/>
              </a:spcBef>
              <a:buNone/>
            </a:pPr>
            <a:r>
              <a:rPr lang="en-US" altLang="zh-TW" sz="2400" dirty="0">
                <a:solidFill>
                  <a:schemeClr val="tx1"/>
                </a:solidFill>
              </a:rPr>
              <a:t> </a:t>
            </a:r>
            <a:r>
              <a:rPr lang="en-US" altLang="zh-TW" sz="2400" dirty="0" smtClean="0">
                <a:solidFill>
                  <a:schemeClr val="tx1"/>
                </a:solidFill>
              </a:rPr>
              <a:t>    </a:t>
            </a:r>
            <a:r>
              <a:rPr lang="zh-TW" altLang="en-US" sz="2400" dirty="0" smtClean="0">
                <a:solidFill>
                  <a:schemeClr val="tx1"/>
                </a:solidFill>
              </a:rPr>
              <a:t>道</a:t>
            </a:r>
            <a:r>
              <a:rPr lang="zh-TW" altLang="en-US" sz="2400" dirty="0">
                <a:solidFill>
                  <a:schemeClr val="tx1"/>
                </a:solidFill>
              </a:rPr>
              <a:t>的車輛先行。</a:t>
            </a:r>
          </a:p>
          <a:p>
            <a:pPr marL="0" indent="0">
              <a:buNone/>
            </a:pPr>
            <a:r>
              <a:rPr lang="en-US" altLang="zh-TW" sz="2400" dirty="0">
                <a:solidFill>
                  <a:schemeClr val="tx1"/>
                </a:solidFill>
              </a:rPr>
              <a:t>B. </a:t>
            </a:r>
            <a:r>
              <a:rPr lang="zh-TW" altLang="en-US" sz="2400" dirty="0">
                <a:solidFill>
                  <a:schemeClr val="tx1"/>
                </a:solidFill>
              </a:rPr>
              <a:t>行經多車道之圓環，</a:t>
            </a:r>
            <a:r>
              <a:rPr lang="zh-TW" altLang="en-US" sz="2400" dirty="0" smtClean="0">
                <a:solidFill>
                  <a:schemeClr val="tx1"/>
                </a:solidFill>
              </a:rPr>
              <a:t>應</a:t>
            </a:r>
            <a:endParaRPr lang="en-US" altLang="zh-TW" sz="2400" dirty="0" smtClean="0">
              <a:solidFill>
                <a:schemeClr val="tx1"/>
              </a:solidFill>
            </a:endParaRPr>
          </a:p>
          <a:p>
            <a:pPr marL="355600" indent="0">
              <a:spcBef>
                <a:spcPts val="0"/>
              </a:spcBef>
              <a:buNone/>
            </a:pPr>
            <a:r>
              <a:rPr lang="zh-TW" altLang="en-US" sz="2400" dirty="0" smtClean="0">
                <a:solidFill>
                  <a:schemeClr val="tx1"/>
                </a:solidFill>
              </a:rPr>
              <a:t>讓</a:t>
            </a:r>
            <a:r>
              <a:rPr lang="zh-TW" altLang="en-US" sz="2400" dirty="0">
                <a:solidFill>
                  <a:schemeClr val="tx1"/>
                </a:solidFill>
              </a:rPr>
              <a:t>內側車道的車輛先行</a:t>
            </a:r>
            <a:r>
              <a:rPr lang="zh-TW" altLang="en-US" dirty="0">
                <a:solidFill>
                  <a:schemeClr val="tx1"/>
                </a:solidFill>
              </a:rPr>
              <a:t>。</a:t>
            </a:r>
          </a:p>
        </p:txBody>
      </p:sp>
      <p:sp>
        <p:nvSpPr>
          <p:cNvPr id="3" name="標題 2"/>
          <p:cNvSpPr>
            <a:spLocks noGrp="1"/>
          </p:cNvSpPr>
          <p:nvPr>
            <p:ph type="title"/>
          </p:nvPr>
        </p:nvSpPr>
        <p:spPr>
          <a:xfrm>
            <a:off x="107504" y="188913"/>
            <a:ext cx="8784976" cy="850900"/>
          </a:xfrm>
        </p:spPr>
        <p:txBody>
          <a:bodyPr>
            <a:normAutofit/>
          </a:bodyPr>
          <a:lstStyle/>
          <a:p>
            <a:r>
              <a:rPr lang="zh-TW" altLang="en-US" dirty="0">
                <a:latin typeface="標楷體" panose="03000509000000000000" pitchFamily="65" charset="-120"/>
                <a:ea typeface="標楷體" panose="03000509000000000000" pitchFamily="65" charset="-120"/>
              </a:rPr>
              <a:t>陸</a:t>
            </a:r>
            <a:r>
              <a:rPr lang="zh-TW" altLang="en-US" dirty="0" smtClean="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五大守則之一：</a:t>
            </a:r>
            <a:r>
              <a:rPr lang="zh-TW" altLang="en-US" sz="2200" dirty="0">
                <a:latin typeface="標楷體" panose="03000509000000000000" pitchFamily="65" charset="-120"/>
                <a:ea typeface="標楷體" panose="03000509000000000000" pitchFamily="65" charset="-120"/>
              </a:rPr>
              <a:t>熟悉路權、遵守法規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(12/12)</a:t>
            </a:r>
            <a:endParaRPr lang="zh-TW" altLang="en-US" sz="3200" dirty="0"/>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28</a:t>
            </a:fld>
            <a:endParaRPr lang="zh-TW" altLang="en-US"/>
          </a:p>
        </p:txBody>
      </p:sp>
      <p:pic>
        <p:nvPicPr>
          <p:cNvPr id="5" name="圖片 4"/>
          <p:cNvPicPr>
            <a:picLocks noChangeAspect="1"/>
          </p:cNvPicPr>
          <p:nvPr/>
        </p:nvPicPr>
        <p:blipFill>
          <a:blip r:embed="rId2"/>
          <a:stretch>
            <a:fillRect/>
          </a:stretch>
        </p:blipFill>
        <p:spPr>
          <a:xfrm>
            <a:off x="3851920" y="1285813"/>
            <a:ext cx="5184576" cy="4869047"/>
          </a:xfrm>
          <a:prstGeom prst="rect">
            <a:avLst/>
          </a:prstGeom>
        </p:spPr>
      </p:pic>
    </p:spTree>
    <p:extLst>
      <p:ext uri="{BB962C8B-B14F-4D97-AF65-F5344CB8AC3E}">
        <p14:creationId xmlns:p14="http://schemas.microsoft.com/office/powerpoint/2010/main" val="9828488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1196752"/>
            <a:ext cx="8928992" cy="4968552"/>
          </a:xfrm>
        </p:spPr>
        <p:txBody>
          <a:bodyPr/>
          <a:lstStyle/>
          <a:p>
            <a:pPr>
              <a:buFont typeface="Wingdings" panose="05000000000000000000" pitchFamily="2" charset="2"/>
              <a:buChar char="Ø"/>
            </a:pPr>
            <a:r>
              <a:rPr lang="zh-TW" altLang="en-US" sz="3200" dirty="0" smtClean="0">
                <a:solidFill>
                  <a:schemeClr val="tx1"/>
                </a:solidFill>
              </a:rPr>
              <a:t>交通事故之發生，均因</a:t>
            </a:r>
            <a:r>
              <a:rPr lang="zh-TW" altLang="en-US" sz="3200" dirty="0" smtClean="0">
                <a:solidFill>
                  <a:srgbClr val="C00000"/>
                </a:solidFill>
              </a:rPr>
              <a:t>你我雙方彼此未看清楚</a:t>
            </a:r>
            <a:endParaRPr lang="en-US" altLang="zh-TW" sz="3200" dirty="0" smtClean="0">
              <a:solidFill>
                <a:srgbClr val="C00000"/>
              </a:solidFill>
            </a:endParaRPr>
          </a:p>
          <a:p>
            <a:pPr>
              <a:buFont typeface="Wingdings" panose="05000000000000000000" pitchFamily="2" charset="2"/>
              <a:buChar char="Ø"/>
            </a:pPr>
            <a:r>
              <a:rPr lang="zh-TW" altLang="en-US" sz="3200" dirty="0" smtClean="0">
                <a:solidFill>
                  <a:schemeClr val="tx1"/>
                </a:solidFill>
              </a:rPr>
              <a:t>如何讓自己被他人</a:t>
            </a:r>
            <a:r>
              <a:rPr lang="en-US" altLang="zh-TW" sz="3200" dirty="0" smtClean="0">
                <a:solidFill>
                  <a:schemeClr val="tx1"/>
                </a:solidFill>
              </a:rPr>
              <a:t>(</a:t>
            </a:r>
            <a:r>
              <a:rPr lang="zh-TW" altLang="en-US" sz="3200" dirty="0" smtClean="0">
                <a:solidFill>
                  <a:schemeClr val="tx1"/>
                </a:solidFill>
              </a:rPr>
              <a:t>車</a:t>
            </a:r>
            <a:r>
              <a:rPr lang="en-US" altLang="zh-TW" sz="3200" dirty="0" smtClean="0">
                <a:solidFill>
                  <a:schemeClr val="tx1"/>
                </a:solidFill>
              </a:rPr>
              <a:t>)</a:t>
            </a:r>
            <a:r>
              <a:rPr lang="zh-TW" altLang="en-US" sz="3200" dirty="0" smtClean="0">
                <a:solidFill>
                  <a:schemeClr val="tx1"/>
                </a:solidFill>
              </a:rPr>
              <a:t>清楚地看見？</a:t>
            </a:r>
            <a:endParaRPr lang="en-US" altLang="zh-TW" sz="3200" dirty="0" smtClean="0">
              <a:solidFill>
                <a:schemeClr val="tx1"/>
              </a:solidFill>
            </a:endParaRPr>
          </a:p>
          <a:p>
            <a:pPr lvl="1">
              <a:spcBef>
                <a:spcPts val="900"/>
              </a:spcBef>
              <a:buFont typeface="Wingdings" panose="05000000000000000000" pitchFamily="2" charset="2"/>
              <a:buChar char="ü"/>
            </a:pPr>
            <a:r>
              <a:rPr lang="zh-TW" altLang="en-US" b="1" dirty="0" smtClean="0">
                <a:solidFill>
                  <a:srgbClr val="1E03BD"/>
                </a:solidFill>
              </a:rPr>
              <a:t>穿戴</a:t>
            </a:r>
            <a:r>
              <a:rPr lang="zh-TW" altLang="en-US" b="1" u="sng" dirty="0" smtClean="0">
                <a:solidFill>
                  <a:srgbClr val="1E03BD"/>
                </a:solidFill>
              </a:rPr>
              <a:t>鮮豔的衣物</a:t>
            </a:r>
            <a:r>
              <a:rPr lang="zh-TW" altLang="en-US" b="1" dirty="0" smtClean="0">
                <a:solidFill>
                  <a:srgbClr val="1E03BD"/>
                </a:solidFill>
              </a:rPr>
              <a:t>，提高自己的顯著性</a:t>
            </a:r>
            <a:r>
              <a:rPr lang="zh-TW" altLang="en-US" b="1" dirty="0" smtClean="0">
                <a:solidFill>
                  <a:srgbClr val="C00000"/>
                </a:solidFill>
              </a:rPr>
              <a:t> </a:t>
            </a:r>
            <a:r>
              <a:rPr lang="en-US" altLang="zh-TW" b="1" dirty="0" smtClean="0">
                <a:solidFill>
                  <a:srgbClr val="C00000"/>
                </a:solidFill>
              </a:rPr>
              <a:t>(</a:t>
            </a:r>
            <a:r>
              <a:rPr lang="zh-TW" altLang="en-US" b="1" dirty="0" smtClean="0">
                <a:solidFill>
                  <a:srgbClr val="C00000"/>
                </a:solidFill>
              </a:rPr>
              <a:t>夜間穿深色衣服外出</a:t>
            </a:r>
            <a:r>
              <a:rPr lang="en-US" altLang="zh-TW" b="1" dirty="0" smtClean="0">
                <a:solidFill>
                  <a:srgbClr val="C00000"/>
                </a:solidFill>
              </a:rPr>
              <a:t>)</a:t>
            </a:r>
          </a:p>
          <a:p>
            <a:pPr lvl="1">
              <a:spcBef>
                <a:spcPts val="900"/>
              </a:spcBef>
              <a:buFont typeface="Wingdings" panose="05000000000000000000" pitchFamily="2" charset="2"/>
              <a:buChar char="ü"/>
            </a:pPr>
            <a:r>
              <a:rPr lang="zh-TW" altLang="en-US" b="1" dirty="0" smtClean="0">
                <a:solidFill>
                  <a:srgbClr val="1E03BD"/>
                </a:solidFill>
              </a:rPr>
              <a:t>讓別人有</a:t>
            </a:r>
            <a:r>
              <a:rPr lang="zh-TW" altLang="en-US" b="1" u="sng" dirty="0" smtClean="0">
                <a:solidFill>
                  <a:srgbClr val="1E03BD"/>
                </a:solidFill>
              </a:rPr>
              <a:t>足夠的時間</a:t>
            </a:r>
            <a:r>
              <a:rPr lang="zh-TW" altLang="en-US" b="1" dirty="0" smtClean="0">
                <a:solidFill>
                  <a:srgbClr val="1E03BD"/>
                </a:solidFill>
              </a:rPr>
              <a:t>看見你 </a:t>
            </a:r>
            <a:r>
              <a:rPr lang="en-US" altLang="zh-TW" b="1" dirty="0" smtClean="0">
                <a:solidFill>
                  <a:srgbClr val="C00000"/>
                </a:solidFill>
              </a:rPr>
              <a:t>(</a:t>
            </a:r>
            <a:r>
              <a:rPr lang="zh-TW" altLang="en-US" b="1" dirty="0" smtClean="0">
                <a:solidFill>
                  <a:srgbClr val="C00000"/>
                </a:solidFill>
              </a:rPr>
              <a:t>不要從路邊突然衝入道路</a:t>
            </a:r>
            <a:r>
              <a:rPr lang="en-US" altLang="zh-TW" b="1" dirty="0" smtClean="0">
                <a:solidFill>
                  <a:srgbClr val="C00000"/>
                </a:solidFill>
              </a:rPr>
              <a:t>)</a:t>
            </a:r>
          </a:p>
          <a:p>
            <a:pPr lvl="1">
              <a:spcBef>
                <a:spcPts val="900"/>
              </a:spcBef>
              <a:buFont typeface="Wingdings" panose="05000000000000000000" pitchFamily="2" charset="2"/>
              <a:buChar char="ü"/>
            </a:pPr>
            <a:r>
              <a:rPr lang="zh-TW" altLang="en-US" b="1" dirty="0" smtClean="0">
                <a:solidFill>
                  <a:srgbClr val="1E03BD"/>
                </a:solidFill>
              </a:rPr>
              <a:t>讓別人能從</a:t>
            </a:r>
            <a:r>
              <a:rPr lang="zh-TW" altLang="en-US" b="1" u="sng" dirty="0" smtClean="0">
                <a:solidFill>
                  <a:srgbClr val="1E03BD"/>
                </a:solidFill>
              </a:rPr>
              <a:t>夠遠的地方</a:t>
            </a:r>
            <a:r>
              <a:rPr lang="zh-TW" altLang="en-US" b="1" dirty="0" smtClean="0">
                <a:solidFill>
                  <a:srgbClr val="1E03BD"/>
                </a:solidFill>
              </a:rPr>
              <a:t>看見你 </a:t>
            </a:r>
            <a:r>
              <a:rPr lang="en-US" altLang="zh-TW" b="1" dirty="0" smtClean="0">
                <a:solidFill>
                  <a:srgbClr val="C00000"/>
                </a:solidFill>
              </a:rPr>
              <a:t>(</a:t>
            </a:r>
            <a:r>
              <a:rPr lang="zh-TW" altLang="en-US" b="1" dirty="0" smtClean="0">
                <a:solidFill>
                  <a:srgbClr val="C00000"/>
                </a:solidFill>
              </a:rPr>
              <a:t>注意來車視線是否被擋住</a:t>
            </a:r>
            <a:r>
              <a:rPr lang="en-US" altLang="zh-TW" b="1" dirty="0" smtClean="0">
                <a:solidFill>
                  <a:srgbClr val="C00000"/>
                </a:solidFill>
              </a:rPr>
              <a:t>)</a:t>
            </a:r>
          </a:p>
          <a:p>
            <a:pPr lvl="1">
              <a:spcBef>
                <a:spcPts val="900"/>
              </a:spcBef>
              <a:buFont typeface="Wingdings" panose="05000000000000000000" pitchFamily="2" charset="2"/>
              <a:buChar char="ü"/>
            </a:pPr>
            <a:r>
              <a:rPr lang="zh-TW" altLang="en-US" b="1" dirty="0" smtClean="0">
                <a:solidFill>
                  <a:srgbClr val="1E03BD"/>
                </a:solidFill>
              </a:rPr>
              <a:t>不從別人</a:t>
            </a:r>
            <a:r>
              <a:rPr lang="zh-TW" altLang="en-US" b="1" u="sng" dirty="0" smtClean="0">
                <a:solidFill>
                  <a:srgbClr val="1E03BD"/>
                </a:solidFill>
              </a:rPr>
              <a:t>不預期處</a:t>
            </a:r>
            <a:r>
              <a:rPr lang="zh-TW" altLang="en-US" b="1" dirty="0" smtClean="0">
                <a:solidFill>
                  <a:srgbClr val="1E03BD"/>
                </a:solidFill>
              </a:rPr>
              <a:t>穿越道路 </a:t>
            </a:r>
            <a:r>
              <a:rPr lang="en-US" altLang="zh-TW" b="1" dirty="0" smtClean="0">
                <a:solidFill>
                  <a:srgbClr val="C00000"/>
                </a:solidFill>
              </a:rPr>
              <a:t>(</a:t>
            </a:r>
            <a:r>
              <a:rPr lang="zh-TW" altLang="en-US" b="1" dirty="0" smtClean="0">
                <a:solidFill>
                  <a:srgbClr val="C00000"/>
                </a:solidFill>
              </a:rPr>
              <a:t>擁擠車陣間、中央分隔島等</a:t>
            </a:r>
            <a:r>
              <a:rPr lang="en-US" altLang="zh-TW" b="1" dirty="0" smtClean="0">
                <a:solidFill>
                  <a:srgbClr val="C00000"/>
                </a:solidFill>
              </a:rPr>
              <a:t>)</a:t>
            </a:r>
          </a:p>
          <a:p>
            <a:pPr lvl="1">
              <a:spcBef>
                <a:spcPts val="900"/>
              </a:spcBef>
              <a:buFont typeface="Wingdings" panose="05000000000000000000" pitchFamily="2" charset="2"/>
              <a:buChar char="ü"/>
            </a:pPr>
            <a:r>
              <a:rPr lang="zh-TW" altLang="en-US" b="1" dirty="0" smtClean="0">
                <a:solidFill>
                  <a:srgbClr val="1E03BD"/>
                </a:solidFill>
              </a:rPr>
              <a:t>從</a:t>
            </a:r>
            <a:r>
              <a:rPr lang="zh-TW" altLang="en-US" b="1" u="sng" dirty="0" smtClean="0">
                <a:solidFill>
                  <a:srgbClr val="1E03BD"/>
                </a:solidFill>
              </a:rPr>
              <a:t>直線段</a:t>
            </a:r>
            <a:r>
              <a:rPr lang="en-US" altLang="zh-TW" b="1" dirty="0" smtClean="0">
                <a:solidFill>
                  <a:srgbClr val="1E03BD"/>
                </a:solidFill>
              </a:rPr>
              <a:t>(</a:t>
            </a:r>
            <a:r>
              <a:rPr lang="zh-TW" altLang="en-US" b="1" dirty="0" smtClean="0">
                <a:solidFill>
                  <a:srgbClr val="1E03BD"/>
                </a:solidFill>
              </a:rPr>
              <a:t>不要從曲線段</a:t>
            </a:r>
            <a:r>
              <a:rPr lang="en-US" altLang="zh-TW" b="1" dirty="0" smtClean="0">
                <a:solidFill>
                  <a:srgbClr val="1E03BD"/>
                </a:solidFill>
              </a:rPr>
              <a:t>)</a:t>
            </a:r>
            <a:r>
              <a:rPr lang="zh-TW" altLang="en-US" b="1" dirty="0" smtClean="0">
                <a:solidFill>
                  <a:srgbClr val="1E03BD"/>
                </a:solidFill>
              </a:rPr>
              <a:t>穿越道路  </a:t>
            </a:r>
            <a:r>
              <a:rPr lang="en-US" altLang="zh-TW" b="1" dirty="0" smtClean="0">
                <a:solidFill>
                  <a:srgbClr val="C00000"/>
                </a:solidFill>
              </a:rPr>
              <a:t>(</a:t>
            </a:r>
            <a:r>
              <a:rPr lang="zh-TW" altLang="en-US" b="1" dirty="0" smtClean="0">
                <a:solidFill>
                  <a:srgbClr val="C00000"/>
                </a:solidFill>
              </a:rPr>
              <a:t>讓別人提早看見你</a:t>
            </a:r>
            <a:r>
              <a:rPr lang="en-US" altLang="zh-TW" b="1" dirty="0" smtClean="0">
                <a:solidFill>
                  <a:srgbClr val="C00000"/>
                </a:solidFill>
              </a:rPr>
              <a:t>)</a:t>
            </a:r>
          </a:p>
          <a:p>
            <a:pPr lvl="1">
              <a:spcBef>
                <a:spcPts val="900"/>
              </a:spcBef>
              <a:buFont typeface="Wingdings" panose="05000000000000000000" pitchFamily="2" charset="2"/>
              <a:buChar char="ü"/>
            </a:pPr>
            <a:r>
              <a:rPr lang="zh-TW" altLang="en-US" b="1" u="sng" dirty="0" smtClean="0">
                <a:solidFill>
                  <a:srgbClr val="1E03BD"/>
                </a:solidFill>
              </a:rPr>
              <a:t>揮動</a:t>
            </a:r>
            <a:r>
              <a:rPr lang="zh-TW" altLang="en-US" b="1" dirty="0" smtClean="0">
                <a:solidFill>
                  <a:srgbClr val="1E03BD"/>
                </a:solidFill>
              </a:rPr>
              <a:t>比靜止較容易被看見 </a:t>
            </a:r>
            <a:r>
              <a:rPr lang="en-US" altLang="zh-TW" b="1" dirty="0" smtClean="0">
                <a:solidFill>
                  <a:srgbClr val="C00000"/>
                </a:solidFill>
              </a:rPr>
              <a:t>(</a:t>
            </a:r>
            <a:r>
              <a:rPr lang="zh-TW" altLang="en-US" b="1" dirty="0" smtClean="0">
                <a:solidFill>
                  <a:srgbClr val="C00000"/>
                </a:solidFill>
              </a:rPr>
              <a:t>揮動手臂、旗幟、手巾等</a:t>
            </a:r>
            <a:r>
              <a:rPr lang="en-US" altLang="zh-TW" b="1" dirty="0" smtClean="0">
                <a:solidFill>
                  <a:srgbClr val="C00000"/>
                </a:solidFill>
              </a:rPr>
              <a:t>)</a:t>
            </a:r>
          </a:p>
          <a:p>
            <a:pPr lvl="1">
              <a:spcBef>
                <a:spcPts val="900"/>
              </a:spcBef>
              <a:buFont typeface="Wingdings" panose="05000000000000000000" pitchFamily="2" charset="2"/>
              <a:buChar char="ü"/>
            </a:pPr>
            <a:r>
              <a:rPr lang="zh-TW" altLang="en-US" b="1" dirty="0" smtClean="0">
                <a:solidFill>
                  <a:srgbClr val="1E03BD"/>
                </a:solidFill>
              </a:rPr>
              <a:t>不要落入汽車、機車之</a:t>
            </a:r>
            <a:r>
              <a:rPr lang="zh-TW" altLang="en-US" b="1" u="sng" dirty="0" smtClean="0">
                <a:solidFill>
                  <a:srgbClr val="1E03BD"/>
                </a:solidFill>
              </a:rPr>
              <a:t>視野死角  </a:t>
            </a:r>
            <a:r>
              <a:rPr lang="en-US" altLang="zh-TW" b="1" dirty="0" smtClean="0">
                <a:solidFill>
                  <a:srgbClr val="C00000"/>
                </a:solidFill>
              </a:rPr>
              <a:t>(</a:t>
            </a:r>
            <a:r>
              <a:rPr lang="zh-TW" altLang="en-US" b="1" dirty="0" smtClean="0">
                <a:solidFill>
                  <a:srgbClr val="C00000"/>
                </a:solidFill>
              </a:rPr>
              <a:t>從公車旁或前方穿越時</a:t>
            </a:r>
            <a:r>
              <a:rPr lang="en-US" altLang="zh-TW" b="1" dirty="0" smtClean="0">
                <a:solidFill>
                  <a:srgbClr val="C00000"/>
                </a:solidFill>
              </a:rPr>
              <a:t>)</a:t>
            </a: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29</a:t>
            </a:fld>
            <a:endParaRPr lang="zh-TW" altLang="en-US"/>
          </a:p>
        </p:txBody>
      </p:sp>
      <p:sp>
        <p:nvSpPr>
          <p:cNvPr id="5" name="標題 4"/>
          <p:cNvSpPr>
            <a:spLocks noGrp="1"/>
          </p:cNvSpPr>
          <p:nvPr>
            <p:ph type="title"/>
          </p:nvPr>
        </p:nvSpPr>
        <p:spPr>
          <a:xfrm>
            <a:off x="107504" y="188913"/>
            <a:ext cx="8928992" cy="850900"/>
          </a:xfrm>
        </p:spPr>
        <p:txBody>
          <a:bodyPr>
            <a:normAutofit/>
          </a:bodyPr>
          <a:lstStyle/>
          <a:p>
            <a:r>
              <a:rPr lang="zh-TW" altLang="en-US" dirty="0">
                <a:latin typeface="Times New Roman" panose="02020603050405020304" pitchFamily="18" charset="0"/>
                <a:ea typeface="標楷體" panose="03000509000000000000" pitchFamily="65" charset="-120"/>
                <a:cs typeface="Times New Roman" panose="02020603050405020304" pitchFamily="18" charset="0"/>
              </a:rPr>
              <a:t>柒</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、五大守則之二：</a:t>
            </a:r>
            <a:r>
              <a:rPr lang="zh-TW" altLang="en-US" sz="2200" dirty="0" smtClean="0">
                <a:latin typeface="Times New Roman" panose="02020603050405020304" pitchFamily="18" charset="0"/>
                <a:ea typeface="標楷體" panose="03000509000000000000" pitchFamily="65" charset="-120"/>
                <a:cs typeface="Times New Roman" panose="02020603050405020304" pitchFamily="18" charset="0"/>
              </a:rPr>
              <a:t>我</a:t>
            </a:r>
            <a:r>
              <a:rPr lang="zh-TW" altLang="en-US" sz="2200" dirty="0">
                <a:latin typeface="Times New Roman" panose="02020603050405020304" pitchFamily="18" charset="0"/>
                <a:ea typeface="標楷體" panose="03000509000000000000" pitchFamily="65" charset="-120"/>
                <a:cs typeface="Times New Roman" panose="02020603050405020304" pitchFamily="18" charset="0"/>
              </a:rPr>
              <a:t>看得見您，您看得見</a:t>
            </a:r>
            <a:r>
              <a:rPr lang="zh-TW" altLang="en-US" sz="2200" dirty="0" smtClean="0">
                <a:latin typeface="Times New Roman" panose="02020603050405020304" pitchFamily="18" charset="0"/>
                <a:ea typeface="標楷體" panose="03000509000000000000" pitchFamily="65" charset="-120"/>
                <a:cs typeface="Times New Roman" panose="02020603050405020304" pitchFamily="18" charset="0"/>
              </a:rPr>
              <a:t>我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(1/2)</a:t>
            </a:r>
            <a:endParaRPr lang="zh-TW" altLang="en-US" sz="3200" dirty="0"/>
          </a:p>
        </p:txBody>
      </p:sp>
    </p:spTree>
    <p:extLst>
      <p:ext uri="{BB962C8B-B14F-4D97-AF65-F5344CB8AC3E}">
        <p14:creationId xmlns:p14="http://schemas.microsoft.com/office/powerpoint/2010/main" val="42230054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1124744"/>
            <a:ext cx="9036496" cy="5040560"/>
          </a:xfrm>
        </p:spPr>
        <p:txBody>
          <a:bodyPr/>
          <a:lstStyle/>
          <a:p>
            <a:pPr>
              <a:buFont typeface="Wingdings" panose="05000000000000000000" pitchFamily="2" charset="2"/>
              <a:buChar char="Ø"/>
            </a:pPr>
            <a:r>
              <a:rPr lang="zh-TW" altLang="en-US" dirty="0" smtClean="0">
                <a:solidFill>
                  <a:schemeClr val="tx1"/>
                </a:solidFill>
              </a:rPr>
              <a:t>如何</a:t>
            </a:r>
            <a:r>
              <a:rPr lang="zh-TW" altLang="en-US" dirty="0">
                <a:solidFill>
                  <a:schemeClr val="tx1"/>
                </a:solidFill>
              </a:rPr>
              <a:t>讓</a:t>
            </a:r>
            <a:r>
              <a:rPr lang="zh-TW" altLang="en-US" dirty="0" smtClean="0">
                <a:solidFill>
                  <a:schemeClr val="tx1"/>
                </a:solidFill>
              </a:rPr>
              <a:t>自己清楚看見來車？</a:t>
            </a:r>
            <a:endParaRPr lang="en-US" altLang="zh-TW" dirty="0">
              <a:solidFill>
                <a:schemeClr val="tx1"/>
              </a:solidFill>
            </a:endParaRPr>
          </a:p>
          <a:p>
            <a:pPr lvl="1">
              <a:spcBef>
                <a:spcPts val="600"/>
              </a:spcBef>
              <a:buFont typeface="Wingdings" panose="05000000000000000000" pitchFamily="2" charset="2"/>
              <a:buChar char="ü"/>
            </a:pPr>
            <a:r>
              <a:rPr lang="zh-TW" altLang="en-US" b="1" dirty="0" smtClean="0">
                <a:solidFill>
                  <a:schemeClr val="tx1"/>
                </a:solidFill>
              </a:rPr>
              <a:t>進入道路</a:t>
            </a:r>
            <a:r>
              <a:rPr lang="en-US" altLang="zh-TW" b="1" dirty="0" smtClean="0">
                <a:solidFill>
                  <a:schemeClr val="tx1"/>
                </a:solidFill>
              </a:rPr>
              <a:t>(</a:t>
            </a:r>
            <a:r>
              <a:rPr lang="zh-TW" altLang="en-US" b="1" dirty="0" smtClean="0">
                <a:solidFill>
                  <a:schemeClr val="tx1"/>
                </a:solidFill>
              </a:rPr>
              <a:t>或交岔路口</a:t>
            </a:r>
            <a:r>
              <a:rPr lang="en-US" altLang="zh-TW" b="1" dirty="0" smtClean="0">
                <a:solidFill>
                  <a:schemeClr val="tx1"/>
                </a:solidFill>
              </a:rPr>
              <a:t>)</a:t>
            </a:r>
            <a:r>
              <a:rPr lang="zh-TW" altLang="en-US" b="1" dirty="0" smtClean="0">
                <a:solidFill>
                  <a:schemeClr val="tx1"/>
                </a:solidFill>
              </a:rPr>
              <a:t>前</a:t>
            </a:r>
            <a:endParaRPr lang="en-US" altLang="zh-TW" b="1" dirty="0" smtClean="0">
              <a:solidFill>
                <a:schemeClr val="tx1"/>
              </a:solidFill>
            </a:endParaRPr>
          </a:p>
          <a:p>
            <a:pPr lvl="2">
              <a:spcBef>
                <a:spcPts val="300"/>
              </a:spcBef>
              <a:buFont typeface="Arial" panose="020B0604020202020204" pitchFamily="34" charset="0"/>
              <a:buChar char="•"/>
            </a:pPr>
            <a:r>
              <a:rPr lang="zh-TW" altLang="en-US" b="1" dirty="0" smtClean="0">
                <a:solidFill>
                  <a:srgbClr val="C00000"/>
                </a:solidFill>
              </a:rPr>
              <a:t>選擇</a:t>
            </a:r>
            <a:r>
              <a:rPr lang="zh-TW" altLang="en-US" b="1" u="sng" dirty="0" smtClean="0">
                <a:solidFill>
                  <a:srgbClr val="C00000"/>
                </a:solidFill>
              </a:rPr>
              <a:t>安全</a:t>
            </a:r>
            <a:r>
              <a:rPr lang="zh-TW" altLang="en-US" b="1" dirty="0" smtClean="0">
                <a:solidFill>
                  <a:srgbClr val="C00000"/>
                </a:solidFill>
              </a:rPr>
              <a:t>且</a:t>
            </a:r>
            <a:r>
              <a:rPr lang="zh-TW" altLang="en-US" b="1" u="sng" dirty="0" smtClean="0">
                <a:solidFill>
                  <a:srgbClr val="C00000"/>
                </a:solidFill>
              </a:rPr>
              <a:t>視線良好</a:t>
            </a:r>
            <a:r>
              <a:rPr lang="en-US" altLang="zh-TW" b="1" u="sng" dirty="0" smtClean="0">
                <a:solidFill>
                  <a:srgbClr val="C00000"/>
                </a:solidFill>
              </a:rPr>
              <a:t>(</a:t>
            </a:r>
            <a:r>
              <a:rPr lang="zh-TW" altLang="en-US" b="1" u="sng" dirty="0" smtClean="0">
                <a:solidFill>
                  <a:srgbClr val="C00000"/>
                </a:solidFill>
              </a:rPr>
              <a:t>能看得夠遠且清楚</a:t>
            </a:r>
            <a:r>
              <a:rPr lang="en-US" altLang="zh-TW" b="1" u="sng" dirty="0" smtClean="0">
                <a:solidFill>
                  <a:srgbClr val="C00000"/>
                </a:solidFill>
              </a:rPr>
              <a:t>)</a:t>
            </a:r>
            <a:r>
              <a:rPr lang="zh-TW" altLang="en-US" b="1" u="sng" dirty="0" smtClean="0">
                <a:solidFill>
                  <a:srgbClr val="C00000"/>
                </a:solidFill>
              </a:rPr>
              <a:t>之位置觀察來車</a:t>
            </a:r>
            <a:endParaRPr lang="en-US" altLang="zh-TW" b="1" dirty="0">
              <a:solidFill>
                <a:srgbClr val="C00000"/>
              </a:solidFill>
            </a:endParaRPr>
          </a:p>
          <a:p>
            <a:pPr lvl="2">
              <a:spcBef>
                <a:spcPts val="300"/>
              </a:spcBef>
              <a:buFont typeface="Arial" panose="020B0604020202020204" pitchFamily="34" charset="0"/>
              <a:buChar char="•"/>
            </a:pPr>
            <a:r>
              <a:rPr lang="zh-TW" altLang="en-US" b="1" dirty="0" smtClean="0">
                <a:solidFill>
                  <a:srgbClr val="C00000"/>
                </a:solidFill>
              </a:rPr>
              <a:t>觀察來車之動向</a:t>
            </a:r>
            <a:r>
              <a:rPr lang="en-US" altLang="zh-TW" b="1" dirty="0" smtClean="0">
                <a:solidFill>
                  <a:srgbClr val="C00000"/>
                </a:solidFill>
              </a:rPr>
              <a:t>(</a:t>
            </a:r>
            <a:r>
              <a:rPr lang="zh-TW" altLang="en-US" b="1" dirty="0" smtClean="0">
                <a:solidFill>
                  <a:srgbClr val="C00000"/>
                </a:solidFill>
              </a:rPr>
              <a:t>直行、轉彎、變換車道等</a:t>
            </a:r>
            <a:r>
              <a:rPr lang="en-US" altLang="zh-TW" b="1" dirty="0" smtClean="0">
                <a:solidFill>
                  <a:srgbClr val="C00000"/>
                </a:solidFill>
              </a:rPr>
              <a:t>)</a:t>
            </a:r>
            <a:r>
              <a:rPr lang="zh-TW" altLang="en-US" b="1" dirty="0" smtClean="0">
                <a:solidFill>
                  <a:srgbClr val="C00000"/>
                </a:solidFill>
              </a:rPr>
              <a:t>與速度</a:t>
            </a:r>
            <a:endParaRPr lang="en-US" altLang="zh-TW" b="1" dirty="0" smtClean="0">
              <a:solidFill>
                <a:srgbClr val="C00000"/>
              </a:solidFill>
            </a:endParaRPr>
          </a:p>
          <a:p>
            <a:pPr lvl="2">
              <a:spcBef>
                <a:spcPts val="300"/>
              </a:spcBef>
              <a:buFont typeface="Arial" panose="020B0604020202020204" pitchFamily="34" charset="0"/>
              <a:buChar char="•"/>
            </a:pPr>
            <a:r>
              <a:rPr lang="zh-TW" altLang="en-US" b="1" dirty="0" smtClean="0">
                <a:solidFill>
                  <a:srgbClr val="C00000"/>
                </a:solidFill>
              </a:rPr>
              <a:t>確認安全無虞後才通過</a:t>
            </a:r>
            <a:r>
              <a:rPr lang="zh-TW" altLang="en-US" b="1" dirty="0">
                <a:solidFill>
                  <a:srgbClr val="C00000"/>
                </a:solidFill>
              </a:rPr>
              <a:t>；如果視線被</a:t>
            </a:r>
            <a:r>
              <a:rPr lang="zh-TW" altLang="en-US" b="1" dirty="0" smtClean="0">
                <a:solidFill>
                  <a:srgbClr val="C00000"/>
                </a:solidFill>
              </a:rPr>
              <a:t>擋，務必更加小心</a:t>
            </a:r>
            <a:endParaRPr lang="en-US" altLang="zh-TW" b="1" dirty="0" smtClean="0">
              <a:solidFill>
                <a:srgbClr val="C00000"/>
              </a:solidFill>
            </a:endParaRPr>
          </a:p>
          <a:p>
            <a:pPr lvl="1">
              <a:spcBef>
                <a:spcPts val="600"/>
              </a:spcBef>
              <a:buFont typeface="Wingdings" panose="05000000000000000000" pitchFamily="2" charset="2"/>
              <a:buChar char="ü"/>
            </a:pPr>
            <a:r>
              <a:rPr lang="zh-TW" altLang="en-US" b="1" dirty="0" smtClean="0">
                <a:solidFill>
                  <a:schemeClr val="tx1"/>
                </a:solidFill>
              </a:rPr>
              <a:t>穿越道路時</a:t>
            </a:r>
            <a:r>
              <a:rPr lang="zh-TW" altLang="en-US" dirty="0" smtClean="0">
                <a:solidFill>
                  <a:schemeClr val="tx1"/>
                </a:solidFill>
              </a:rPr>
              <a:t>： </a:t>
            </a:r>
            <a:r>
              <a:rPr lang="en-US" altLang="zh-TW" b="1" dirty="0" smtClean="0">
                <a:solidFill>
                  <a:srgbClr val="1E03BD"/>
                </a:solidFill>
                <a:sym typeface="Wingdings" panose="05000000000000000000" pitchFamily="2" charset="2"/>
              </a:rPr>
              <a:t>(1)</a:t>
            </a:r>
            <a:r>
              <a:rPr lang="zh-TW" altLang="en-US" b="1" dirty="0" smtClean="0">
                <a:solidFill>
                  <a:srgbClr val="1E03BD"/>
                </a:solidFill>
                <a:sym typeface="Wingdings" panose="05000000000000000000" pitchFamily="2" charset="2"/>
              </a:rPr>
              <a:t>有實體中央分隔島；</a:t>
            </a:r>
            <a:r>
              <a:rPr lang="en-US" altLang="zh-TW" b="1" dirty="0" smtClean="0">
                <a:solidFill>
                  <a:srgbClr val="1E03BD"/>
                </a:solidFill>
                <a:sym typeface="Wingdings" panose="05000000000000000000" pitchFamily="2" charset="2"/>
              </a:rPr>
              <a:t>(2)</a:t>
            </a:r>
            <a:r>
              <a:rPr lang="zh-TW" altLang="en-US" b="1" dirty="0" smtClean="0">
                <a:solidFill>
                  <a:srgbClr val="1E03BD"/>
                </a:solidFill>
                <a:sym typeface="Wingdings" panose="05000000000000000000" pitchFamily="2" charset="2"/>
              </a:rPr>
              <a:t>劃有雙黃線；</a:t>
            </a:r>
            <a:r>
              <a:rPr lang="en-US" altLang="zh-TW" b="1" dirty="0" smtClean="0">
                <a:solidFill>
                  <a:srgbClr val="1E03BD"/>
                </a:solidFill>
                <a:sym typeface="Wingdings" panose="05000000000000000000" pitchFamily="2" charset="2"/>
              </a:rPr>
              <a:t>(2) </a:t>
            </a:r>
            <a:r>
              <a:rPr lang="en-US" altLang="zh-TW" b="1" dirty="0" smtClean="0">
                <a:solidFill>
                  <a:srgbClr val="1E03BD"/>
                </a:solidFill>
              </a:rPr>
              <a:t>100</a:t>
            </a:r>
            <a:r>
              <a:rPr lang="zh-TW" altLang="en-US" b="1" dirty="0" smtClean="0">
                <a:solidFill>
                  <a:srgbClr val="1E03BD"/>
                </a:solidFill>
              </a:rPr>
              <a:t>公尺內有人行穿越道</a:t>
            </a:r>
            <a:r>
              <a:rPr lang="en-US" altLang="zh-TW" b="1" dirty="0" smtClean="0">
                <a:solidFill>
                  <a:srgbClr val="1E03BD"/>
                </a:solidFill>
              </a:rPr>
              <a:t>(</a:t>
            </a:r>
            <a:r>
              <a:rPr lang="zh-TW" altLang="en-US" b="1" dirty="0" smtClean="0">
                <a:solidFill>
                  <a:srgbClr val="1E03BD"/>
                </a:solidFill>
              </a:rPr>
              <a:t>枕木紋</a:t>
            </a:r>
            <a:r>
              <a:rPr lang="en-US" altLang="zh-TW" b="1" dirty="0" smtClean="0">
                <a:solidFill>
                  <a:srgbClr val="1E03BD"/>
                </a:solidFill>
              </a:rPr>
              <a:t>)</a:t>
            </a:r>
            <a:r>
              <a:rPr lang="zh-TW" altLang="en-US" b="1" dirty="0" smtClean="0">
                <a:solidFill>
                  <a:srgbClr val="1E03BD"/>
                </a:solidFill>
              </a:rPr>
              <a:t>時不得穿越。</a:t>
            </a:r>
            <a:endParaRPr lang="en-US" altLang="zh-TW" b="1" dirty="0" smtClean="0">
              <a:solidFill>
                <a:srgbClr val="1E03BD"/>
              </a:solidFill>
            </a:endParaRPr>
          </a:p>
          <a:p>
            <a:pPr lvl="2">
              <a:spcBef>
                <a:spcPts val="300"/>
              </a:spcBef>
              <a:buFont typeface="Arial" panose="020B0604020202020204" pitchFamily="34" charset="0"/>
              <a:buChar char="•"/>
            </a:pPr>
            <a:r>
              <a:rPr lang="zh-TW" altLang="en-US" b="1" dirty="0" smtClean="0">
                <a:solidFill>
                  <a:srgbClr val="C00000"/>
                </a:solidFill>
              </a:rPr>
              <a:t>先左看、再右看、再一次左看，確認安全無虞後再行通過。</a:t>
            </a:r>
            <a:endParaRPr lang="en-US" altLang="zh-TW" b="1" dirty="0" smtClean="0">
              <a:solidFill>
                <a:srgbClr val="C00000"/>
              </a:solidFill>
            </a:endParaRPr>
          </a:p>
          <a:p>
            <a:pPr lvl="2">
              <a:spcBef>
                <a:spcPts val="300"/>
              </a:spcBef>
              <a:buFont typeface="Arial" panose="020B0604020202020204" pitchFamily="34" charset="0"/>
              <a:buChar char="•"/>
            </a:pPr>
            <a:r>
              <a:rPr lang="zh-TW" altLang="en-US" b="1" dirty="0">
                <a:solidFill>
                  <a:srgbClr val="C00000"/>
                </a:solidFill>
              </a:rPr>
              <a:t>不要嬉鬧或玩手機，且要注意左右可能出現的來車</a:t>
            </a:r>
            <a:r>
              <a:rPr lang="zh-TW" altLang="en-US" b="1" dirty="0" smtClean="0">
                <a:solidFill>
                  <a:srgbClr val="C00000"/>
                </a:solidFill>
              </a:rPr>
              <a:t>。</a:t>
            </a:r>
            <a:endParaRPr lang="en-US" altLang="zh-TW" b="1" dirty="0" smtClean="0">
              <a:solidFill>
                <a:srgbClr val="C00000"/>
              </a:solidFill>
            </a:endParaRPr>
          </a:p>
          <a:p>
            <a:pPr lvl="1">
              <a:spcBef>
                <a:spcPts val="600"/>
              </a:spcBef>
              <a:buFont typeface="Wingdings" panose="05000000000000000000" pitchFamily="2" charset="2"/>
              <a:buChar char="ü"/>
            </a:pPr>
            <a:r>
              <a:rPr lang="zh-TW" altLang="en-US" b="1" dirty="0" smtClean="0">
                <a:solidFill>
                  <a:schemeClr val="tx1"/>
                </a:solidFill>
              </a:rPr>
              <a:t>穿越交岔路口時，</a:t>
            </a:r>
            <a:r>
              <a:rPr lang="zh-TW" altLang="en-US" b="1" dirty="0" smtClean="0">
                <a:solidFill>
                  <a:srgbClr val="1E03BD"/>
                </a:solidFill>
              </a:rPr>
              <a:t>注意</a:t>
            </a:r>
            <a:r>
              <a:rPr lang="zh-TW" altLang="en-US" b="1" u="sng" dirty="0" smtClean="0">
                <a:solidFill>
                  <a:srgbClr val="1E03BD"/>
                </a:solidFill>
              </a:rPr>
              <a:t>左方</a:t>
            </a:r>
            <a:r>
              <a:rPr lang="zh-TW" altLang="en-US" b="1" dirty="0" smtClean="0">
                <a:solidFill>
                  <a:srgbClr val="1E03BD"/>
                </a:solidFill>
              </a:rPr>
              <a:t>、</a:t>
            </a:r>
            <a:r>
              <a:rPr lang="zh-TW" altLang="en-US" b="1" u="sng" dirty="0" smtClean="0">
                <a:solidFill>
                  <a:srgbClr val="1E03BD"/>
                </a:solidFill>
              </a:rPr>
              <a:t>右方</a:t>
            </a:r>
            <a:r>
              <a:rPr lang="zh-TW" altLang="en-US" b="1" dirty="0" smtClean="0">
                <a:solidFill>
                  <a:srgbClr val="1E03BD"/>
                </a:solidFill>
              </a:rPr>
              <a:t>、</a:t>
            </a:r>
            <a:r>
              <a:rPr lang="zh-TW" altLang="en-US" b="1" u="sng" dirty="0" smtClean="0">
                <a:solidFill>
                  <a:srgbClr val="1E03BD"/>
                </a:solidFill>
              </a:rPr>
              <a:t>對向</a:t>
            </a:r>
            <a:r>
              <a:rPr lang="zh-TW" altLang="en-US" b="1" dirty="0" smtClean="0">
                <a:solidFill>
                  <a:srgbClr val="1E03BD"/>
                </a:solidFill>
              </a:rPr>
              <a:t>及</a:t>
            </a:r>
            <a:r>
              <a:rPr lang="zh-TW" altLang="en-US" b="1" u="sng" dirty="0" smtClean="0">
                <a:solidFill>
                  <a:srgbClr val="1E03BD"/>
                </a:solidFill>
              </a:rPr>
              <a:t>後方</a:t>
            </a:r>
            <a:r>
              <a:rPr lang="zh-TW" altLang="en-US" b="1" dirty="0" smtClean="0">
                <a:solidFill>
                  <a:srgbClr val="1E03BD"/>
                </a:solidFill>
              </a:rPr>
              <a:t>來車，安全無虞後再行通過。</a:t>
            </a:r>
            <a:endParaRPr lang="en-US" altLang="zh-TW" b="1" dirty="0" smtClean="0">
              <a:solidFill>
                <a:srgbClr val="1E03BD"/>
              </a:solidFill>
            </a:endParaRPr>
          </a:p>
          <a:p>
            <a:pPr lvl="1">
              <a:spcBef>
                <a:spcPts val="600"/>
              </a:spcBef>
              <a:buFont typeface="Wingdings" panose="05000000000000000000" pitchFamily="2" charset="2"/>
              <a:buChar char="ü"/>
            </a:pPr>
            <a:r>
              <a:rPr lang="zh-TW" altLang="en-US" b="1" dirty="0" smtClean="0">
                <a:solidFill>
                  <a:schemeClr val="tx1"/>
                </a:solidFill>
              </a:rPr>
              <a:t>行人靠邊走：</a:t>
            </a:r>
            <a:r>
              <a:rPr lang="zh-TW" altLang="en-US" b="1" dirty="0" smtClean="0">
                <a:solidFill>
                  <a:srgbClr val="1E03BD"/>
                </a:solidFill>
              </a:rPr>
              <a:t>選擇安全的那一邊，行走騎樓或人行道；必須與車輛共用道路時，</a:t>
            </a:r>
            <a:r>
              <a:rPr lang="zh-TW" altLang="en-US" b="1" dirty="0" smtClean="0">
                <a:solidFill>
                  <a:srgbClr val="C00000"/>
                </a:solidFill>
              </a:rPr>
              <a:t>請面向來車靠邊走</a:t>
            </a:r>
            <a:r>
              <a:rPr lang="zh-TW" altLang="en-US" b="1" dirty="0" smtClean="0">
                <a:solidFill>
                  <a:srgbClr val="1E03BD"/>
                </a:solidFill>
              </a:rPr>
              <a:t>，避免車輛從後追撞。</a:t>
            </a:r>
            <a:endParaRPr lang="en-US" altLang="zh-TW" b="1" dirty="0" smtClean="0">
              <a:solidFill>
                <a:srgbClr val="1E03BD"/>
              </a:solidFill>
            </a:endParaRPr>
          </a:p>
        </p:txBody>
      </p:sp>
      <p:sp>
        <p:nvSpPr>
          <p:cNvPr id="3" name="標題 2"/>
          <p:cNvSpPr>
            <a:spLocks noGrp="1"/>
          </p:cNvSpPr>
          <p:nvPr>
            <p:ph type="title"/>
          </p:nvPr>
        </p:nvSpPr>
        <p:spPr>
          <a:xfrm>
            <a:off x="179512" y="188913"/>
            <a:ext cx="8856984" cy="850900"/>
          </a:xfrm>
        </p:spPr>
        <p:txBody>
          <a:bodyPr>
            <a:normAutofit/>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柒、五大</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守則</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之二：</a:t>
            </a:r>
            <a:r>
              <a:rPr lang="zh-TW" altLang="en-US" sz="2200" dirty="0">
                <a:latin typeface="Times New Roman" panose="02020603050405020304" pitchFamily="18" charset="0"/>
                <a:ea typeface="標楷體" panose="03000509000000000000" pitchFamily="65" charset="-120"/>
                <a:cs typeface="Times New Roman" panose="02020603050405020304" pitchFamily="18" charset="0"/>
              </a:rPr>
              <a:t>我看得見您，您看得見我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(2/2)</a:t>
            </a: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30</a:t>
            </a:fld>
            <a:endParaRPr lang="zh-TW" altLang="en-US"/>
          </a:p>
        </p:txBody>
      </p:sp>
    </p:spTree>
    <p:extLst>
      <p:ext uri="{BB962C8B-B14F-4D97-AF65-F5344CB8AC3E}">
        <p14:creationId xmlns:p14="http://schemas.microsoft.com/office/powerpoint/2010/main" val="22859690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1077713"/>
            <a:ext cx="8856984" cy="5087591"/>
          </a:xfrm>
        </p:spPr>
        <p:txBody>
          <a:bodyPr/>
          <a:lstStyle/>
          <a:p>
            <a:pPr>
              <a:buFont typeface="Wingdings" panose="05000000000000000000" pitchFamily="2" charset="2"/>
              <a:buChar char="Ø"/>
            </a:pPr>
            <a:r>
              <a:rPr lang="zh-TW" altLang="en-US" sz="3200" dirty="0" smtClean="0">
                <a:solidFill>
                  <a:schemeClr val="tx1"/>
                </a:solidFill>
              </a:rPr>
              <a:t>安全空間</a:t>
            </a:r>
            <a:r>
              <a:rPr lang="en-US" altLang="zh-TW" sz="3200" dirty="0" smtClean="0">
                <a:solidFill>
                  <a:schemeClr val="tx1"/>
                </a:solidFill>
              </a:rPr>
              <a:t>(Safety margin)</a:t>
            </a:r>
            <a:r>
              <a:rPr lang="zh-TW" altLang="en-US" sz="3200" dirty="0" smtClean="0">
                <a:solidFill>
                  <a:schemeClr val="tx1"/>
                </a:solidFill>
              </a:rPr>
              <a:t>觀念</a:t>
            </a:r>
            <a:endParaRPr lang="en-US" altLang="zh-TW" sz="3200" dirty="0">
              <a:solidFill>
                <a:schemeClr val="tx1"/>
              </a:solidFill>
            </a:endParaRPr>
          </a:p>
          <a:p>
            <a:pPr lvl="1">
              <a:buFont typeface="Wingdings" panose="05000000000000000000" pitchFamily="2" charset="2"/>
              <a:buChar char="ü"/>
            </a:pPr>
            <a:r>
              <a:rPr lang="zh-TW" altLang="en-US" sz="2800" b="1" dirty="0" smtClean="0">
                <a:solidFill>
                  <a:srgbClr val="1E03BD"/>
                </a:solidFill>
              </a:rPr>
              <a:t>孩子穿越道路時</a:t>
            </a:r>
            <a:endParaRPr lang="en-US" altLang="zh-TW" sz="2800" b="1" dirty="0" smtClean="0">
              <a:solidFill>
                <a:srgbClr val="1E03BD"/>
              </a:solidFill>
            </a:endParaRPr>
          </a:p>
          <a:p>
            <a:pPr lvl="2">
              <a:buFont typeface="Arial" panose="020B0604020202020204" pitchFamily="34" charset="0"/>
              <a:buChar char="•"/>
            </a:pPr>
            <a:r>
              <a:rPr lang="zh-TW" altLang="en-US" b="1" dirty="0" smtClean="0">
                <a:solidFill>
                  <a:srgbClr val="1E03BD"/>
                </a:solidFill>
              </a:rPr>
              <a:t>再三地猶豫後仍然衝過，結果就被車輛撞擊了；</a:t>
            </a:r>
            <a:endParaRPr lang="en-US" altLang="zh-TW" b="1" dirty="0" smtClean="0">
              <a:solidFill>
                <a:srgbClr val="1E03BD"/>
              </a:solidFill>
            </a:endParaRPr>
          </a:p>
          <a:p>
            <a:pPr lvl="2">
              <a:buFont typeface="Arial" panose="020B0604020202020204" pitchFamily="34" charset="0"/>
              <a:buChar char="•"/>
            </a:pPr>
            <a:r>
              <a:rPr lang="zh-TW" altLang="en-US" b="1" dirty="0" smtClean="0">
                <a:solidFill>
                  <a:srgbClr val="1E03BD"/>
                </a:solidFill>
              </a:rPr>
              <a:t>孩子並不是沒有看到車輛，只是作錯了決定；</a:t>
            </a:r>
            <a:endParaRPr lang="en-US" altLang="zh-TW" b="1" dirty="0" smtClean="0">
              <a:solidFill>
                <a:srgbClr val="1E03BD"/>
              </a:solidFill>
            </a:endParaRPr>
          </a:p>
          <a:p>
            <a:pPr lvl="2">
              <a:buFont typeface="Arial" panose="020B0604020202020204" pitchFamily="34" charset="0"/>
              <a:buChar char="•"/>
            </a:pPr>
            <a:r>
              <a:rPr lang="zh-TW" altLang="en-US" b="1" dirty="0" smtClean="0">
                <a:solidFill>
                  <a:srgbClr val="1E03BD"/>
                </a:solidFill>
              </a:rPr>
              <a:t>他為什麼猶豫？</a:t>
            </a:r>
            <a:r>
              <a:rPr lang="zh-TW" altLang="en-US" b="1" dirty="0" smtClean="0">
                <a:solidFill>
                  <a:srgbClr val="C00000"/>
                </a:solidFill>
              </a:rPr>
              <a:t>因為沒有絕對安全通過的把握！</a:t>
            </a:r>
            <a:endParaRPr lang="en-US" altLang="zh-TW" b="1" dirty="0" smtClean="0">
              <a:solidFill>
                <a:srgbClr val="C00000"/>
              </a:solidFill>
            </a:endParaRPr>
          </a:p>
          <a:p>
            <a:pPr lvl="1">
              <a:buFont typeface="Wingdings" panose="05000000000000000000" pitchFamily="2" charset="2"/>
              <a:buChar char="ü"/>
            </a:pPr>
            <a:r>
              <a:rPr lang="zh-TW" altLang="en-US" sz="2800" b="1" dirty="0" smtClean="0">
                <a:solidFill>
                  <a:srgbClr val="1E03BD"/>
                </a:solidFill>
              </a:rPr>
              <a:t>車輛在交岔路口欲左轉時</a:t>
            </a:r>
            <a:endParaRPr lang="en-US" altLang="zh-TW" sz="2800" b="1" dirty="0" smtClean="0">
              <a:solidFill>
                <a:srgbClr val="1E03BD"/>
              </a:solidFill>
            </a:endParaRPr>
          </a:p>
          <a:p>
            <a:pPr lvl="2">
              <a:buFont typeface="Arial" panose="020B0604020202020204" pitchFamily="34" charset="0"/>
              <a:buChar char="•"/>
            </a:pPr>
            <a:r>
              <a:rPr lang="zh-TW" altLang="en-US" b="1" dirty="0" smtClean="0">
                <a:solidFill>
                  <a:srgbClr val="1E03BD"/>
                </a:solidFill>
              </a:rPr>
              <a:t>對向的車輛不斷迎面而來</a:t>
            </a:r>
            <a:endParaRPr lang="en-US" altLang="zh-TW" b="1" dirty="0" smtClean="0">
              <a:solidFill>
                <a:srgbClr val="1E03BD"/>
              </a:solidFill>
            </a:endParaRPr>
          </a:p>
          <a:p>
            <a:pPr lvl="2">
              <a:buFont typeface="Arial" panose="020B0604020202020204" pitchFamily="34" charset="0"/>
              <a:buChar char="•"/>
            </a:pPr>
            <a:r>
              <a:rPr lang="zh-TW" altLang="en-US" b="1" dirty="0" smtClean="0">
                <a:solidFill>
                  <a:srgbClr val="1E03BD"/>
                </a:solidFill>
              </a:rPr>
              <a:t>您是否有猶豫不決於「該不該轉」的經驗？</a:t>
            </a:r>
            <a:endParaRPr lang="en-US" altLang="zh-TW" b="1" dirty="0" smtClean="0">
              <a:solidFill>
                <a:srgbClr val="1E03BD"/>
              </a:solidFill>
            </a:endParaRPr>
          </a:p>
          <a:p>
            <a:pPr lvl="2">
              <a:buFont typeface="Arial" panose="020B0604020202020204" pitchFamily="34" charset="0"/>
              <a:buChar char="•"/>
            </a:pPr>
            <a:r>
              <a:rPr lang="zh-TW" altLang="en-US" b="1" dirty="0" smtClean="0">
                <a:solidFill>
                  <a:srgbClr val="1E03BD"/>
                </a:solidFill>
              </a:rPr>
              <a:t>您為什麼會猶豫不決呢？</a:t>
            </a:r>
            <a:r>
              <a:rPr lang="zh-TW" altLang="en-US" b="1" dirty="0" smtClean="0">
                <a:solidFill>
                  <a:srgbClr val="C00000"/>
                </a:solidFill>
              </a:rPr>
              <a:t>因為沒有絕對安全通過的把握！</a:t>
            </a:r>
            <a:endParaRPr lang="en-US" altLang="zh-TW" b="1" dirty="0" smtClean="0">
              <a:solidFill>
                <a:srgbClr val="C00000"/>
              </a:solidFill>
            </a:endParaRPr>
          </a:p>
          <a:p>
            <a:pPr lvl="1">
              <a:buFont typeface="Wingdings" panose="05000000000000000000" pitchFamily="2" charset="2"/>
              <a:buChar char="ü"/>
            </a:pPr>
            <a:r>
              <a:rPr lang="zh-TW" altLang="en-US" sz="2800" b="1" dirty="0" smtClean="0">
                <a:solidFill>
                  <a:srgbClr val="1E03BD"/>
                </a:solidFill>
              </a:rPr>
              <a:t>本來就沒安全把握，又浪費一、兩秒鐘「</a:t>
            </a:r>
            <a:r>
              <a:rPr lang="zh-TW" altLang="en-US" sz="2800" b="1" dirty="0" smtClean="0">
                <a:solidFill>
                  <a:srgbClr val="C00000"/>
                </a:solidFill>
              </a:rPr>
              <a:t>猶豫</a:t>
            </a:r>
            <a:r>
              <a:rPr lang="zh-TW" altLang="en-US" sz="2800" b="1" dirty="0" smtClean="0">
                <a:solidFill>
                  <a:srgbClr val="1E03BD"/>
                </a:solidFill>
              </a:rPr>
              <a:t>」</a:t>
            </a:r>
            <a:endParaRPr lang="en-US" altLang="zh-TW" sz="2800" b="1" dirty="0" smtClean="0">
              <a:solidFill>
                <a:srgbClr val="1E03BD"/>
              </a:solidFill>
            </a:endParaRPr>
          </a:p>
          <a:p>
            <a:pPr lvl="2">
              <a:buFont typeface="Arial" panose="020B0604020202020204" pitchFamily="34" charset="0"/>
              <a:buChar char="•"/>
            </a:pPr>
            <a:r>
              <a:rPr lang="zh-TW" altLang="en-US" b="1" dirty="0" smtClean="0">
                <a:solidFill>
                  <a:srgbClr val="1E03BD"/>
                </a:solidFill>
              </a:rPr>
              <a:t>此時若採取通過行動，是不是更危險？</a:t>
            </a:r>
            <a:endParaRPr lang="en-US" altLang="zh-TW" b="1" dirty="0" smtClean="0">
              <a:solidFill>
                <a:srgbClr val="1E03BD"/>
              </a:solidFill>
            </a:endParaRPr>
          </a:p>
          <a:p>
            <a:pPr lvl="2">
              <a:buFont typeface="Arial" panose="020B0604020202020204" pitchFamily="34" charset="0"/>
              <a:buChar char="•"/>
            </a:pPr>
            <a:r>
              <a:rPr lang="zh-TW" altLang="en-US" b="1" dirty="0" smtClean="0">
                <a:solidFill>
                  <a:srgbClr val="C00000"/>
                </a:solidFill>
              </a:rPr>
              <a:t>許多交通事故都是在這種猶豫情況下發生的！</a:t>
            </a:r>
            <a:endParaRPr lang="en-US" altLang="zh-TW" b="1" dirty="0" smtClean="0">
              <a:solidFill>
                <a:srgbClr val="C00000"/>
              </a:solidFill>
            </a:endParaRPr>
          </a:p>
        </p:txBody>
      </p:sp>
      <p:sp>
        <p:nvSpPr>
          <p:cNvPr id="3" name="標題 2"/>
          <p:cNvSpPr>
            <a:spLocks noGrp="1"/>
          </p:cNvSpPr>
          <p:nvPr>
            <p:ph type="title"/>
          </p:nvPr>
        </p:nvSpPr>
        <p:spPr>
          <a:xfrm>
            <a:off x="251520" y="0"/>
            <a:ext cx="8712968" cy="1077713"/>
          </a:xfrm>
        </p:spPr>
        <p:txBody>
          <a:bodyPr>
            <a:normAutofit/>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捌、五大守則之</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三</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dirty="0" smtClean="0">
                <a:latin typeface="標楷體" panose="03000509000000000000" pitchFamily="65" charset="-120"/>
                <a:ea typeface="標楷體" panose="03000509000000000000" pitchFamily="65" charset="-120"/>
              </a:rPr>
              <a:t>謹守安全空間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(1/2)</a:t>
            </a:r>
            <a:endParaRPr lang="zh-TW" altLang="en-US"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31</a:t>
            </a:fld>
            <a:endParaRPr lang="zh-TW" altLang="en-US"/>
          </a:p>
        </p:txBody>
      </p:sp>
    </p:spTree>
    <p:extLst>
      <p:ext uri="{BB962C8B-B14F-4D97-AF65-F5344CB8AC3E}">
        <p14:creationId xmlns:p14="http://schemas.microsoft.com/office/powerpoint/2010/main" val="22859889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1077713"/>
            <a:ext cx="9001000" cy="5087591"/>
          </a:xfrm>
        </p:spPr>
        <p:txBody>
          <a:bodyPr/>
          <a:lstStyle/>
          <a:p>
            <a:pPr>
              <a:buFont typeface="Wingdings" panose="05000000000000000000" pitchFamily="2" charset="2"/>
              <a:buChar char="Ø"/>
            </a:pPr>
            <a:r>
              <a:rPr lang="zh-TW" altLang="en-US" dirty="0" smtClean="0">
                <a:solidFill>
                  <a:schemeClr val="tx1"/>
                </a:solidFill>
              </a:rPr>
              <a:t>安全空間</a:t>
            </a:r>
            <a:r>
              <a:rPr lang="en-US" altLang="zh-TW" dirty="0" smtClean="0">
                <a:solidFill>
                  <a:schemeClr val="tx1"/>
                </a:solidFill>
              </a:rPr>
              <a:t>(Safety margin)</a:t>
            </a:r>
            <a:r>
              <a:rPr lang="zh-TW" altLang="en-US" dirty="0" smtClean="0">
                <a:solidFill>
                  <a:schemeClr val="tx1"/>
                </a:solidFill>
              </a:rPr>
              <a:t>觀念</a:t>
            </a:r>
            <a:endParaRPr lang="en-US" altLang="zh-TW" dirty="0">
              <a:solidFill>
                <a:schemeClr val="tx1"/>
              </a:solidFill>
            </a:endParaRPr>
          </a:p>
          <a:p>
            <a:pPr lvl="1">
              <a:buFont typeface="Wingdings" panose="05000000000000000000" pitchFamily="2" charset="2"/>
              <a:buChar char="ü"/>
            </a:pPr>
            <a:r>
              <a:rPr lang="zh-TW" altLang="en-US" sz="2200" b="1" dirty="0" smtClean="0">
                <a:solidFill>
                  <a:srgbClr val="1E03BD"/>
                </a:solidFill>
              </a:rPr>
              <a:t>猶豫當下的最安全作法，乃是採取「不通過，再等」</a:t>
            </a:r>
            <a:endParaRPr lang="en-US" altLang="zh-TW" sz="2200" b="1" dirty="0" smtClean="0">
              <a:solidFill>
                <a:srgbClr val="1E03BD"/>
              </a:solidFill>
            </a:endParaRPr>
          </a:p>
          <a:p>
            <a:pPr lvl="1">
              <a:buFont typeface="Wingdings" panose="05000000000000000000" pitchFamily="2" charset="2"/>
              <a:buChar char="ü"/>
            </a:pPr>
            <a:r>
              <a:rPr lang="zh-TW" altLang="en-US" sz="2200" b="1" dirty="0" smtClean="0">
                <a:solidFill>
                  <a:srgbClr val="1E03BD"/>
                </a:solidFill>
              </a:rPr>
              <a:t>在那麼短之時間下，人類不易作到「理性且正確之決策」</a:t>
            </a:r>
            <a:endParaRPr lang="en-US" altLang="zh-TW" sz="2200" b="1" dirty="0" smtClean="0">
              <a:solidFill>
                <a:srgbClr val="1E03BD"/>
              </a:solidFill>
            </a:endParaRPr>
          </a:p>
          <a:p>
            <a:pPr lvl="1">
              <a:buFont typeface="Wingdings" panose="05000000000000000000" pitchFamily="2" charset="2"/>
              <a:buChar char="ü"/>
            </a:pPr>
            <a:r>
              <a:rPr lang="zh-TW" altLang="en-US" sz="2200" b="1" dirty="0" smtClean="0">
                <a:solidFill>
                  <a:srgbClr val="1E03BD"/>
                </a:solidFill>
              </a:rPr>
              <a:t>情急下之正確決策，需靠「平時訓練所建立之直覺反射」來應付</a:t>
            </a:r>
            <a:endParaRPr lang="en-US" altLang="zh-TW" sz="2200" b="1" dirty="0" smtClean="0">
              <a:solidFill>
                <a:srgbClr val="1E03BD"/>
              </a:solidFill>
            </a:endParaRPr>
          </a:p>
          <a:p>
            <a:pPr lvl="1">
              <a:buFont typeface="Wingdings" panose="05000000000000000000" pitchFamily="2" charset="2"/>
              <a:buChar char="ü"/>
            </a:pPr>
            <a:r>
              <a:rPr lang="zh-TW" altLang="en-US" sz="2200" b="1" dirty="0" smtClean="0">
                <a:solidFill>
                  <a:srgbClr val="1E03BD"/>
                </a:solidFill>
              </a:rPr>
              <a:t>從小就要訓練「當心中猶豫，就要說</a:t>
            </a:r>
            <a:r>
              <a:rPr lang="en-US" altLang="zh-TW" sz="2200" b="1" dirty="0" smtClean="0">
                <a:solidFill>
                  <a:srgbClr val="1E03BD"/>
                </a:solidFill>
              </a:rPr>
              <a:t>NO</a:t>
            </a:r>
            <a:r>
              <a:rPr lang="zh-TW" altLang="en-US" sz="2200" b="1" dirty="0" smtClean="0">
                <a:solidFill>
                  <a:srgbClr val="1E03BD"/>
                </a:solidFill>
              </a:rPr>
              <a:t>」之用路好習慣</a:t>
            </a:r>
            <a:endParaRPr lang="en-US" altLang="zh-TW" sz="2200" b="1" dirty="0" smtClean="0">
              <a:solidFill>
                <a:srgbClr val="1E03BD"/>
              </a:solidFill>
            </a:endParaRPr>
          </a:p>
          <a:p>
            <a:pPr>
              <a:spcBef>
                <a:spcPts val="1200"/>
              </a:spcBef>
              <a:buFont typeface="Wingdings" panose="05000000000000000000" pitchFamily="2" charset="2"/>
              <a:buChar char="Ø"/>
            </a:pPr>
            <a:r>
              <a:rPr lang="zh-TW" altLang="en-US" b="1" dirty="0" smtClean="0">
                <a:solidFill>
                  <a:schemeClr val="tx1"/>
                </a:solidFill>
              </a:rPr>
              <a:t>安全空間就是：</a:t>
            </a:r>
            <a:r>
              <a:rPr lang="zh-TW" altLang="en-US" b="1" dirty="0" smtClean="0">
                <a:solidFill>
                  <a:srgbClr val="C00000"/>
                </a:solidFill>
              </a:rPr>
              <a:t>不作沒有絕對安全把握之交通行為，只要猶豫一定說「不」，讓它成為一種自然反射習慣</a:t>
            </a:r>
            <a:endParaRPr lang="en-US" altLang="zh-TW" b="1" dirty="0" smtClean="0">
              <a:solidFill>
                <a:srgbClr val="C00000"/>
              </a:solidFill>
            </a:endParaRPr>
          </a:p>
          <a:p>
            <a:pPr lvl="1">
              <a:buFont typeface="Wingdings" panose="05000000000000000000" pitchFamily="2" charset="2"/>
              <a:buChar char="ü"/>
            </a:pPr>
            <a:r>
              <a:rPr lang="zh-TW" altLang="en-US" sz="2200" b="1" dirty="0">
                <a:solidFill>
                  <a:srgbClr val="1E03BD"/>
                </a:solidFill>
              </a:rPr>
              <a:t>停放路邊車輛</a:t>
            </a:r>
            <a:r>
              <a:rPr lang="zh-TW" altLang="en-US" sz="2200" b="1" dirty="0" smtClean="0">
                <a:solidFill>
                  <a:srgbClr val="1E03BD"/>
                </a:solidFill>
              </a:rPr>
              <a:t>欲駛入道路時，曾否猶豫「會不會擦撞到前車」？</a:t>
            </a:r>
            <a:endParaRPr lang="en-US" altLang="zh-TW" sz="2200" b="1" dirty="0" smtClean="0">
              <a:solidFill>
                <a:srgbClr val="1E03BD"/>
              </a:solidFill>
            </a:endParaRPr>
          </a:p>
          <a:p>
            <a:pPr lvl="1">
              <a:buFont typeface="Wingdings" panose="05000000000000000000" pitchFamily="2" charset="2"/>
              <a:buChar char="ü"/>
            </a:pPr>
            <a:r>
              <a:rPr lang="zh-TW" altLang="en-US" sz="2200" b="1" dirty="0" smtClean="0">
                <a:solidFill>
                  <a:srgbClr val="1E03BD"/>
                </a:solidFill>
              </a:rPr>
              <a:t>路邊停車時，曾否猶豫「後輪會不會掉入水溝」？</a:t>
            </a:r>
            <a:endParaRPr lang="en-US" altLang="zh-TW" sz="2200" b="1" dirty="0" smtClean="0">
              <a:solidFill>
                <a:srgbClr val="1E03BD"/>
              </a:solidFill>
            </a:endParaRPr>
          </a:p>
          <a:p>
            <a:pPr lvl="1">
              <a:buFont typeface="Wingdings" panose="05000000000000000000" pitchFamily="2" charset="2"/>
              <a:buChar char="ü"/>
            </a:pPr>
            <a:r>
              <a:rPr lang="zh-TW" altLang="en-US" sz="2200" b="1" dirty="0" smtClean="0">
                <a:solidFill>
                  <a:srgbClr val="1E03BD"/>
                </a:solidFill>
              </a:rPr>
              <a:t>許多交通事故之發生，都有一些預警先機，只是您信不信而已？</a:t>
            </a:r>
            <a:endParaRPr lang="en-US" altLang="zh-TW" sz="2200" b="1" dirty="0" smtClean="0">
              <a:solidFill>
                <a:srgbClr val="1E03BD"/>
              </a:solidFill>
            </a:endParaRPr>
          </a:p>
          <a:p>
            <a:pPr>
              <a:spcBef>
                <a:spcPts val="1200"/>
              </a:spcBef>
              <a:buFont typeface="Wingdings" panose="05000000000000000000" pitchFamily="2" charset="2"/>
              <a:buChar char="Ø"/>
            </a:pPr>
            <a:r>
              <a:rPr lang="zh-TW" altLang="en-US" dirty="0" smtClean="0">
                <a:solidFill>
                  <a:schemeClr val="tx1"/>
                </a:solidFill>
              </a:rPr>
              <a:t>隨時保有</a:t>
            </a:r>
            <a:r>
              <a:rPr lang="zh-TW" altLang="en-US" dirty="0" smtClean="0">
                <a:solidFill>
                  <a:srgbClr val="C00000"/>
                </a:solidFill>
              </a:rPr>
              <a:t>安全空間之觀念</a:t>
            </a:r>
            <a:r>
              <a:rPr lang="zh-TW" altLang="en-US" dirty="0" smtClean="0">
                <a:solidFill>
                  <a:schemeClr val="tx1"/>
                </a:solidFill>
              </a:rPr>
              <a:t>，讓交通之安全多一分保障</a:t>
            </a:r>
            <a:endParaRPr lang="zh-TW" altLang="en-US" sz="2000" b="1" dirty="0">
              <a:solidFill>
                <a:schemeClr val="tx1"/>
              </a:solidFill>
            </a:endParaRPr>
          </a:p>
        </p:txBody>
      </p:sp>
      <p:sp>
        <p:nvSpPr>
          <p:cNvPr id="3" name="標題 2"/>
          <p:cNvSpPr>
            <a:spLocks noGrp="1"/>
          </p:cNvSpPr>
          <p:nvPr>
            <p:ph type="title"/>
          </p:nvPr>
        </p:nvSpPr>
        <p:spPr>
          <a:xfrm>
            <a:off x="251520" y="0"/>
            <a:ext cx="8712968" cy="1077713"/>
          </a:xfrm>
        </p:spPr>
        <p:txBody>
          <a:bodyPr>
            <a:normAutofit/>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捌、五大守則之三：</a:t>
            </a:r>
            <a:r>
              <a:rPr lang="zh-TW" altLang="en-US" sz="2400" dirty="0" smtClean="0">
                <a:latin typeface="標楷體" panose="03000509000000000000" pitchFamily="65" charset="-120"/>
                <a:ea typeface="標楷體" panose="03000509000000000000" pitchFamily="65" charset="-120"/>
              </a:rPr>
              <a:t>謹守安全</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空間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(2/2)</a:t>
            </a:r>
            <a:endParaRPr lang="zh-TW" altLang="en-US"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32</a:t>
            </a:fld>
            <a:endParaRPr lang="zh-TW" altLang="en-US"/>
          </a:p>
        </p:txBody>
      </p:sp>
    </p:spTree>
    <p:extLst>
      <p:ext uri="{BB962C8B-B14F-4D97-AF65-F5344CB8AC3E}">
        <p14:creationId xmlns:p14="http://schemas.microsoft.com/office/powerpoint/2010/main" val="37948057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1196752"/>
            <a:ext cx="8928992" cy="4968552"/>
          </a:xfrm>
        </p:spPr>
        <p:txBody>
          <a:bodyPr/>
          <a:lstStyle/>
          <a:p>
            <a:pPr>
              <a:spcBef>
                <a:spcPts val="1200"/>
              </a:spcBef>
              <a:buFont typeface="Wingdings" panose="05000000000000000000" pitchFamily="2" charset="2"/>
              <a:buChar char="Ø"/>
            </a:pPr>
            <a:r>
              <a:rPr lang="zh-TW" altLang="en-US" dirty="0">
                <a:solidFill>
                  <a:schemeClr val="tx1"/>
                </a:solidFill>
              </a:rPr>
              <a:t>道路上之交通事故，多是</a:t>
            </a:r>
            <a:r>
              <a:rPr lang="zh-TW" altLang="en-US" dirty="0">
                <a:solidFill>
                  <a:srgbClr val="C00000"/>
                </a:solidFill>
              </a:rPr>
              <a:t>用</a:t>
            </a:r>
            <a:r>
              <a:rPr lang="zh-TW" altLang="en-US" dirty="0" smtClean="0">
                <a:solidFill>
                  <a:srgbClr val="C00000"/>
                </a:solidFill>
              </a:rPr>
              <a:t>路人的不在意</a:t>
            </a:r>
            <a:r>
              <a:rPr lang="zh-TW" altLang="en-US" dirty="0">
                <a:solidFill>
                  <a:schemeClr val="tx1"/>
                </a:solidFill>
              </a:rPr>
              <a:t>所造成的</a:t>
            </a:r>
          </a:p>
          <a:p>
            <a:pPr>
              <a:spcBef>
                <a:spcPts val="1200"/>
              </a:spcBef>
              <a:buFont typeface="Wingdings" panose="05000000000000000000" pitchFamily="2" charset="2"/>
              <a:buChar char="Ø"/>
            </a:pPr>
            <a:r>
              <a:rPr lang="zh-TW" altLang="en-US" dirty="0" smtClean="0">
                <a:solidFill>
                  <a:schemeClr val="tx1"/>
                </a:solidFill>
              </a:rPr>
              <a:t>道路上最大的安全威脅：</a:t>
            </a:r>
            <a:r>
              <a:rPr lang="zh-TW" altLang="en-US" dirty="0" smtClean="0">
                <a:solidFill>
                  <a:srgbClr val="C00000"/>
                </a:solidFill>
              </a:rPr>
              <a:t>快速</a:t>
            </a:r>
            <a:r>
              <a:rPr lang="zh-TW" altLang="en-US" dirty="0" smtClean="0">
                <a:solidFill>
                  <a:schemeClr val="tx1"/>
                </a:solidFill>
              </a:rPr>
              <a:t>與</a:t>
            </a:r>
            <a:r>
              <a:rPr lang="zh-TW" altLang="en-US" dirty="0" smtClean="0">
                <a:solidFill>
                  <a:srgbClr val="C00000"/>
                </a:solidFill>
              </a:rPr>
              <a:t>橫向位移</a:t>
            </a:r>
            <a:endParaRPr lang="en-US" altLang="zh-TW" dirty="0" smtClean="0">
              <a:solidFill>
                <a:srgbClr val="C00000"/>
              </a:solidFill>
            </a:endParaRPr>
          </a:p>
          <a:p>
            <a:pPr lvl="1">
              <a:buFont typeface="Wingdings" panose="05000000000000000000" pitchFamily="2" charset="2"/>
              <a:buChar char="ü"/>
            </a:pPr>
            <a:r>
              <a:rPr lang="zh-TW" altLang="en-US" sz="2200" b="1" dirty="0" smtClean="0">
                <a:solidFill>
                  <a:srgbClr val="C00000"/>
                </a:solidFill>
              </a:rPr>
              <a:t>為什麼要遵守速限的規定？為什麼要先打手勢或方向燈告訴他人？</a:t>
            </a:r>
            <a:endParaRPr lang="en-US" altLang="zh-TW" sz="2200" b="1" dirty="0" smtClean="0">
              <a:solidFill>
                <a:srgbClr val="C00000"/>
              </a:solidFill>
            </a:endParaRPr>
          </a:p>
          <a:p>
            <a:pPr lvl="1">
              <a:buFont typeface="Wingdings" panose="05000000000000000000" pitchFamily="2" charset="2"/>
              <a:buChar char="ü"/>
            </a:pPr>
            <a:r>
              <a:rPr lang="zh-TW" altLang="en-US" sz="2200" b="1" dirty="0" smtClean="0">
                <a:solidFill>
                  <a:srgbClr val="1E03BD"/>
                </a:solidFill>
              </a:rPr>
              <a:t>排隊走路為什麼會比較安全？行進間嬉戲為什麼危險？</a:t>
            </a:r>
            <a:endParaRPr lang="en-US" altLang="zh-TW" sz="2200" b="1" dirty="0" smtClean="0">
              <a:solidFill>
                <a:srgbClr val="1E03BD"/>
              </a:solidFill>
            </a:endParaRPr>
          </a:p>
          <a:p>
            <a:pPr>
              <a:spcBef>
                <a:spcPts val="1200"/>
              </a:spcBef>
              <a:buFont typeface="Wingdings" panose="05000000000000000000" pitchFamily="2" charset="2"/>
              <a:buChar char="Ø"/>
            </a:pPr>
            <a:r>
              <a:rPr lang="zh-TW" altLang="en-US" dirty="0" smtClean="0">
                <a:solidFill>
                  <a:schemeClr val="tx1"/>
                </a:solidFill>
              </a:rPr>
              <a:t>為什麼這些不良用路行為讓</a:t>
            </a:r>
            <a:r>
              <a:rPr lang="zh-TW" altLang="en-US" dirty="0">
                <a:solidFill>
                  <a:schemeClr val="tx1"/>
                </a:solidFill>
              </a:rPr>
              <a:t>您</a:t>
            </a:r>
            <a:r>
              <a:rPr lang="zh-TW" altLang="en-US" dirty="0" smtClean="0">
                <a:solidFill>
                  <a:schemeClr val="tx1"/>
                </a:solidFill>
              </a:rPr>
              <a:t>危險？</a:t>
            </a:r>
            <a:endParaRPr lang="en-US" altLang="zh-TW" dirty="0" smtClean="0">
              <a:solidFill>
                <a:schemeClr val="tx1"/>
              </a:solidFill>
            </a:endParaRPr>
          </a:p>
          <a:p>
            <a:pPr lvl="1">
              <a:buFont typeface="Wingdings" panose="05000000000000000000" pitchFamily="2" charset="2"/>
              <a:buChar char="ü"/>
            </a:pPr>
            <a:r>
              <a:rPr lang="zh-TW" altLang="en-US" sz="2200" b="1" dirty="0" smtClean="0">
                <a:solidFill>
                  <a:srgbClr val="C00000"/>
                </a:solidFill>
              </a:rPr>
              <a:t>交岔路口十公尺內任意停車、佔用車道停車、佔用人行道停車</a:t>
            </a:r>
            <a:endParaRPr lang="en-US" altLang="zh-TW" sz="2200" b="1" dirty="0" smtClean="0">
              <a:solidFill>
                <a:srgbClr val="C00000"/>
              </a:solidFill>
            </a:endParaRPr>
          </a:p>
          <a:p>
            <a:pPr lvl="1">
              <a:buFont typeface="Wingdings" panose="05000000000000000000" pitchFamily="2" charset="2"/>
              <a:buChar char="ü"/>
            </a:pPr>
            <a:r>
              <a:rPr lang="zh-TW" altLang="en-US" sz="2200" b="1" dirty="0" smtClean="0">
                <a:solidFill>
                  <a:srgbClr val="C00000"/>
                </a:solidFill>
              </a:rPr>
              <a:t>任意變換車道不打方向燈、貪圖方便的逆向行車及斜穿路口</a:t>
            </a:r>
            <a:endParaRPr lang="en-US" altLang="zh-TW" sz="2200" b="1" dirty="0" smtClean="0">
              <a:solidFill>
                <a:srgbClr val="C00000"/>
              </a:solidFill>
            </a:endParaRPr>
          </a:p>
          <a:p>
            <a:pPr lvl="1">
              <a:buFont typeface="Wingdings" panose="05000000000000000000" pitchFamily="2" charset="2"/>
              <a:buChar char="ü"/>
            </a:pPr>
            <a:r>
              <a:rPr lang="zh-TW" altLang="en-US" sz="2200" b="1" dirty="0" smtClean="0">
                <a:solidFill>
                  <a:srgbClr val="C00000"/>
                </a:solidFill>
              </a:rPr>
              <a:t>不耐等候的搶黃燈與闖紅燈、載運貨物未用心綁緊牢固</a:t>
            </a:r>
            <a:endParaRPr lang="en-US" altLang="zh-TW" sz="2200" b="1" dirty="0" smtClean="0">
              <a:solidFill>
                <a:srgbClr val="C00000"/>
              </a:solidFill>
            </a:endParaRPr>
          </a:p>
          <a:p>
            <a:pPr lvl="1">
              <a:buFont typeface="Wingdings" panose="05000000000000000000" pitchFamily="2" charset="2"/>
              <a:buChar char="ü"/>
            </a:pPr>
            <a:r>
              <a:rPr lang="zh-TW" altLang="en-US" sz="2200" b="1" dirty="0" smtClean="0">
                <a:solidFill>
                  <a:srgbClr val="C00000"/>
                </a:solidFill>
              </a:rPr>
              <a:t>開啟車門時未細查週遭來車、路上嬉戲的小孩、漫不經心的行人</a:t>
            </a:r>
            <a:endParaRPr lang="en-US" altLang="zh-TW" sz="2200" b="1" dirty="0" smtClean="0">
              <a:solidFill>
                <a:srgbClr val="C00000"/>
              </a:solidFill>
            </a:endParaRPr>
          </a:p>
          <a:p>
            <a:pPr lvl="1">
              <a:buFont typeface="Wingdings" panose="05000000000000000000" pitchFamily="2" charset="2"/>
              <a:buChar char="ü"/>
            </a:pPr>
            <a:r>
              <a:rPr lang="zh-TW" altLang="en-US" sz="2200" b="1" dirty="0" smtClean="0">
                <a:solidFill>
                  <a:srgbClr val="C00000"/>
                </a:solidFill>
              </a:rPr>
              <a:t>任意丟棄垃圾的駕駛人、放任貓狗在道路上亂跑的民眾、</a:t>
            </a:r>
            <a:r>
              <a:rPr lang="en-US" altLang="zh-TW" sz="2200" b="1" dirty="0" smtClean="0">
                <a:solidFill>
                  <a:srgbClr val="C00000"/>
                </a:solidFill>
              </a:rPr>
              <a:t>….</a:t>
            </a:r>
          </a:p>
          <a:p>
            <a:pPr lvl="1">
              <a:buFont typeface="Wingdings" panose="05000000000000000000" pitchFamily="2" charset="2"/>
              <a:buChar char="ü"/>
            </a:pPr>
            <a:r>
              <a:rPr lang="zh-TW" altLang="en-US" sz="2200" b="1" dirty="0" smtClean="0">
                <a:solidFill>
                  <a:srgbClr val="1E03BD"/>
                </a:solidFill>
              </a:rPr>
              <a:t>道路上層出不窮的危險與違規行為，無時無刻威脅著我們的安全</a:t>
            </a:r>
            <a:endParaRPr lang="en-US" altLang="zh-TW" sz="2200" b="1" dirty="0" smtClean="0">
              <a:solidFill>
                <a:srgbClr val="1E03BD"/>
              </a:solidFill>
            </a:endParaRPr>
          </a:p>
          <a:p>
            <a:pPr>
              <a:buFont typeface="Wingdings" panose="05000000000000000000" pitchFamily="2" charset="2"/>
              <a:buChar char="Ø"/>
            </a:pPr>
            <a:endParaRPr lang="en-US" altLang="zh-TW" b="1" dirty="0" smtClean="0">
              <a:solidFill>
                <a:schemeClr val="tx1"/>
              </a:solidFill>
            </a:endParaRPr>
          </a:p>
          <a:p>
            <a:pPr lvl="1">
              <a:buFont typeface="Wingdings" panose="05000000000000000000" pitchFamily="2" charset="2"/>
              <a:buChar char="ü"/>
            </a:pPr>
            <a:endParaRPr lang="zh-TW" altLang="en-US" sz="2000" b="1" dirty="0">
              <a:solidFill>
                <a:schemeClr val="tx2"/>
              </a:solidFill>
            </a:endParaRPr>
          </a:p>
        </p:txBody>
      </p:sp>
      <p:sp>
        <p:nvSpPr>
          <p:cNvPr id="3" name="標題 2"/>
          <p:cNvSpPr>
            <a:spLocks noGrp="1"/>
          </p:cNvSpPr>
          <p:nvPr>
            <p:ph type="title"/>
          </p:nvPr>
        </p:nvSpPr>
        <p:spPr>
          <a:xfrm>
            <a:off x="395536" y="0"/>
            <a:ext cx="8424936" cy="1077713"/>
          </a:xfrm>
        </p:spPr>
        <p:txBody>
          <a:bodyPr>
            <a:normAutofit/>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玖、五大守則之四：</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利他用路觀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(1/2)</a:t>
            </a:r>
            <a:endParaRPr lang="zh-TW" altLang="en-US"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33</a:t>
            </a:fld>
            <a:endParaRPr lang="zh-TW" altLang="en-US"/>
          </a:p>
        </p:txBody>
      </p:sp>
    </p:spTree>
    <p:extLst>
      <p:ext uri="{BB962C8B-B14F-4D97-AF65-F5344CB8AC3E}">
        <p14:creationId xmlns:p14="http://schemas.microsoft.com/office/powerpoint/2010/main" val="28876232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0" y="1124744"/>
            <a:ext cx="8640960" cy="5040560"/>
          </a:xfrm>
        </p:spPr>
        <p:txBody>
          <a:bodyPr/>
          <a:lstStyle/>
          <a:p>
            <a:pPr marL="442913" lvl="1" indent="-442913" eaLnBrk="1" hangingPunct="1">
              <a:buFont typeface="Wingdings" panose="05000000000000000000" pitchFamily="2" charset="2"/>
              <a:buChar char="Ø"/>
            </a:pPr>
            <a:r>
              <a:rPr lang="zh-TW" altLang="en-US" sz="2800" b="1" dirty="0" smtClean="0">
                <a:solidFill>
                  <a:schemeClr val="tx1"/>
                </a:solidFill>
              </a:rPr>
              <a:t>交通悲劇</a:t>
            </a:r>
            <a:r>
              <a:rPr lang="zh-TW" altLang="en-US" sz="2800" b="1" dirty="0" smtClean="0">
                <a:solidFill>
                  <a:srgbClr val="C00000"/>
                </a:solidFill>
              </a:rPr>
              <a:t>不斷重演</a:t>
            </a:r>
            <a:r>
              <a:rPr lang="zh-TW" altLang="en-US" sz="2800" b="1" dirty="0">
                <a:solidFill>
                  <a:schemeClr val="tx1"/>
                </a:solidFill>
              </a:rPr>
              <a:t>，</a:t>
            </a:r>
            <a:r>
              <a:rPr lang="zh-TW" altLang="en-US" sz="2800" b="1" dirty="0" smtClean="0">
                <a:solidFill>
                  <a:schemeClr val="tx1"/>
                </a:solidFill>
              </a:rPr>
              <a:t>我們不能</a:t>
            </a:r>
            <a:r>
              <a:rPr lang="zh-TW" altLang="en-US" sz="2800" b="1" dirty="0">
                <a:solidFill>
                  <a:schemeClr val="tx1"/>
                </a:solidFill>
              </a:rPr>
              <a:t>無動於衷、</a:t>
            </a:r>
            <a:r>
              <a:rPr lang="zh-TW" altLang="en-US" sz="2800" b="1" dirty="0" smtClean="0">
                <a:solidFill>
                  <a:schemeClr val="tx1"/>
                </a:solidFill>
              </a:rPr>
              <a:t>麻木不仁</a:t>
            </a:r>
          </a:p>
          <a:p>
            <a:pPr marL="785812" lvl="1" indent="-342900">
              <a:spcBef>
                <a:spcPts val="300"/>
              </a:spcBef>
              <a:buFont typeface="Wingdings" panose="05000000000000000000" pitchFamily="2" charset="2"/>
              <a:buChar char="ü"/>
            </a:pPr>
            <a:r>
              <a:rPr lang="zh-TW" altLang="en-US" sz="2200" b="1" dirty="0" smtClean="0">
                <a:solidFill>
                  <a:srgbClr val="1E03BD"/>
                </a:solidFill>
              </a:rPr>
              <a:t>不要讓「</a:t>
            </a:r>
            <a:r>
              <a:rPr lang="zh-TW" altLang="en-US" sz="2200" b="1" dirty="0" smtClean="0">
                <a:solidFill>
                  <a:srgbClr val="C00000"/>
                </a:solidFill>
              </a:rPr>
              <a:t>別人都這麼作</a:t>
            </a:r>
            <a:r>
              <a:rPr lang="zh-TW" altLang="en-US" sz="2200" b="1" dirty="0" smtClean="0">
                <a:solidFill>
                  <a:srgbClr val="1E03BD"/>
                </a:solidFill>
              </a:rPr>
              <a:t>」成為我們「</a:t>
            </a:r>
            <a:r>
              <a:rPr lang="zh-TW" altLang="en-US" sz="2200" b="1" dirty="0" smtClean="0">
                <a:solidFill>
                  <a:srgbClr val="C00000"/>
                </a:solidFill>
              </a:rPr>
              <a:t>跟著作</a:t>
            </a:r>
            <a:r>
              <a:rPr lang="zh-TW" altLang="en-US" sz="2200" b="1" dirty="0" smtClean="0">
                <a:solidFill>
                  <a:srgbClr val="1E03BD"/>
                </a:solidFill>
              </a:rPr>
              <a:t>」的藉口！</a:t>
            </a:r>
          </a:p>
          <a:p>
            <a:pPr marL="785812" lvl="1" indent="-342900">
              <a:spcBef>
                <a:spcPts val="300"/>
              </a:spcBef>
              <a:buFont typeface="Wingdings" panose="05000000000000000000" pitchFamily="2" charset="2"/>
              <a:buChar char="ü"/>
            </a:pPr>
            <a:r>
              <a:rPr lang="zh-TW" altLang="en-US" sz="2200" b="1" dirty="0" smtClean="0">
                <a:solidFill>
                  <a:srgbClr val="1E03BD"/>
                </a:solidFill>
              </a:rPr>
              <a:t>其實</a:t>
            </a:r>
            <a:r>
              <a:rPr lang="zh-TW" altLang="en-US" sz="2200" b="1" dirty="0">
                <a:solidFill>
                  <a:srgbClr val="1E03BD"/>
                </a:solidFill>
              </a:rPr>
              <a:t>我們都知道不該作，但為何都無法讓</a:t>
            </a:r>
            <a:r>
              <a:rPr lang="zh-TW" altLang="en-US" sz="2200" b="1" dirty="0">
                <a:solidFill>
                  <a:srgbClr val="C00000"/>
                </a:solidFill>
              </a:rPr>
              <a:t>良知戰勝貪婪？</a:t>
            </a:r>
          </a:p>
          <a:p>
            <a:pPr marL="785812" lvl="1" indent="-342900">
              <a:spcBef>
                <a:spcPts val="300"/>
              </a:spcBef>
              <a:buFont typeface="Wingdings" panose="05000000000000000000" pitchFamily="2" charset="2"/>
              <a:buChar char="ü"/>
            </a:pPr>
            <a:r>
              <a:rPr lang="zh-TW" altLang="en-US" sz="2200" b="1" dirty="0">
                <a:solidFill>
                  <a:srgbClr val="1E03BD"/>
                </a:solidFill>
              </a:rPr>
              <a:t>只要有</a:t>
            </a:r>
            <a:r>
              <a:rPr lang="zh-TW" altLang="en-US" sz="2200" b="1" dirty="0">
                <a:solidFill>
                  <a:srgbClr val="C00000"/>
                </a:solidFill>
              </a:rPr>
              <a:t>一個人</a:t>
            </a:r>
            <a:r>
              <a:rPr lang="zh-TW" altLang="en-US" sz="2200" b="1" dirty="0">
                <a:solidFill>
                  <a:srgbClr val="1E03BD"/>
                </a:solidFill>
              </a:rPr>
              <a:t>不遵守交通規則，</a:t>
            </a:r>
            <a:r>
              <a:rPr lang="zh-TW" altLang="en-US" sz="2200" b="1" dirty="0">
                <a:solidFill>
                  <a:srgbClr val="C00000"/>
                </a:solidFill>
              </a:rPr>
              <a:t>全民之交通安全</a:t>
            </a:r>
            <a:r>
              <a:rPr lang="zh-TW" altLang="en-US" sz="2200" b="1" dirty="0">
                <a:solidFill>
                  <a:srgbClr val="1E03BD"/>
                </a:solidFill>
              </a:rPr>
              <a:t>都不保！</a:t>
            </a:r>
          </a:p>
          <a:p>
            <a:pPr marL="785812" lvl="1" indent="-342900">
              <a:spcBef>
                <a:spcPts val="300"/>
              </a:spcBef>
              <a:buFont typeface="Wingdings" panose="05000000000000000000" pitchFamily="2" charset="2"/>
              <a:buChar char="ü"/>
            </a:pPr>
            <a:r>
              <a:rPr lang="zh-TW" altLang="en-US" sz="2200" b="1" dirty="0">
                <a:solidFill>
                  <a:srgbClr val="1E03BD"/>
                </a:solidFill>
              </a:rPr>
              <a:t>不願自己成為「</a:t>
            </a:r>
            <a:r>
              <a:rPr lang="zh-TW" altLang="en-US" sz="2200" b="1" dirty="0">
                <a:solidFill>
                  <a:srgbClr val="C00000"/>
                </a:solidFill>
              </a:rPr>
              <a:t>受害者</a:t>
            </a:r>
            <a:r>
              <a:rPr lang="zh-TW" altLang="en-US" sz="2200" b="1" dirty="0">
                <a:solidFill>
                  <a:srgbClr val="1E03BD"/>
                </a:solidFill>
              </a:rPr>
              <a:t>」，更不要讓自己成為「</a:t>
            </a:r>
            <a:r>
              <a:rPr lang="zh-TW" altLang="en-US" sz="2200" b="1" dirty="0">
                <a:solidFill>
                  <a:srgbClr val="C00000"/>
                </a:solidFill>
              </a:rPr>
              <a:t>加害者</a:t>
            </a:r>
            <a:r>
              <a:rPr lang="zh-TW" altLang="en-US" sz="2200" b="1" dirty="0">
                <a:solidFill>
                  <a:srgbClr val="1E03BD"/>
                </a:solidFill>
              </a:rPr>
              <a:t>」</a:t>
            </a:r>
          </a:p>
          <a:p>
            <a:pPr marL="785812" lvl="1" indent="-342900">
              <a:spcBef>
                <a:spcPts val="300"/>
              </a:spcBef>
              <a:buFont typeface="Wingdings" panose="05000000000000000000" pitchFamily="2" charset="2"/>
              <a:buChar char="ü"/>
            </a:pPr>
            <a:r>
              <a:rPr lang="zh-TW" altLang="en-US" sz="2200" b="1" dirty="0">
                <a:solidFill>
                  <a:srgbClr val="1E03BD"/>
                </a:solidFill>
              </a:rPr>
              <a:t>法規不足，警力不逮，</a:t>
            </a:r>
            <a:r>
              <a:rPr lang="zh-TW" altLang="en-US" sz="2200" b="1" dirty="0" smtClean="0">
                <a:solidFill>
                  <a:srgbClr val="1E03BD"/>
                </a:solidFill>
              </a:rPr>
              <a:t>出自</a:t>
            </a:r>
            <a:r>
              <a:rPr lang="zh-TW" altLang="en-US" sz="2200" b="1" dirty="0" smtClean="0">
                <a:solidFill>
                  <a:srgbClr val="C00000"/>
                </a:solidFill>
              </a:rPr>
              <a:t>全民內心</a:t>
            </a:r>
            <a:r>
              <a:rPr lang="zh-TW" altLang="en-US" sz="2200" b="1" dirty="0">
                <a:solidFill>
                  <a:srgbClr val="C00000"/>
                </a:solidFill>
              </a:rPr>
              <a:t>的道德</a:t>
            </a:r>
            <a:r>
              <a:rPr lang="zh-TW" altLang="en-US" sz="2200" b="1" dirty="0">
                <a:solidFill>
                  <a:srgbClr val="1E03BD"/>
                </a:solidFill>
              </a:rPr>
              <a:t>才是安全</a:t>
            </a:r>
            <a:r>
              <a:rPr lang="zh-TW" altLang="en-US" sz="2200" b="1" dirty="0" smtClean="0">
                <a:solidFill>
                  <a:srgbClr val="1E03BD"/>
                </a:solidFill>
              </a:rPr>
              <a:t>守護神</a:t>
            </a:r>
            <a:endParaRPr lang="en-US" altLang="zh-TW" sz="2200" b="1" dirty="0" smtClean="0">
              <a:solidFill>
                <a:srgbClr val="1E03BD"/>
              </a:solidFill>
            </a:endParaRPr>
          </a:p>
          <a:p>
            <a:pPr>
              <a:buFont typeface="Wingdings" panose="05000000000000000000" pitchFamily="2" charset="2"/>
              <a:buChar char="Ø"/>
            </a:pPr>
            <a:r>
              <a:rPr lang="zh-TW" altLang="en-US" b="1" dirty="0" smtClean="0">
                <a:solidFill>
                  <a:schemeClr val="tx1"/>
                </a:solidFill>
              </a:rPr>
              <a:t>道路上的交通安全需要大家共同來注意與維護</a:t>
            </a:r>
            <a:endParaRPr lang="en-US" altLang="zh-TW" b="1" dirty="0" smtClean="0">
              <a:solidFill>
                <a:schemeClr val="tx1"/>
              </a:solidFill>
            </a:endParaRPr>
          </a:p>
          <a:p>
            <a:pPr>
              <a:buFont typeface="Wingdings" panose="05000000000000000000" pitchFamily="2" charset="2"/>
              <a:buChar char="Ø"/>
            </a:pPr>
            <a:r>
              <a:rPr lang="zh-TW" altLang="en-US" b="1" dirty="0" smtClean="0">
                <a:solidFill>
                  <a:schemeClr val="tx1"/>
                </a:solidFill>
              </a:rPr>
              <a:t>透過教育與宣導，從小培養國民</a:t>
            </a:r>
            <a:r>
              <a:rPr lang="zh-TW" altLang="en-US" b="1" dirty="0" smtClean="0">
                <a:solidFill>
                  <a:srgbClr val="C00000"/>
                </a:solidFill>
              </a:rPr>
              <a:t>利他的用路觀</a:t>
            </a:r>
            <a:endParaRPr lang="en-US" altLang="zh-TW" b="1" dirty="0" smtClean="0">
              <a:solidFill>
                <a:srgbClr val="C00000"/>
              </a:solidFill>
            </a:endParaRPr>
          </a:p>
          <a:p>
            <a:pPr lvl="1">
              <a:buFont typeface="Wingdings" panose="05000000000000000000" pitchFamily="2" charset="2"/>
              <a:buChar char="ü"/>
            </a:pPr>
            <a:r>
              <a:rPr lang="zh-TW" altLang="en-US" sz="2200" b="1" dirty="0" smtClean="0">
                <a:solidFill>
                  <a:srgbClr val="1E03BD"/>
                </a:solidFill>
              </a:rPr>
              <a:t>不作</a:t>
            </a:r>
            <a:r>
              <a:rPr lang="zh-TW" altLang="en-US" sz="2200" b="1" dirty="0" smtClean="0">
                <a:solidFill>
                  <a:srgbClr val="C00000"/>
                </a:solidFill>
              </a:rPr>
              <a:t>危害他人交通安全</a:t>
            </a:r>
            <a:r>
              <a:rPr lang="zh-TW" altLang="en-US" sz="2200" b="1" dirty="0" smtClean="0">
                <a:solidFill>
                  <a:srgbClr val="1E03BD"/>
                </a:solidFill>
              </a:rPr>
              <a:t>之用路行為</a:t>
            </a:r>
            <a:r>
              <a:rPr lang="en-US" altLang="zh-TW" sz="2200" b="1" dirty="0" smtClean="0">
                <a:solidFill>
                  <a:srgbClr val="1E03BD"/>
                </a:solidFill>
              </a:rPr>
              <a:t> </a:t>
            </a:r>
          </a:p>
          <a:p>
            <a:pPr lvl="1">
              <a:buFont typeface="Wingdings" panose="05000000000000000000" pitchFamily="2" charset="2"/>
              <a:buChar char="ü"/>
            </a:pPr>
            <a:r>
              <a:rPr lang="zh-TW" altLang="en-US" sz="2200" b="1" dirty="0" smtClean="0">
                <a:solidFill>
                  <a:srgbClr val="1E03BD"/>
                </a:solidFill>
              </a:rPr>
              <a:t>不作</a:t>
            </a:r>
            <a:r>
              <a:rPr lang="zh-TW" altLang="en-US" sz="2200" b="1" dirty="0" smtClean="0">
                <a:solidFill>
                  <a:srgbClr val="C00000"/>
                </a:solidFill>
              </a:rPr>
              <a:t>妨礙他人交通方便</a:t>
            </a:r>
            <a:r>
              <a:rPr lang="zh-TW" altLang="en-US" sz="2200" b="1" dirty="0" smtClean="0">
                <a:solidFill>
                  <a:srgbClr val="1E03BD"/>
                </a:solidFill>
              </a:rPr>
              <a:t>之用路行為</a:t>
            </a:r>
            <a:endParaRPr lang="en-US" altLang="zh-TW" sz="2200" b="1" dirty="0" smtClean="0">
              <a:solidFill>
                <a:srgbClr val="1E03BD"/>
              </a:solidFill>
            </a:endParaRPr>
          </a:p>
          <a:p>
            <a:pPr lvl="1">
              <a:buFont typeface="Wingdings" panose="05000000000000000000" pitchFamily="2" charset="2"/>
              <a:buChar char="ü"/>
            </a:pPr>
            <a:r>
              <a:rPr lang="zh-TW" altLang="en-US" sz="2200" b="1" dirty="0" smtClean="0">
                <a:solidFill>
                  <a:srgbClr val="1E03BD"/>
                </a:solidFill>
              </a:rPr>
              <a:t>維護道路交通秩序與安全是我的責任</a:t>
            </a:r>
            <a:endParaRPr lang="en-US" altLang="zh-TW" sz="2200" b="1" dirty="0" smtClean="0">
              <a:solidFill>
                <a:srgbClr val="1E03BD"/>
              </a:solidFill>
            </a:endParaRPr>
          </a:p>
          <a:p>
            <a:pPr lvl="1">
              <a:buFont typeface="Wingdings" panose="05000000000000000000" pitchFamily="2" charset="2"/>
              <a:buChar char="ü"/>
            </a:pPr>
            <a:r>
              <a:rPr lang="zh-TW" altLang="en-US" sz="2200" b="1" dirty="0">
                <a:solidFill>
                  <a:srgbClr val="1E03BD"/>
                </a:solidFill>
              </a:rPr>
              <a:t>國民</a:t>
            </a:r>
            <a:r>
              <a:rPr lang="zh-TW" altLang="en-US" sz="2200" b="1" dirty="0" smtClean="0">
                <a:solidFill>
                  <a:srgbClr val="1E03BD"/>
                </a:solidFill>
              </a:rPr>
              <a:t>的安全用</a:t>
            </a:r>
            <a:r>
              <a:rPr lang="zh-TW" altLang="en-US" sz="2200" b="1" dirty="0">
                <a:solidFill>
                  <a:srgbClr val="1E03BD"/>
                </a:solidFill>
              </a:rPr>
              <a:t>路</a:t>
            </a:r>
            <a:r>
              <a:rPr lang="zh-TW" altLang="en-US" sz="2200" b="1" dirty="0" smtClean="0">
                <a:solidFill>
                  <a:srgbClr val="1E03BD"/>
                </a:solidFill>
              </a:rPr>
              <a:t>文化是需要日積月累改造的</a:t>
            </a:r>
            <a:endParaRPr lang="zh-TW" altLang="en-US" sz="2400" dirty="0"/>
          </a:p>
          <a:p>
            <a:pPr>
              <a:buFont typeface="Wingdings" panose="05000000000000000000" pitchFamily="2" charset="2"/>
              <a:buChar char="Ø"/>
            </a:pPr>
            <a:endParaRPr lang="en-US" altLang="zh-TW" sz="3000" b="1" dirty="0" smtClean="0">
              <a:solidFill>
                <a:srgbClr val="1E03BD"/>
              </a:solidFill>
            </a:endParaRPr>
          </a:p>
          <a:p>
            <a:pPr>
              <a:buFont typeface="Wingdings" panose="05000000000000000000" pitchFamily="2" charset="2"/>
              <a:buChar char="Ø"/>
            </a:pPr>
            <a:endParaRPr lang="en-US" altLang="zh-TW" b="1" dirty="0" smtClean="0">
              <a:solidFill>
                <a:schemeClr val="tx1"/>
              </a:solidFill>
            </a:endParaRPr>
          </a:p>
          <a:p>
            <a:pPr lvl="1">
              <a:buFont typeface="Wingdings" panose="05000000000000000000" pitchFamily="2" charset="2"/>
              <a:buChar char="ü"/>
            </a:pPr>
            <a:endParaRPr lang="zh-TW" altLang="en-US" sz="2000" b="1" dirty="0">
              <a:solidFill>
                <a:schemeClr val="tx2"/>
              </a:solidFill>
            </a:endParaRPr>
          </a:p>
        </p:txBody>
      </p:sp>
      <p:sp>
        <p:nvSpPr>
          <p:cNvPr id="3" name="標題 2"/>
          <p:cNvSpPr>
            <a:spLocks noGrp="1"/>
          </p:cNvSpPr>
          <p:nvPr>
            <p:ph type="title"/>
          </p:nvPr>
        </p:nvSpPr>
        <p:spPr>
          <a:xfrm>
            <a:off x="251520" y="0"/>
            <a:ext cx="8712968" cy="1077713"/>
          </a:xfrm>
        </p:spPr>
        <p:txBody>
          <a:bodyPr>
            <a:normAutofit/>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玖、五大守則之四：</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利他用路觀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(2/2)</a:t>
            </a:r>
            <a:endParaRPr lang="zh-TW" altLang="en-US"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34</a:t>
            </a:fld>
            <a:endParaRPr lang="zh-TW" altLang="en-US"/>
          </a:p>
        </p:txBody>
      </p:sp>
    </p:spTree>
    <p:extLst>
      <p:ext uri="{BB962C8B-B14F-4D97-AF65-F5344CB8AC3E}">
        <p14:creationId xmlns:p14="http://schemas.microsoft.com/office/powerpoint/2010/main" val="559720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1196752"/>
            <a:ext cx="8856984" cy="4968552"/>
          </a:xfrm>
        </p:spPr>
        <p:txBody>
          <a:bodyPr/>
          <a:lstStyle/>
          <a:p>
            <a:pPr>
              <a:buFont typeface="Wingdings" panose="05000000000000000000" pitchFamily="2" charset="2"/>
              <a:buChar char="Ø"/>
            </a:pPr>
            <a:r>
              <a:rPr lang="zh-TW" altLang="en-US" dirty="0" smtClean="0">
                <a:solidFill>
                  <a:schemeClr val="tx1"/>
                </a:solidFill>
              </a:rPr>
              <a:t>不作道路交通事故的製造者，也不成為無辜的受害者</a:t>
            </a:r>
            <a:endParaRPr lang="en-US" altLang="zh-TW" sz="2000" b="1" dirty="0" smtClean="0">
              <a:solidFill>
                <a:schemeClr val="tx2"/>
              </a:solidFill>
            </a:endParaRPr>
          </a:p>
          <a:p>
            <a:pPr>
              <a:buFont typeface="Wingdings" panose="05000000000000000000" pitchFamily="2" charset="2"/>
              <a:buChar char="Ø"/>
            </a:pPr>
            <a:r>
              <a:rPr lang="zh-TW" altLang="en-US" b="1" dirty="0" smtClean="0">
                <a:solidFill>
                  <a:schemeClr val="tx1"/>
                </a:solidFill>
              </a:rPr>
              <a:t>「防衛兼備」是具備</a:t>
            </a:r>
            <a:r>
              <a:rPr lang="zh-TW" altLang="en-US" b="1" dirty="0" smtClean="0">
                <a:solidFill>
                  <a:srgbClr val="C00000"/>
                </a:solidFill>
              </a:rPr>
              <a:t>預防</a:t>
            </a:r>
            <a:r>
              <a:rPr lang="zh-TW" altLang="en-US" b="1" dirty="0" smtClean="0">
                <a:solidFill>
                  <a:schemeClr val="tx1"/>
                </a:solidFill>
              </a:rPr>
              <a:t>與</a:t>
            </a:r>
            <a:r>
              <a:rPr lang="zh-TW" altLang="en-US" b="1" dirty="0" smtClean="0">
                <a:solidFill>
                  <a:srgbClr val="C00000"/>
                </a:solidFill>
              </a:rPr>
              <a:t>保衛</a:t>
            </a:r>
            <a:r>
              <a:rPr lang="zh-TW" altLang="en-US" b="1" dirty="0" smtClean="0">
                <a:solidFill>
                  <a:schemeClr val="tx1"/>
                </a:solidFill>
              </a:rPr>
              <a:t>雙重功能之用路行為</a:t>
            </a:r>
            <a:endParaRPr lang="en-US" altLang="zh-TW" b="1" dirty="0" smtClean="0">
              <a:solidFill>
                <a:schemeClr val="tx1"/>
              </a:solidFill>
            </a:endParaRPr>
          </a:p>
          <a:p>
            <a:pPr marL="444500" lvl="1" indent="-444500">
              <a:buFont typeface="Wingdings" panose="05000000000000000000" pitchFamily="2" charset="2"/>
              <a:buChar char="Ø"/>
            </a:pPr>
            <a:r>
              <a:rPr lang="zh-TW" altLang="en-US" sz="2800" b="1" dirty="0" smtClean="0">
                <a:solidFill>
                  <a:srgbClr val="1E03BD"/>
                </a:solidFill>
              </a:rPr>
              <a:t>預防交通事故的發生</a:t>
            </a:r>
            <a:endParaRPr lang="en-US" altLang="zh-TW" sz="2800" b="1" dirty="0" smtClean="0">
              <a:solidFill>
                <a:schemeClr val="tx1"/>
              </a:solidFill>
            </a:endParaRPr>
          </a:p>
          <a:p>
            <a:pPr lvl="1">
              <a:buFont typeface="Wingdings" panose="05000000000000000000" pitchFamily="2" charset="2"/>
              <a:buChar char="ü"/>
            </a:pPr>
            <a:r>
              <a:rPr lang="zh-TW" altLang="en-US" sz="2000" b="1" dirty="0" smtClean="0">
                <a:solidFill>
                  <a:srgbClr val="C00000"/>
                </a:solidFill>
              </a:rPr>
              <a:t>交通事故之發生原因中，</a:t>
            </a:r>
            <a:r>
              <a:rPr lang="en-US" altLang="zh-TW" sz="2000" b="1" dirty="0" smtClean="0">
                <a:solidFill>
                  <a:srgbClr val="C00000"/>
                </a:solidFill>
              </a:rPr>
              <a:t>90%</a:t>
            </a:r>
            <a:r>
              <a:rPr lang="zh-TW" altLang="en-US" sz="2000" b="1" dirty="0" smtClean="0">
                <a:solidFill>
                  <a:srgbClr val="C00000"/>
                </a:solidFill>
              </a:rPr>
              <a:t>與人為因素有關 </a:t>
            </a:r>
            <a:r>
              <a:rPr lang="en-US" altLang="zh-TW" sz="2000" b="1" dirty="0" smtClean="0">
                <a:solidFill>
                  <a:srgbClr val="C00000"/>
                </a:solidFill>
              </a:rPr>
              <a:t>(</a:t>
            </a:r>
            <a:r>
              <a:rPr lang="zh-TW" altLang="en-US" sz="2000" b="1" dirty="0" smtClean="0">
                <a:solidFill>
                  <a:srgbClr val="C00000"/>
                </a:solidFill>
              </a:rPr>
              <a:t>用路人的生理與心理</a:t>
            </a:r>
            <a:r>
              <a:rPr lang="en-US" altLang="zh-TW" sz="2000" b="1" dirty="0" smtClean="0">
                <a:solidFill>
                  <a:srgbClr val="C00000"/>
                </a:solidFill>
              </a:rPr>
              <a:t>)</a:t>
            </a:r>
          </a:p>
          <a:p>
            <a:pPr lvl="1">
              <a:buFont typeface="Wingdings" panose="05000000000000000000" pitchFamily="2" charset="2"/>
              <a:buChar char="ü"/>
            </a:pPr>
            <a:r>
              <a:rPr lang="zh-TW" altLang="en-US" sz="2000" b="1" dirty="0" smtClean="0">
                <a:solidFill>
                  <a:srgbClr val="C00000"/>
                </a:solidFill>
              </a:rPr>
              <a:t>生理現象與交通事故：反應時間、生理時鐘、疲勞、飲酒用藥等</a:t>
            </a:r>
            <a:endParaRPr lang="en-US" altLang="zh-TW" sz="2000" b="1" dirty="0" smtClean="0">
              <a:solidFill>
                <a:srgbClr val="C00000"/>
              </a:solidFill>
            </a:endParaRPr>
          </a:p>
          <a:p>
            <a:pPr lvl="1">
              <a:buFont typeface="Wingdings" panose="05000000000000000000" pitchFamily="2" charset="2"/>
              <a:buChar char="ü"/>
            </a:pPr>
            <a:r>
              <a:rPr lang="zh-TW" altLang="en-US" sz="2000" b="1" dirty="0" smtClean="0">
                <a:solidFill>
                  <a:srgbClr val="C00000"/>
                </a:solidFill>
              </a:rPr>
              <a:t>心理現象與交通事故：心情亢奮或沮喪、分心或嬉鬧、情緒</a:t>
            </a:r>
            <a:r>
              <a:rPr lang="en-US" altLang="zh-TW" sz="2000" b="1" dirty="0" smtClean="0">
                <a:solidFill>
                  <a:srgbClr val="C00000"/>
                </a:solidFill>
              </a:rPr>
              <a:t>…</a:t>
            </a:r>
            <a:r>
              <a:rPr lang="zh-TW" altLang="en-US" sz="2000" b="1" dirty="0" smtClean="0">
                <a:solidFill>
                  <a:srgbClr val="C00000"/>
                </a:solidFill>
              </a:rPr>
              <a:t>等</a:t>
            </a:r>
            <a:endParaRPr lang="en-US" altLang="zh-TW" sz="2000" b="1" dirty="0" smtClean="0">
              <a:solidFill>
                <a:srgbClr val="C00000"/>
              </a:solidFill>
            </a:endParaRPr>
          </a:p>
          <a:p>
            <a:pPr>
              <a:buFont typeface="Wingdings" panose="05000000000000000000" pitchFamily="2" charset="2"/>
              <a:buChar char="Ø"/>
            </a:pPr>
            <a:r>
              <a:rPr lang="zh-TW" altLang="en-US" dirty="0" smtClean="0">
                <a:solidFill>
                  <a:srgbClr val="1E03BD"/>
                </a:solidFill>
              </a:rPr>
              <a:t>自我保衛的用</a:t>
            </a:r>
            <a:r>
              <a:rPr lang="zh-TW" altLang="en-US" dirty="0">
                <a:solidFill>
                  <a:srgbClr val="1E03BD"/>
                </a:solidFill>
              </a:rPr>
              <a:t>路行為</a:t>
            </a:r>
            <a:endParaRPr lang="en-US" altLang="zh-TW" dirty="0">
              <a:solidFill>
                <a:srgbClr val="1E03BD"/>
              </a:solidFill>
            </a:endParaRPr>
          </a:p>
          <a:p>
            <a:pPr lvl="1">
              <a:buFont typeface="Wingdings" panose="05000000000000000000" pitchFamily="2" charset="2"/>
              <a:buChar char="ü"/>
            </a:pPr>
            <a:r>
              <a:rPr lang="zh-TW" altLang="en-US" sz="2000" b="1" dirty="0">
                <a:solidFill>
                  <a:srgbClr val="C00000"/>
                </a:solidFill>
              </a:rPr>
              <a:t>許多事故之發生均有先機可循</a:t>
            </a:r>
            <a:r>
              <a:rPr lang="zh-TW" altLang="en-US" sz="2000" b="1" dirty="0" smtClean="0">
                <a:solidFill>
                  <a:srgbClr val="C00000"/>
                </a:solidFill>
              </a:rPr>
              <a:t>：</a:t>
            </a:r>
            <a:r>
              <a:rPr lang="zh-TW" altLang="en-US" sz="2000" b="1" dirty="0" smtClean="0">
                <a:solidFill>
                  <a:srgbClr val="002060"/>
                </a:solidFill>
              </a:rPr>
              <a:t>學習</a:t>
            </a:r>
            <a:r>
              <a:rPr lang="zh-TW" altLang="en-US" sz="2000" b="1" dirty="0" smtClean="0">
                <a:solidFill>
                  <a:schemeClr val="tx2"/>
                </a:solidFill>
              </a:rPr>
              <a:t>預知</a:t>
            </a:r>
            <a:r>
              <a:rPr lang="zh-TW" altLang="en-US" sz="2000" b="1" dirty="0">
                <a:solidFill>
                  <a:schemeClr val="tx2"/>
                </a:solidFill>
              </a:rPr>
              <a:t>危險</a:t>
            </a:r>
            <a:r>
              <a:rPr lang="zh-TW" altLang="en-US" sz="2000" b="1" dirty="0" smtClean="0">
                <a:solidFill>
                  <a:schemeClr val="tx2"/>
                </a:solidFill>
              </a:rPr>
              <a:t>、提前佈署與防範</a:t>
            </a:r>
            <a:endParaRPr lang="en-US" altLang="zh-TW" sz="2000" b="1" dirty="0" smtClean="0">
              <a:solidFill>
                <a:schemeClr val="tx2"/>
              </a:solidFill>
            </a:endParaRPr>
          </a:p>
          <a:p>
            <a:pPr lvl="1">
              <a:buFont typeface="Wingdings" panose="05000000000000000000" pitchFamily="2" charset="2"/>
              <a:buChar char="ü"/>
            </a:pPr>
            <a:r>
              <a:rPr lang="zh-TW" altLang="en-US" sz="2000" b="1" dirty="0" smtClean="0">
                <a:solidFill>
                  <a:schemeClr val="tx2"/>
                </a:solidFill>
              </a:rPr>
              <a:t>從學習做一位好行人及好乘客開始，逐步建立自我防衛之用路行為</a:t>
            </a:r>
            <a:endParaRPr lang="en-US" altLang="zh-TW" sz="2000" b="1" dirty="0">
              <a:solidFill>
                <a:schemeClr val="tx2"/>
              </a:solidFill>
            </a:endParaRPr>
          </a:p>
          <a:p>
            <a:pPr lvl="1">
              <a:buFont typeface="Wingdings" panose="05000000000000000000" pitchFamily="2" charset="2"/>
              <a:buChar char="ü"/>
            </a:pPr>
            <a:r>
              <a:rPr lang="zh-TW" altLang="en-US" sz="2000" b="1" dirty="0">
                <a:solidFill>
                  <a:srgbClr val="C00000"/>
                </a:solidFill>
              </a:rPr>
              <a:t>建立專心且隨時用心觀察週遭路況之用路好習慣</a:t>
            </a:r>
            <a:endParaRPr lang="en-US" altLang="zh-TW" sz="2000" b="1" dirty="0">
              <a:solidFill>
                <a:srgbClr val="C00000"/>
              </a:solidFill>
            </a:endParaRPr>
          </a:p>
          <a:p>
            <a:pPr lvl="1">
              <a:buFont typeface="Wingdings" panose="05000000000000000000" pitchFamily="2" charset="2"/>
              <a:buChar char="ü"/>
            </a:pPr>
            <a:r>
              <a:rPr lang="zh-TW" altLang="en-US" sz="2000" b="1" dirty="0">
                <a:solidFill>
                  <a:schemeClr val="tx2"/>
                </a:solidFill>
              </a:rPr>
              <a:t>交岔路口無辜被撞的，通常是綠燈起動</a:t>
            </a:r>
            <a:r>
              <a:rPr lang="zh-TW" altLang="en-US" sz="2000" b="1" dirty="0" smtClean="0">
                <a:solidFill>
                  <a:schemeClr val="tx2"/>
                </a:solidFill>
              </a:rPr>
              <a:t>後就魯莽衝</a:t>
            </a:r>
            <a:r>
              <a:rPr lang="zh-TW" altLang="en-US" sz="2000" b="1" dirty="0">
                <a:solidFill>
                  <a:schemeClr val="tx2"/>
                </a:solidFill>
              </a:rPr>
              <a:t>出者</a:t>
            </a:r>
            <a:endParaRPr lang="en-US" altLang="zh-TW" sz="2000" b="1" dirty="0">
              <a:solidFill>
                <a:schemeClr val="tx2"/>
              </a:solidFill>
            </a:endParaRPr>
          </a:p>
          <a:p>
            <a:pPr lvl="1">
              <a:buFont typeface="Wingdings" panose="05000000000000000000" pitchFamily="2" charset="2"/>
              <a:buChar char="ü"/>
            </a:pPr>
            <a:r>
              <a:rPr lang="zh-TW" altLang="en-US" sz="2000" b="1" dirty="0">
                <a:solidFill>
                  <a:srgbClr val="C00000"/>
                </a:solidFill>
              </a:rPr>
              <a:t>掌握可能之危機</a:t>
            </a:r>
            <a:r>
              <a:rPr lang="zh-TW" altLang="en-US" sz="2000" b="1" dirty="0" smtClean="0">
                <a:solidFill>
                  <a:schemeClr val="tx1"/>
                </a:solidFill>
              </a:rPr>
              <a:t>：上下車或開車門、突然出現的危險、</a:t>
            </a:r>
            <a:r>
              <a:rPr lang="en-US" altLang="zh-TW" sz="2000" b="1" dirty="0" smtClean="0">
                <a:solidFill>
                  <a:schemeClr val="tx1"/>
                </a:solidFill>
              </a:rPr>
              <a:t>…</a:t>
            </a:r>
            <a:r>
              <a:rPr lang="zh-TW" altLang="en-US" sz="2000" b="1" dirty="0" smtClean="0">
                <a:solidFill>
                  <a:schemeClr val="tx1"/>
                </a:solidFill>
              </a:rPr>
              <a:t>等</a:t>
            </a:r>
            <a:endParaRPr lang="en-US" altLang="zh-TW" b="1" dirty="0" smtClean="0">
              <a:solidFill>
                <a:schemeClr val="tx1"/>
              </a:solidFill>
            </a:endParaRPr>
          </a:p>
        </p:txBody>
      </p:sp>
      <p:sp>
        <p:nvSpPr>
          <p:cNvPr id="3" name="標題 2"/>
          <p:cNvSpPr>
            <a:spLocks noGrp="1"/>
          </p:cNvSpPr>
          <p:nvPr>
            <p:ph type="title"/>
          </p:nvPr>
        </p:nvSpPr>
        <p:spPr>
          <a:xfrm>
            <a:off x="323528" y="0"/>
            <a:ext cx="8640960" cy="1077713"/>
          </a:xfrm>
        </p:spPr>
        <p:txBody>
          <a:bodyPr>
            <a:normAutofit/>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拾、五大守則之五：</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防衛兼備好習慣 </a:t>
            </a:r>
            <a:r>
              <a:rPr lang="zh-TW" altLang="en-US" sz="3200" dirty="0" smtClean="0">
                <a:latin typeface="Times New Roman" panose="02020603050405020304" pitchFamily="18" charset="0"/>
                <a:ea typeface="標楷體" panose="03000509000000000000" pitchFamily="65" charset="-120"/>
                <a:cs typeface="Times New Roman" panose="02020603050405020304" pitchFamily="18" charset="0"/>
              </a:rPr>
              <a:t>   </a:t>
            </a: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35</a:t>
            </a:fld>
            <a:endParaRPr lang="zh-TW" altLang="en-US"/>
          </a:p>
        </p:txBody>
      </p:sp>
    </p:spTree>
    <p:extLst>
      <p:ext uri="{BB962C8B-B14F-4D97-AF65-F5344CB8AC3E}">
        <p14:creationId xmlns:p14="http://schemas.microsoft.com/office/powerpoint/2010/main" val="32991749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79512" y="1124744"/>
            <a:ext cx="8784976" cy="5040560"/>
          </a:xfrm>
        </p:spPr>
        <p:txBody>
          <a:bodyPr/>
          <a:lstStyle/>
          <a:p>
            <a:pPr>
              <a:buFont typeface="Wingdings" panose="05000000000000000000" pitchFamily="2" charset="2"/>
              <a:buChar char="Ø"/>
            </a:pPr>
            <a:r>
              <a:rPr lang="zh-TW" altLang="en-US" sz="3600" dirty="0" smtClean="0">
                <a:solidFill>
                  <a:schemeClr val="tx1"/>
                </a:solidFill>
              </a:rPr>
              <a:t>交通安全之推動需要全民之認知與行動</a:t>
            </a:r>
            <a:endParaRPr lang="en-US" altLang="zh-TW" sz="3600" dirty="0" smtClean="0">
              <a:solidFill>
                <a:schemeClr val="tx1"/>
              </a:solidFill>
            </a:endParaRPr>
          </a:p>
          <a:p>
            <a:pPr>
              <a:buFont typeface="Wingdings" panose="05000000000000000000" pitchFamily="2" charset="2"/>
              <a:buChar char="Ø"/>
            </a:pPr>
            <a:r>
              <a:rPr lang="zh-TW" altLang="en-US" sz="3600" dirty="0" smtClean="0">
                <a:solidFill>
                  <a:schemeClr val="tx1"/>
                </a:solidFill>
              </a:rPr>
              <a:t>透過社會運動改造國人之交通安全文化</a:t>
            </a:r>
            <a:endParaRPr lang="en-US" altLang="zh-TW" sz="3600" dirty="0" smtClean="0">
              <a:solidFill>
                <a:schemeClr val="tx1"/>
              </a:solidFill>
            </a:endParaRPr>
          </a:p>
          <a:p>
            <a:pPr>
              <a:buFont typeface="Wingdings" panose="05000000000000000000" pitchFamily="2" charset="2"/>
              <a:buChar char="Ø"/>
            </a:pPr>
            <a:r>
              <a:rPr lang="zh-TW" altLang="en-US" sz="3600" dirty="0" smtClean="0">
                <a:solidFill>
                  <a:schemeClr val="tx1"/>
                </a:solidFill>
              </a:rPr>
              <a:t>當前社會迫切需要的</a:t>
            </a:r>
            <a:r>
              <a:rPr lang="zh-TW" altLang="en-US" sz="3600" dirty="0" smtClean="0">
                <a:solidFill>
                  <a:srgbClr val="C00000"/>
                </a:solidFill>
              </a:rPr>
              <a:t>五大交通安全運</a:t>
            </a:r>
            <a:r>
              <a:rPr lang="zh-TW" altLang="en-US" sz="3600" dirty="0">
                <a:solidFill>
                  <a:srgbClr val="C00000"/>
                </a:solidFill>
              </a:rPr>
              <a:t>動</a:t>
            </a:r>
            <a:endParaRPr lang="en-US" altLang="zh-TW" sz="3600" dirty="0" smtClean="0">
              <a:solidFill>
                <a:srgbClr val="C00000"/>
              </a:solidFill>
            </a:endParaRPr>
          </a:p>
          <a:p>
            <a:pPr marL="0" indent="534988">
              <a:buNone/>
            </a:pPr>
            <a:r>
              <a:rPr lang="en-US" altLang="zh-TW" sz="2600" dirty="0" smtClean="0">
                <a:solidFill>
                  <a:srgbClr val="C00000"/>
                </a:solidFill>
              </a:rPr>
              <a:t>(1)</a:t>
            </a:r>
            <a:r>
              <a:rPr lang="zh-TW" altLang="en-US" sz="2600" dirty="0" smtClean="0">
                <a:solidFill>
                  <a:srgbClr val="C00000"/>
                </a:solidFill>
              </a:rPr>
              <a:t> 車頭朝外停車：</a:t>
            </a:r>
            <a:r>
              <a:rPr lang="zh-TW" altLang="en-US" sz="2600" dirty="0" smtClean="0">
                <a:solidFill>
                  <a:srgbClr val="1E03BD"/>
                </a:solidFill>
              </a:rPr>
              <a:t>不撞行人、迅速逃生、方便充電</a:t>
            </a:r>
            <a:endParaRPr lang="en-US" altLang="zh-TW" sz="2600" b="1" dirty="0" smtClean="0">
              <a:solidFill>
                <a:srgbClr val="1E03BD"/>
              </a:solidFill>
            </a:endParaRPr>
          </a:p>
          <a:p>
            <a:pPr marL="0" indent="534988">
              <a:buNone/>
            </a:pPr>
            <a:r>
              <a:rPr lang="en-US" altLang="zh-TW" sz="2600" dirty="0" smtClean="0">
                <a:solidFill>
                  <a:srgbClr val="C00000"/>
                </a:solidFill>
              </a:rPr>
              <a:t>(2)</a:t>
            </a:r>
            <a:r>
              <a:rPr lang="zh-TW" altLang="en-US" sz="2600" dirty="0" smtClean="0">
                <a:solidFill>
                  <a:srgbClr val="C00000"/>
                </a:solidFill>
              </a:rPr>
              <a:t> 乘客責任 ：</a:t>
            </a:r>
            <a:r>
              <a:rPr lang="zh-TW" altLang="en-US" sz="2600" dirty="0" smtClean="0">
                <a:solidFill>
                  <a:srgbClr val="1E03BD"/>
                </a:solidFill>
              </a:rPr>
              <a:t>協助駕駛人清醒與專心、全車生命保障</a:t>
            </a:r>
            <a:endParaRPr lang="en-US" altLang="zh-TW" sz="2600" dirty="0" smtClean="0">
              <a:solidFill>
                <a:srgbClr val="1E03BD"/>
              </a:solidFill>
            </a:endParaRPr>
          </a:p>
          <a:p>
            <a:pPr marL="0" indent="534988">
              <a:buNone/>
            </a:pPr>
            <a:r>
              <a:rPr lang="en-US" altLang="zh-TW" sz="2600" b="1" dirty="0" smtClean="0">
                <a:solidFill>
                  <a:srgbClr val="C00000"/>
                </a:solidFill>
              </a:rPr>
              <a:t>(3)</a:t>
            </a:r>
            <a:r>
              <a:rPr lang="zh-TW" altLang="en-US" sz="2600" b="1" dirty="0" smtClean="0">
                <a:solidFill>
                  <a:srgbClr val="C00000"/>
                </a:solidFill>
              </a:rPr>
              <a:t> 下車時向</a:t>
            </a:r>
            <a:r>
              <a:rPr lang="zh-TW" altLang="en-US" sz="2600" dirty="0" smtClean="0">
                <a:solidFill>
                  <a:srgbClr val="C00000"/>
                </a:solidFill>
              </a:rPr>
              <a:t>公車及計程車司機說「謝謝」：</a:t>
            </a:r>
            <a:r>
              <a:rPr lang="zh-TW" altLang="en-US" sz="2600" dirty="0" smtClean="0">
                <a:solidFill>
                  <a:srgbClr val="1E03BD"/>
                </a:solidFill>
              </a:rPr>
              <a:t>感恩鼓勵</a:t>
            </a:r>
            <a:endParaRPr lang="en-US" altLang="zh-TW" sz="2600" dirty="0" smtClean="0">
              <a:solidFill>
                <a:srgbClr val="1E03BD"/>
              </a:solidFill>
            </a:endParaRPr>
          </a:p>
          <a:p>
            <a:pPr marL="0" indent="534988">
              <a:buNone/>
            </a:pPr>
            <a:r>
              <a:rPr lang="en-US" altLang="zh-TW" sz="2600" b="1" dirty="0" smtClean="0">
                <a:solidFill>
                  <a:srgbClr val="C00000"/>
                </a:solidFill>
              </a:rPr>
              <a:t>(4)</a:t>
            </a:r>
            <a:r>
              <a:rPr lang="zh-TW" altLang="en-US" sz="2600" b="1" dirty="0" smtClean="0">
                <a:solidFill>
                  <a:srgbClr val="C00000"/>
                </a:solidFill>
              </a:rPr>
              <a:t> 對</a:t>
            </a:r>
            <a:r>
              <a:rPr lang="zh-TW" altLang="en-US" sz="2600" dirty="0" smtClean="0">
                <a:solidFill>
                  <a:srgbClr val="C00000"/>
                </a:solidFill>
              </a:rPr>
              <a:t>禮讓行人的</a:t>
            </a:r>
            <a:r>
              <a:rPr lang="zh-TW" altLang="en-US" sz="2600" dirty="0">
                <a:solidFill>
                  <a:srgbClr val="C00000"/>
                </a:solidFill>
              </a:rPr>
              <a:t>車輛駕駛揮手點頭致謝</a:t>
            </a:r>
            <a:r>
              <a:rPr lang="zh-TW" altLang="en-US" sz="2600" dirty="0" smtClean="0">
                <a:solidFill>
                  <a:srgbClr val="C00000"/>
                </a:solidFill>
              </a:rPr>
              <a:t>：</a:t>
            </a:r>
            <a:r>
              <a:rPr lang="zh-TW" altLang="en-US" sz="2600" dirty="0" smtClean="0">
                <a:solidFill>
                  <a:srgbClr val="1E03BD"/>
                </a:solidFill>
              </a:rPr>
              <a:t>感謝與感動</a:t>
            </a:r>
            <a:endParaRPr lang="en-US" altLang="zh-TW" sz="2600" dirty="0" smtClean="0">
              <a:solidFill>
                <a:srgbClr val="1E03BD"/>
              </a:solidFill>
            </a:endParaRPr>
          </a:p>
          <a:p>
            <a:pPr marL="0" indent="534988">
              <a:buNone/>
            </a:pPr>
            <a:r>
              <a:rPr lang="en-US" altLang="zh-TW" sz="2600" b="1" dirty="0" smtClean="0">
                <a:solidFill>
                  <a:srgbClr val="C00000"/>
                </a:solidFill>
              </a:rPr>
              <a:t>(5)</a:t>
            </a:r>
            <a:r>
              <a:rPr lang="zh-TW" altLang="en-US" sz="2600" b="1" dirty="0" smtClean="0">
                <a:solidFill>
                  <a:srgbClr val="C00000"/>
                </a:solidFill>
              </a:rPr>
              <a:t> 保護</a:t>
            </a:r>
            <a:r>
              <a:rPr lang="zh-TW" altLang="en-US" sz="2600" b="1" dirty="0" smtClean="0">
                <a:solidFill>
                  <a:schemeClr val="tx1"/>
                </a:solidFill>
              </a:rPr>
              <a:t>長者</a:t>
            </a:r>
            <a:r>
              <a:rPr lang="zh-TW" altLang="en-US" sz="2600" b="1" dirty="0" smtClean="0">
                <a:solidFill>
                  <a:srgbClr val="C00000"/>
                </a:solidFill>
              </a:rPr>
              <a:t>及</a:t>
            </a:r>
            <a:r>
              <a:rPr lang="zh-TW" altLang="en-US" sz="2600" b="1" dirty="0" smtClean="0">
                <a:solidFill>
                  <a:schemeClr val="tx1"/>
                </a:solidFill>
              </a:rPr>
              <a:t>婦孺</a:t>
            </a:r>
            <a:r>
              <a:rPr lang="zh-TW" altLang="en-US" sz="2600" b="1" dirty="0" smtClean="0">
                <a:solidFill>
                  <a:srgbClr val="C00000"/>
                </a:solidFill>
              </a:rPr>
              <a:t>安全地穿越路口：</a:t>
            </a:r>
            <a:r>
              <a:rPr lang="zh-TW" altLang="en-US" sz="2600" b="1" dirty="0" smtClean="0">
                <a:solidFill>
                  <a:srgbClr val="1E03BD"/>
                </a:solidFill>
              </a:rPr>
              <a:t>公平正義與人性</a:t>
            </a:r>
            <a:endParaRPr lang="en-US" altLang="zh-TW" sz="2600" b="1" dirty="0" smtClean="0">
              <a:solidFill>
                <a:srgbClr val="1E03BD"/>
              </a:solidFill>
            </a:endParaRPr>
          </a:p>
          <a:p>
            <a:pPr>
              <a:buFont typeface="Wingdings" panose="05000000000000000000" pitchFamily="2" charset="2"/>
              <a:buChar char="Ø"/>
            </a:pPr>
            <a:r>
              <a:rPr lang="zh-TW" altLang="en-US" sz="3600" b="1" dirty="0" smtClean="0">
                <a:solidFill>
                  <a:schemeClr val="tx1"/>
                </a:solidFill>
              </a:rPr>
              <a:t>創造一個和諧、互助、感恩的交通環境</a:t>
            </a:r>
            <a:endParaRPr lang="en-US" altLang="zh-TW" sz="3600" b="1" dirty="0" smtClean="0">
              <a:solidFill>
                <a:schemeClr val="tx1"/>
              </a:solidFill>
            </a:endParaRPr>
          </a:p>
          <a:p>
            <a:pPr marL="0" indent="0">
              <a:buNone/>
            </a:pPr>
            <a:endParaRPr lang="zh-TW" altLang="en-US" sz="3200" b="1" dirty="0" smtClean="0">
              <a:solidFill>
                <a:schemeClr val="tx1"/>
              </a:solidFill>
            </a:endParaRPr>
          </a:p>
        </p:txBody>
      </p:sp>
      <p:sp>
        <p:nvSpPr>
          <p:cNvPr id="3" name="標題 2"/>
          <p:cNvSpPr>
            <a:spLocks noGrp="1"/>
          </p:cNvSpPr>
          <p:nvPr>
            <p:ph type="title"/>
          </p:nvPr>
        </p:nvSpPr>
        <p:spPr>
          <a:xfrm>
            <a:off x="251520" y="0"/>
            <a:ext cx="8712968" cy="1077713"/>
          </a:xfrm>
        </p:spPr>
        <p:txBody>
          <a:bodyPr>
            <a:normAutofit/>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拾壹、透過社會運動改造用路文化</a:t>
            </a:r>
            <a:endParaRPr lang="zh-TW" altLang="en-US"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36</a:t>
            </a:fld>
            <a:endParaRPr lang="zh-TW" altLang="en-US"/>
          </a:p>
        </p:txBody>
      </p:sp>
    </p:spTree>
    <p:extLst>
      <p:ext uri="{BB962C8B-B14F-4D97-AF65-F5344CB8AC3E}">
        <p14:creationId xmlns:p14="http://schemas.microsoft.com/office/powerpoint/2010/main" val="29113947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15515" y="188640"/>
            <a:ext cx="8820980" cy="792088"/>
          </a:xfrm>
        </p:spPr>
        <p:txBody>
          <a:bodyPr>
            <a:normAutofit fontScale="90000"/>
          </a:bodyPr>
          <a:lstStyle/>
          <a:p>
            <a:r>
              <a:rPr lang="zh-TW" altLang="en-US" b="1" dirty="0" smtClean="0">
                <a:latin typeface="標楷體" panose="03000509000000000000" pitchFamily="65" charset="-120"/>
                <a:ea typeface="標楷體" panose="03000509000000000000" pitchFamily="65" charset="-120"/>
              </a:rPr>
              <a:t>拾貳、交通安全文化培育之</a:t>
            </a:r>
            <a:r>
              <a:rPr lang="zh-TW" altLang="en-US" dirty="0">
                <a:latin typeface="標楷體" panose="03000509000000000000" pitchFamily="65" charset="-120"/>
                <a:ea typeface="標楷體" panose="03000509000000000000" pitchFamily="65" charset="-120"/>
              </a:rPr>
              <a:t>全民</a:t>
            </a:r>
            <a:r>
              <a:rPr lang="zh-TW" altLang="en-US" b="1" dirty="0" smtClean="0">
                <a:latin typeface="標楷體" panose="03000509000000000000" pitchFamily="65" charset="-120"/>
                <a:ea typeface="標楷體" panose="03000509000000000000" pitchFamily="65" charset="-120"/>
              </a:rPr>
              <a:t>教育藍圖</a:t>
            </a:r>
            <a:endParaRPr lang="zh-TW" altLang="en-US" b="1" dirty="0">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7" name="內容版面配置區 6"/>
          <p:cNvGraphicFramePr>
            <a:graphicFrameLocks noGrp="1"/>
          </p:cNvGraphicFramePr>
          <p:nvPr>
            <p:ph idx="1"/>
            <p:extLst>
              <p:ext uri="{D42A27DB-BD31-4B8C-83A1-F6EECF244321}">
                <p14:modId xmlns:p14="http://schemas.microsoft.com/office/powerpoint/2010/main" val="1755814941"/>
              </p:ext>
            </p:extLst>
          </p:nvPr>
        </p:nvGraphicFramePr>
        <p:xfrm>
          <a:off x="289660" y="1196752"/>
          <a:ext cx="8712968" cy="4964935"/>
        </p:xfrm>
        <a:graphic>
          <a:graphicData uri="http://schemas.openxmlformats.org/drawingml/2006/table">
            <a:tbl>
              <a:tblPr firstRow="1" bandRow="1">
                <a:tableStyleId>{5940675A-B579-460E-94D1-54222C63F5DA}</a:tableStyleId>
              </a:tblPr>
              <a:tblGrid>
                <a:gridCol w="720080">
                  <a:extLst>
                    <a:ext uri="{9D8B030D-6E8A-4147-A177-3AD203B41FA5}">
                      <a16:colId xmlns:a16="http://schemas.microsoft.com/office/drawing/2014/main" val="487430526"/>
                    </a:ext>
                  </a:extLst>
                </a:gridCol>
                <a:gridCol w="648072">
                  <a:extLst>
                    <a:ext uri="{9D8B030D-6E8A-4147-A177-3AD203B41FA5}">
                      <a16:colId xmlns:a16="http://schemas.microsoft.com/office/drawing/2014/main" val="2114716209"/>
                    </a:ext>
                  </a:extLst>
                </a:gridCol>
                <a:gridCol w="504056">
                  <a:extLst>
                    <a:ext uri="{9D8B030D-6E8A-4147-A177-3AD203B41FA5}">
                      <a16:colId xmlns:a16="http://schemas.microsoft.com/office/drawing/2014/main" val="816131781"/>
                    </a:ext>
                  </a:extLst>
                </a:gridCol>
                <a:gridCol w="648072">
                  <a:extLst>
                    <a:ext uri="{9D8B030D-6E8A-4147-A177-3AD203B41FA5}">
                      <a16:colId xmlns:a16="http://schemas.microsoft.com/office/drawing/2014/main" val="3163526979"/>
                    </a:ext>
                  </a:extLst>
                </a:gridCol>
                <a:gridCol w="648072">
                  <a:extLst>
                    <a:ext uri="{9D8B030D-6E8A-4147-A177-3AD203B41FA5}">
                      <a16:colId xmlns:a16="http://schemas.microsoft.com/office/drawing/2014/main" val="1328251674"/>
                    </a:ext>
                  </a:extLst>
                </a:gridCol>
                <a:gridCol w="648072">
                  <a:extLst>
                    <a:ext uri="{9D8B030D-6E8A-4147-A177-3AD203B41FA5}">
                      <a16:colId xmlns:a16="http://schemas.microsoft.com/office/drawing/2014/main" val="2883174109"/>
                    </a:ext>
                  </a:extLst>
                </a:gridCol>
                <a:gridCol w="2952328">
                  <a:extLst>
                    <a:ext uri="{9D8B030D-6E8A-4147-A177-3AD203B41FA5}">
                      <a16:colId xmlns:a16="http://schemas.microsoft.com/office/drawing/2014/main" val="1964003129"/>
                    </a:ext>
                  </a:extLst>
                </a:gridCol>
                <a:gridCol w="1944216">
                  <a:extLst>
                    <a:ext uri="{9D8B030D-6E8A-4147-A177-3AD203B41FA5}">
                      <a16:colId xmlns:a16="http://schemas.microsoft.com/office/drawing/2014/main" val="372875942"/>
                    </a:ext>
                  </a:extLst>
                </a:gridCol>
              </a:tblGrid>
              <a:tr h="397511">
                <a:tc rowSpan="2">
                  <a:txBody>
                    <a:bodyPr/>
                    <a:lstStyle/>
                    <a:p>
                      <a:pPr algn="ctr"/>
                      <a:r>
                        <a:rPr lang="zh-TW" altLang="en-US" dirty="0" smtClean="0">
                          <a:latin typeface="標楷體" panose="03000509000000000000" pitchFamily="65" charset="-120"/>
                          <a:ea typeface="標楷體" panose="03000509000000000000" pitchFamily="65" charset="-120"/>
                        </a:rPr>
                        <a:t>階段</a:t>
                      </a:r>
                      <a:endParaRPr lang="zh-TW" altLang="en-US" dirty="0">
                        <a:latin typeface="標楷體" panose="03000509000000000000" pitchFamily="65" charset="-120"/>
                        <a:ea typeface="標楷體" panose="03000509000000000000" pitchFamily="65" charset="-120"/>
                      </a:endParaRPr>
                    </a:p>
                  </a:txBody>
                  <a:tcPr anchor="ctr">
                    <a:solidFill>
                      <a:schemeClr val="bg1">
                        <a:lumMod val="85000"/>
                      </a:schemeClr>
                    </a:solidFill>
                  </a:tcPr>
                </a:tc>
                <a:tc rowSpan="2" gridSpan="2">
                  <a:txBody>
                    <a:bodyPr/>
                    <a:lstStyle/>
                    <a:p>
                      <a:pPr algn="ctr"/>
                      <a:r>
                        <a:rPr lang="zh-TW" altLang="en-US" dirty="0" smtClean="0">
                          <a:latin typeface="標楷體" panose="03000509000000000000" pitchFamily="65" charset="-120"/>
                          <a:ea typeface="標楷體" panose="03000509000000000000" pitchFamily="65" charset="-120"/>
                        </a:rPr>
                        <a:t>教育</a:t>
                      </a:r>
                      <a:endParaRPr lang="en-US" altLang="zh-TW" dirty="0" smtClean="0">
                        <a:latin typeface="標楷體" panose="03000509000000000000" pitchFamily="65" charset="-120"/>
                        <a:ea typeface="標楷體" panose="03000509000000000000" pitchFamily="65" charset="-120"/>
                      </a:endParaRPr>
                    </a:p>
                    <a:p>
                      <a:pPr algn="ctr"/>
                      <a:r>
                        <a:rPr lang="zh-TW" altLang="en-US" dirty="0" smtClean="0">
                          <a:latin typeface="標楷體" panose="03000509000000000000" pitchFamily="65" charset="-120"/>
                          <a:ea typeface="標楷體" panose="03000509000000000000" pitchFamily="65" charset="-120"/>
                        </a:rPr>
                        <a:t>類別</a:t>
                      </a:r>
                      <a:endParaRPr lang="zh-TW" altLang="en-US" dirty="0">
                        <a:latin typeface="標楷體" panose="03000509000000000000" pitchFamily="65" charset="-120"/>
                        <a:ea typeface="標楷體" panose="03000509000000000000" pitchFamily="65" charset="-120"/>
                      </a:endParaRPr>
                    </a:p>
                  </a:txBody>
                  <a:tcPr anchor="ctr">
                    <a:solidFill>
                      <a:schemeClr val="bg1">
                        <a:lumMod val="85000"/>
                      </a:schemeClr>
                    </a:solidFill>
                  </a:tcPr>
                </a:tc>
                <a:tc rowSpan="2" hMerge="1">
                  <a:txBody>
                    <a:bodyPr/>
                    <a:lstStyle/>
                    <a:p>
                      <a:endParaRPr lang="zh-TW" altLang="en-US"/>
                    </a:p>
                  </a:txBody>
                  <a:tcPr/>
                </a:tc>
                <a:tc gridSpan="3">
                  <a:txBody>
                    <a:bodyPr/>
                    <a:lstStyle/>
                    <a:p>
                      <a:pPr algn="ctr"/>
                      <a:r>
                        <a:rPr lang="zh-TW" altLang="en-US" sz="1600" dirty="0" smtClean="0">
                          <a:latin typeface="標楷體" panose="03000509000000000000" pitchFamily="65" charset="-120"/>
                          <a:ea typeface="標楷體" panose="03000509000000000000" pitchFamily="65" charset="-120"/>
                        </a:rPr>
                        <a:t>安全文化素養培育</a:t>
                      </a:r>
                      <a:endParaRPr lang="zh-TW" altLang="en-US" sz="1600" dirty="0">
                        <a:latin typeface="標楷體" panose="03000509000000000000" pitchFamily="65" charset="-120"/>
                        <a:ea typeface="標楷體" panose="03000509000000000000" pitchFamily="65" charset="-120"/>
                      </a:endParaRPr>
                    </a:p>
                  </a:txBody>
                  <a:tcPr anchor="ctr">
                    <a:solidFill>
                      <a:schemeClr val="bg1">
                        <a:lumMod val="85000"/>
                      </a:schemeClr>
                    </a:solidFill>
                  </a:tcPr>
                </a:tc>
                <a:tc hMerge="1">
                  <a:txBody>
                    <a:bodyPr/>
                    <a:lstStyle/>
                    <a:p>
                      <a:endParaRPr lang="zh-TW" altLang="en-US"/>
                    </a:p>
                  </a:txBody>
                  <a:tcPr/>
                </a:tc>
                <a:tc hMerge="1">
                  <a:txBody>
                    <a:bodyPr/>
                    <a:lstStyle/>
                    <a:p>
                      <a:endParaRPr lang="zh-TW" altLang="en-US"/>
                    </a:p>
                  </a:txBody>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dirty="0" smtClean="0">
                          <a:latin typeface="標楷體" panose="03000509000000000000" pitchFamily="65" charset="-120"/>
                          <a:ea typeface="標楷體" panose="03000509000000000000" pitchFamily="65" charset="-120"/>
                        </a:rPr>
                        <a:t>基本交通安全技能</a:t>
                      </a:r>
                      <a:endParaRPr lang="zh-TW" altLang="en-US" sz="2000" dirty="0">
                        <a:latin typeface="標楷體" panose="03000509000000000000" pitchFamily="65" charset="-120"/>
                        <a:ea typeface="標楷體" panose="03000509000000000000" pitchFamily="65" charset="-120"/>
                      </a:endParaRPr>
                    </a:p>
                  </a:txBody>
                  <a:tcPr anchor="ctr">
                    <a:solidFill>
                      <a:schemeClr val="bg1">
                        <a:lumMod val="85000"/>
                      </a:schemeClr>
                    </a:solidFill>
                  </a:tcPr>
                </a:tc>
                <a:tc rowSpan="2">
                  <a:txBody>
                    <a:bodyPr/>
                    <a:lstStyle/>
                    <a:p>
                      <a:pPr algn="ctr"/>
                      <a:r>
                        <a:rPr lang="zh-TW" altLang="en-US" sz="1800" dirty="0" smtClean="0">
                          <a:latin typeface="標楷體" panose="03000509000000000000" pitchFamily="65" charset="-120"/>
                          <a:ea typeface="標楷體" panose="03000509000000000000" pitchFamily="65" charset="-120"/>
                        </a:rPr>
                        <a:t>角色與運具使用</a:t>
                      </a:r>
                      <a:endParaRPr lang="en-US" altLang="zh-TW" sz="1800" dirty="0" smtClean="0">
                        <a:latin typeface="標楷體" panose="03000509000000000000" pitchFamily="65" charset="-120"/>
                        <a:ea typeface="標楷體" panose="03000509000000000000" pitchFamily="65" charset="-120"/>
                      </a:endParaRPr>
                    </a:p>
                    <a:p>
                      <a:pPr algn="ctr"/>
                      <a:r>
                        <a:rPr lang="zh-TW" altLang="en-US" sz="1800" dirty="0" smtClean="0">
                          <a:latin typeface="標楷體" panose="03000509000000000000" pitchFamily="65" charset="-120"/>
                          <a:ea typeface="標楷體" panose="03000509000000000000" pitchFamily="65" charset="-120"/>
                        </a:rPr>
                        <a:t>教育學習重點</a:t>
                      </a:r>
                      <a:endParaRPr lang="zh-TW" altLang="en-US" sz="1800" dirty="0">
                        <a:latin typeface="標楷體" panose="03000509000000000000" pitchFamily="65" charset="-120"/>
                        <a:ea typeface="標楷體" panose="03000509000000000000" pitchFamily="65" charset="-120"/>
                      </a:endParaRPr>
                    </a:p>
                  </a:txBody>
                  <a:tcPr anchor="ctr">
                    <a:solidFill>
                      <a:schemeClr val="bg1">
                        <a:lumMod val="85000"/>
                      </a:schemeClr>
                    </a:solidFill>
                  </a:tcPr>
                </a:tc>
                <a:extLst>
                  <a:ext uri="{0D108BD9-81ED-4DB2-BD59-A6C34878D82A}">
                    <a16:rowId xmlns:a16="http://schemas.microsoft.com/office/drawing/2014/main" val="194706602"/>
                  </a:ext>
                </a:extLst>
              </a:tr>
              <a:tr h="568381">
                <a:tc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a:txBody>
                    <a:bodyPr/>
                    <a:lstStyle/>
                    <a:p>
                      <a:pPr algn="ctr"/>
                      <a:r>
                        <a:rPr lang="zh-TW" altLang="en-US" sz="1600" dirty="0" smtClean="0">
                          <a:latin typeface="標楷體" panose="03000509000000000000" pitchFamily="65" charset="-120"/>
                          <a:ea typeface="標楷體" panose="03000509000000000000" pitchFamily="65" charset="-120"/>
                        </a:rPr>
                        <a:t>意識</a:t>
                      </a:r>
                      <a:endParaRPr lang="en-US" altLang="zh-TW" sz="1600" dirty="0" smtClean="0">
                        <a:latin typeface="標楷體" panose="03000509000000000000" pitchFamily="65" charset="-120"/>
                        <a:ea typeface="標楷體" panose="03000509000000000000" pitchFamily="65" charset="-120"/>
                      </a:endParaRPr>
                    </a:p>
                    <a:p>
                      <a:pPr algn="ctr"/>
                      <a:r>
                        <a:rPr lang="zh-TW" altLang="en-US" sz="1600" dirty="0" smtClean="0">
                          <a:latin typeface="標楷體" panose="03000509000000000000" pitchFamily="65" charset="-120"/>
                          <a:ea typeface="標楷體" panose="03000509000000000000" pitchFamily="65" charset="-120"/>
                        </a:rPr>
                        <a:t>覺醒</a:t>
                      </a:r>
                      <a:endParaRPr lang="zh-TW" altLang="en-US" sz="1600" dirty="0">
                        <a:latin typeface="標楷體" panose="03000509000000000000" pitchFamily="65" charset="-120"/>
                        <a:ea typeface="標楷體" panose="03000509000000000000" pitchFamily="65" charset="-120"/>
                      </a:endParaRPr>
                    </a:p>
                  </a:txBody>
                  <a:tcPr anchor="ctr">
                    <a:solidFill>
                      <a:schemeClr val="bg1">
                        <a:lumMod val="85000"/>
                      </a:schemeClr>
                    </a:solidFill>
                  </a:tcPr>
                </a:tc>
                <a:tc>
                  <a:txBody>
                    <a:bodyPr/>
                    <a:lstStyle/>
                    <a:p>
                      <a:pPr marL="0" indent="0" algn="ctr"/>
                      <a:r>
                        <a:rPr lang="zh-TW" altLang="en-US" sz="1600" dirty="0" smtClean="0">
                          <a:latin typeface="標楷體" panose="03000509000000000000" pitchFamily="65" charset="-120"/>
                          <a:ea typeface="標楷體" panose="03000509000000000000" pitchFamily="65" charset="-120"/>
                        </a:rPr>
                        <a:t>知能</a:t>
                      </a:r>
                      <a:endParaRPr lang="en-US" altLang="zh-TW" sz="1600" dirty="0" smtClean="0">
                        <a:latin typeface="標楷體" panose="03000509000000000000" pitchFamily="65" charset="-120"/>
                        <a:ea typeface="標楷體" panose="03000509000000000000" pitchFamily="65" charset="-120"/>
                      </a:endParaRPr>
                    </a:p>
                    <a:p>
                      <a:pPr marL="0" indent="0" algn="ctr"/>
                      <a:r>
                        <a:rPr lang="zh-TW" altLang="en-US" sz="1600" dirty="0" smtClean="0">
                          <a:latin typeface="標楷體" panose="03000509000000000000" pitchFamily="65" charset="-120"/>
                          <a:ea typeface="標楷體" panose="03000509000000000000" pitchFamily="65" charset="-120"/>
                        </a:rPr>
                        <a:t>傳授</a:t>
                      </a:r>
                      <a:endParaRPr lang="zh-TW" altLang="en-US" sz="1600" dirty="0">
                        <a:latin typeface="標楷體" panose="03000509000000000000" pitchFamily="65" charset="-120"/>
                        <a:ea typeface="標楷體" panose="03000509000000000000" pitchFamily="65" charset="-120"/>
                      </a:endParaRPr>
                    </a:p>
                  </a:txBody>
                  <a:tcPr anchor="ctr">
                    <a:solidFill>
                      <a:schemeClr val="bg1">
                        <a:lumMod val="85000"/>
                      </a:schemeClr>
                    </a:solidFill>
                  </a:tcPr>
                </a:tc>
                <a:tc>
                  <a:txBody>
                    <a:bodyPr/>
                    <a:lstStyle/>
                    <a:p>
                      <a:pPr algn="ctr"/>
                      <a:r>
                        <a:rPr lang="zh-TW" altLang="en-US" sz="1600" dirty="0" smtClean="0">
                          <a:latin typeface="標楷體" panose="03000509000000000000" pitchFamily="65" charset="-120"/>
                          <a:ea typeface="標楷體" panose="03000509000000000000" pitchFamily="65" charset="-120"/>
                        </a:rPr>
                        <a:t>行為</a:t>
                      </a:r>
                      <a:endParaRPr lang="en-US" altLang="zh-TW" sz="1600" dirty="0" smtClean="0">
                        <a:latin typeface="標楷體" panose="03000509000000000000" pitchFamily="65" charset="-120"/>
                        <a:ea typeface="標楷體" panose="03000509000000000000" pitchFamily="65" charset="-120"/>
                      </a:endParaRPr>
                    </a:p>
                    <a:p>
                      <a:pPr algn="ctr"/>
                      <a:r>
                        <a:rPr lang="zh-TW" altLang="en-US" sz="1600" dirty="0" smtClean="0">
                          <a:latin typeface="標楷體" panose="03000509000000000000" pitchFamily="65" charset="-120"/>
                          <a:ea typeface="標楷體" panose="03000509000000000000" pitchFamily="65" charset="-120"/>
                        </a:rPr>
                        <a:t>實踐</a:t>
                      </a:r>
                      <a:endParaRPr lang="zh-TW" altLang="en-US" sz="1600" dirty="0">
                        <a:latin typeface="標楷體" panose="03000509000000000000" pitchFamily="65" charset="-120"/>
                        <a:ea typeface="標楷體" panose="03000509000000000000" pitchFamily="65" charset="-120"/>
                      </a:endParaRPr>
                    </a:p>
                  </a:txBody>
                  <a:tcPr anchor="ctr">
                    <a:solidFill>
                      <a:schemeClr val="bg1">
                        <a:lumMod val="85000"/>
                      </a:schemeClr>
                    </a:solidFill>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642629659"/>
                  </a:ext>
                </a:extLst>
              </a:tr>
              <a:tr h="439672">
                <a:tc>
                  <a:txBody>
                    <a:bodyPr/>
                    <a:lstStyle/>
                    <a:p>
                      <a:pPr algn="ctr"/>
                      <a:r>
                        <a:rPr lang="zh-TW" altLang="en-US" dirty="0" smtClean="0">
                          <a:latin typeface="標楷體" panose="03000509000000000000" pitchFamily="65" charset="-120"/>
                          <a:ea typeface="標楷體" panose="03000509000000000000" pitchFamily="65" charset="-120"/>
                        </a:rPr>
                        <a:t>家庭</a:t>
                      </a:r>
                      <a:endParaRPr lang="zh-TW" altLang="en-US" dirty="0">
                        <a:latin typeface="標楷體" panose="03000509000000000000" pitchFamily="65" charset="-120"/>
                        <a:ea typeface="標楷體" panose="03000509000000000000" pitchFamily="65" charset="-120"/>
                      </a:endParaRPr>
                    </a:p>
                  </a:txBody>
                  <a:tcPr anchor="ctr">
                    <a:solidFill>
                      <a:schemeClr val="bg1"/>
                    </a:solidFill>
                  </a:tcPr>
                </a:tc>
                <a:tc>
                  <a:txBody>
                    <a:bodyPr/>
                    <a:lstStyle/>
                    <a:p>
                      <a:pPr algn="ctr"/>
                      <a:r>
                        <a:rPr lang="zh-TW" altLang="en-US" dirty="0" smtClean="0">
                          <a:latin typeface="標楷體" panose="03000509000000000000" pitchFamily="65" charset="-120"/>
                          <a:ea typeface="標楷體" panose="03000509000000000000" pitchFamily="65" charset="-120"/>
                        </a:rPr>
                        <a:t>學前</a:t>
                      </a:r>
                      <a:endParaRPr lang="zh-TW" altLang="en-US" dirty="0">
                        <a:latin typeface="標楷體" panose="03000509000000000000" pitchFamily="65" charset="-120"/>
                        <a:ea typeface="標楷體" panose="03000509000000000000" pitchFamily="65" charset="-120"/>
                      </a:endParaRPr>
                    </a:p>
                  </a:txBody>
                  <a:tcPr anchor="ctr">
                    <a:solidFill>
                      <a:schemeClr val="bg1"/>
                    </a:solidFill>
                  </a:tcPr>
                </a:tc>
                <a:tc rowSpan="8">
                  <a:txBody>
                    <a:bodyPr/>
                    <a:lstStyle/>
                    <a:p>
                      <a:pPr algn="ctr"/>
                      <a:r>
                        <a:rPr lang="zh-TW" altLang="en-US" dirty="0" smtClean="0">
                          <a:latin typeface="標楷體" panose="03000509000000000000" pitchFamily="65" charset="-120"/>
                          <a:ea typeface="標楷體" panose="03000509000000000000" pitchFamily="65" charset="-120"/>
                        </a:rPr>
                        <a:t>社會教育及執法</a:t>
                      </a:r>
                      <a:endParaRPr lang="zh-TW" altLang="en-US" dirty="0">
                        <a:latin typeface="標楷體" panose="03000509000000000000" pitchFamily="65" charset="-120"/>
                        <a:ea typeface="標楷體" panose="03000509000000000000" pitchFamily="65" charset="-120"/>
                      </a:endParaRPr>
                    </a:p>
                  </a:txBody>
                  <a:tcPr anchor="ctr">
                    <a:solidFill>
                      <a:schemeClr val="accent6">
                        <a:lumMod val="40000"/>
                        <a:lumOff val="60000"/>
                      </a:schemeClr>
                    </a:solidFill>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tc>
                <a:tc>
                  <a:txBody>
                    <a:bodyPr/>
                    <a:lstStyle/>
                    <a:p>
                      <a:pPr algn="ctr"/>
                      <a:r>
                        <a:rPr lang="zh-TW" altLang="en-US" sz="1600" b="1" dirty="0" smtClean="0">
                          <a:solidFill>
                            <a:srgbClr val="C00000"/>
                          </a:solidFill>
                          <a:latin typeface="新細明體" panose="02020500000000000000" pitchFamily="18" charset="-120"/>
                          <a:ea typeface="新細明體" panose="02020500000000000000" pitchFamily="18" charset="-120"/>
                        </a:rPr>
                        <a:t>●</a:t>
                      </a:r>
                      <a:endParaRPr lang="zh-TW" altLang="en-US" sz="1600" b="1" dirty="0">
                        <a:solidFill>
                          <a:srgbClr val="C00000"/>
                        </a:solidFill>
                      </a:endParaRPr>
                    </a:p>
                  </a:txBody>
                  <a:tcPr anchor="ctr"/>
                </a:tc>
                <a:tc rowSpan="8">
                  <a:txBody>
                    <a:bodyPr/>
                    <a:lstStyle/>
                    <a:p>
                      <a:pPr marL="0" marR="0" lvl="1" indent="0" algn="l" defTabSz="914400" rtl="0" eaLnBrk="1" fontAlgn="auto" latinLnBrk="0" hangingPunct="1">
                        <a:lnSpc>
                          <a:spcPct val="150000"/>
                        </a:lnSpc>
                        <a:spcBef>
                          <a:spcPts val="0"/>
                        </a:spcBef>
                        <a:spcAft>
                          <a:spcPts val="0"/>
                        </a:spcAft>
                        <a:buClrTx/>
                        <a:buSzTx/>
                        <a:buFontTx/>
                        <a:buNone/>
                        <a:tabLst/>
                        <a:defRPr/>
                      </a:pPr>
                      <a:r>
                        <a:rPr lang="en-US" altLang="zh-TW" sz="1800" b="1" dirty="0" smtClean="0">
                          <a:solidFill>
                            <a:srgbClr val="C00000"/>
                          </a:solidFill>
                          <a:latin typeface="標楷體" panose="03000509000000000000" pitchFamily="65" charset="-120"/>
                          <a:ea typeface="標楷體" panose="03000509000000000000" pitchFamily="65" charset="-120"/>
                        </a:rPr>
                        <a:t>1.</a:t>
                      </a:r>
                      <a:r>
                        <a:rPr lang="zh-TW" altLang="en-US" sz="1800" b="1" dirty="0" smtClean="0">
                          <a:solidFill>
                            <a:srgbClr val="C00000"/>
                          </a:solidFill>
                          <a:latin typeface="標楷體" panose="03000509000000000000" pitchFamily="65" charset="-120"/>
                          <a:ea typeface="標楷體" panose="03000509000000000000" pitchFamily="65" charset="-120"/>
                        </a:rPr>
                        <a:t>交通安全五大守則之建立</a:t>
                      </a:r>
                      <a:endParaRPr lang="en-US" altLang="zh-TW" sz="1800" b="1" dirty="0" smtClean="0">
                        <a:solidFill>
                          <a:srgbClr val="C00000"/>
                        </a:solidFill>
                        <a:latin typeface="標楷體" panose="03000509000000000000" pitchFamily="65" charset="-120"/>
                        <a:ea typeface="標楷體" panose="03000509000000000000" pitchFamily="65" charset="-120"/>
                      </a:endParaRPr>
                    </a:p>
                    <a:p>
                      <a:pPr marL="0" marR="0" lvl="1" indent="0" algn="l" defTabSz="914400" rtl="0" eaLnBrk="1" fontAlgn="auto" latinLnBrk="0" hangingPunct="1">
                        <a:lnSpc>
                          <a:spcPct val="150000"/>
                        </a:lnSpc>
                        <a:spcBef>
                          <a:spcPts val="0"/>
                        </a:spcBef>
                        <a:spcAft>
                          <a:spcPts val="0"/>
                        </a:spcAft>
                        <a:buClrTx/>
                        <a:buSzTx/>
                        <a:buFontTx/>
                        <a:buNone/>
                        <a:tabLst/>
                        <a:defRPr/>
                      </a:pPr>
                      <a:r>
                        <a:rPr lang="en-US" altLang="zh-TW" sz="1800" b="1" dirty="0" smtClean="0">
                          <a:solidFill>
                            <a:srgbClr val="1E03BD"/>
                          </a:solidFill>
                          <a:latin typeface="標楷體" panose="03000509000000000000" pitchFamily="65" charset="-120"/>
                          <a:ea typeface="標楷體" panose="03000509000000000000" pitchFamily="65" charset="-120"/>
                        </a:rPr>
                        <a:t>2.</a:t>
                      </a:r>
                      <a:r>
                        <a:rPr lang="zh-TW" altLang="en-US" sz="1800" b="1" dirty="0" smtClean="0">
                          <a:solidFill>
                            <a:srgbClr val="1E03BD"/>
                          </a:solidFill>
                          <a:latin typeface="標楷體" panose="03000509000000000000" pitchFamily="65" charset="-120"/>
                          <a:ea typeface="標楷體" panose="03000509000000000000" pitchFamily="65" charset="-120"/>
                        </a:rPr>
                        <a:t>交通系統潛在危機之掌握</a:t>
                      </a:r>
                    </a:p>
                    <a:p>
                      <a:pPr marL="0" marR="0" lvl="1" indent="0" algn="l" defTabSz="914400" rtl="0" eaLnBrk="1" fontAlgn="auto" latinLnBrk="0" hangingPunct="1">
                        <a:lnSpc>
                          <a:spcPct val="150000"/>
                        </a:lnSpc>
                        <a:spcBef>
                          <a:spcPts val="0"/>
                        </a:spcBef>
                        <a:spcAft>
                          <a:spcPts val="0"/>
                        </a:spcAft>
                        <a:buClrTx/>
                        <a:buSzTx/>
                        <a:buFontTx/>
                        <a:buNone/>
                        <a:tabLst/>
                        <a:defRPr/>
                      </a:pPr>
                      <a:r>
                        <a:rPr lang="en-US" altLang="zh-TW" sz="1800" b="1" dirty="0" smtClean="0">
                          <a:solidFill>
                            <a:srgbClr val="1E03BD"/>
                          </a:solidFill>
                          <a:latin typeface="標楷體" panose="03000509000000000000" pitchFamily="65" charset="-120"/>
                          <a:ea typeface="標楷體" panose="03000509000000000000" pitchFamily="65" charset="-120"/>
                        </a:rPr>
                        <a:t>3.</a:t>
                      </a:r>
                      <a:r>
                        <a:rPr lang="zh-TW" altLang="en-US" sz="1800" b="1" dirty="0" smtClean="0">
                          <a:solidFill>
                            <a:srgbClr val="1E03BD"/>
                          </a:solidFill>
                          <a:latin typeface="標楷體" panose="03000509000000000000" pitchFamily="65" charset="-120"/>
                          <a:ea typeface="標楷體" panose="03000509000000000000" pitchFamily="65" charset="-120"/>
                        </a:rPr>
                        <a:t>基本路權與交通法規認識</a:t>
                      </a:r>
                      <a:endParaRPr lang="en-US" altLang="zh-TW" sz="1800" b="1" dirty="0" smtClean="0">
                        <a:solidFill>
                          <a:srgbClr val="1E03BD"/>
                        </a:solidFill>
                        <a:latin typeface="標楷體" panose="03000509000000000000" pitchFamily="65" charset="-120"/>
                        <a:ea typeface="標楷體" panose="03000509000000000000" pitchFamily="65" charset="-120"/>
                      </a:endParaRPr>
                    </a:p>
                    <a:p>
                      <a:pPr marL="0" marR="0" lvl="1" indent="0" algn="l" defTabSz="914400" rtl="0" eaLnBrk="1" fontAlgn="auto" latinLnBrk="0" hangingPunct="1">
                        <a:lnSpc>
                          <a:spcPct val="150000"/>
                        </a:lnSpc>
                        <a:spcBef>
                          <a:spcPts val="0"/>
                        </a:spcBef>
                        <a:spcAft>
                          <a:spcPts val="0"/>
                        </a:spcAft>
                        <a:buClrTx/>
                        <a:buSzTx/>
                        <a:buFontTx/>
                        <a:buNone/>
                        <a:tabLst/>
                        <a:defRPr/>
                      </a:pPr>
                      <a:r>
                        <a:rPr lang="en-US" altLang="zh-TW" sz="1800" b="1" dirty="0" smtClean="0">
                          <a:solidFill>
                            <a:srgbClr val="1E03BD"/>
                          </a:solidFill>
                          <a:latin typeface="標楷體" panose="03000509000000000000" pitchFamily="65" charset="-120"/>
                          <a:ea typeface="標楷體" panose="03000509000000000000" pitchFamily="65" charset="-120"/>
                        </a:rPr>
                        <a:t>4.</a:t>
                      </a:r>
                      <a:r>
                        <a:rPr lang="zh-TW" altLang="en-US" sz="1800" b="1" dirty="0" smtClean="0">
                          <a:solidFill>
                            <a:srgbClr val="1E03BD"/>
                          </a:solidFill>
                          <a:latin typeface="標楷體" panose="03000509000000000000" pitchFamily="65" charset="-120"/>
                          <a:ea typeface="標楷體" panose="03000509000000000000" pitchFamily="65" charset="-120"/>
                        </a:rPr>
                        <a:t>行人與乘客交通安全技能</a:t>
                      </a:r>
                      <a:endParaRPr lang="en-US" altLang="zh-TW" sz="1800" b="1" dirty="0" smtClean="0">
                        <a:solidFill>
                          <a:srgbClr val="1E03BD"/>
                        </a:solidFill>
                        <a:latin typeface="標楷體" panose="03000509000000000000" pitchFamily="65" charset="-120"/>
                        <a:ea typeface="標楷體" panose="03000509000000000000" pitchFamily="65" charset="-120"/>
                      </a:endParaRPr>
                    </a:p>
                    <a:p>
                      <a:pPr marL="0" marR="0" lvl="1" indent="0" algn="l" defTabSz="914400" rtl="0" eaLnBrk="1" fontAlgn="auto" latinLnBrk="0" hangingPunct="1">
                        <a:lnSpc>
                          <a:spcPct val="150000"/>
                        </a:lnSpc>
                        <a:spcBef>
                          <a:spcPts val="0"/>
                        </a:spcBef>
                        <a:spcAft>
                          <a:spcPts val="0"/>
                        </a:spcAft>
                        <a:buClrTx/>
                        <a:buSzTx/>
                        <a:buFontTx/>
                        <a:buNone/>
                        <a:tabLst/>
                        <a:defRPr/>
                      </a:pPr>
                      <a:r>
                        <a:rPr lang="en-US" altLang="zh-TW" sz="1800" b="1" dirty="0" smtClean="0">
                          <a:solidFill>
                            <a:srgbClr val="1E03BD"/>
                          </a:solidFill>
                          <a:latin typeface="標楷體" panose="03000509000000000000" pitchFamily="65" charset="-120"/>
                          <a:ea typeface="標楷體" panose="03000509000000000000" pitchFamily="65" charset="-120"/>
                        </a:rPr>
                        <a:t>5.</a:t>
                      </a:r>
                      <a:r>
                        <a:rPr lang="zh-TW" altLang="en-US" sz="1800" b="1" dirty="0" smtClean="0">
                          <a:solidFill>
                            <a:srgbClr val="1E03BD"/>
                          </a:solidFill>
                          <a:latin typeface="標楷體" panose="03000509000000000000" pitchFamily="65" charset="-120"/>
                          <a:ea typeface="標楷體" panose="03000509000000000000" pitchFamily="65" charset="-120"/>
                        </a:rPr>
                        <a:t>安全使用公共運輸之技能</a:t>
                      </a:r>
                      <a:endParaRPr lang="en-US" altLang="zh-TW" sz="1800" b="1" dirty="0" smtClean="0">
                        <a:solidFill>
                          <a:srgbClr val="1E03BD"/>
                        </a:solidFill>
                        <a:latin typeface="標楷體" panose="03000509000000000000" pitchFamily="65" charset="-120"/>
                        <a:ea typeface="標楷體" panose="03000509000000000000" pitchFamily="65" charset="-120"/>
                      </a:endParaRPr>
                    </a:p>
                    <a:p>
                      <a:pPr marL="0" marR="0" lvl="1" indent="0" algn="l" defTabSz="914400" rtl="0" eaLnBrk="1" fontAlgn="auto" latinLnBrk="0" hangingPunct="1">
                        <a:lnSpc>
                          <a:spcPct val="150000"/>
                        </a:lnSpc>
                        <a:spcBef>
                          <a:spcPts val="0"/>
                        </a:spcBef>
                        <a:spcAft>
                          <a:spcPts val="0"/>
                        </a:spcAft>
                        <a:buClrTx/>
                        <a:buSzTx/>
                        <a:buFontTx/>
                        <a:buNone/>
                        <a:tabLst/>
                        <a:defRPr/>
                      </a:pPr>
                      <a:r>
                        <a:rPr lang="en-US" altLang="zh-TW" sz="1800" b="1" dirty="0" smtClean="0">
                          <a:solidFill>
                            <a:srgbClr val="1E03BD"/>
                          </a:solidFill>
                          <a:latin typeface="標楷體" panose="03000509000000000000" pitchFamily="65" charset="-120"/>
                          <a:ea typeface="標楷體" panose="03000509000000000000" pitchFamily="65" charset="-120"/>
                        </a:rPr>
                        <a:t>6.</a:t>
                      </a:r>
                      <a:r>
                        <a:rPr lang="zh-TW" altLang="en-US" sz="1800" b="1" dirty="0" smtClean="0">
                          <a:solidFill>
                            <a:srgbClr val="1E03BD"/>
                          </a:solidFill>
                          <a:latin typeface="標楷體" panose="03000509000000000000" pitchFamily="65" charset="-120"/>
                          <a:ea typeface="標楷體" panose="03000509000000000000" pitchFamily="65" charset="-120"/>
                        </a:rPr>
                        <a:t>安全騎乘自行車知識技能</a:t>
                      </a:r>
                      <a:endParaRPr lang="en-US" altLang="zh-TW" sz="1800" b="1" dirty="0" smtClean="0">
                        <a:solidFill>
                          <a:srgbClr val="1E03BD"/>
                        </a:solidFill>
                        <a:latin typeface="標楷體" panose="03000509000000000000" pitchFamily="65" charset="-120"/>
                        <a:ea typeface="標楷體" panose="03000509000000000000" pitchFamily="65" charset="-120"/>
                      </a:endParaRPr>
                    </a:p>
                    <a:p>
                      <a:pPr marL="0" marR="0" lvl="1" indent="0" algn="l" defTabSz="914400" rtl="0" eaLnBrk="1" fontAlgn="auto" latinLnBrk="0" hangingPunct="1">
                        <a:lnSpc>
                          <a:spcPct val="150000"/>
                        </a:lnSpc>
                        <a:spcBef>
                          <a:spcPts val="0"/>
                        </a:spcBef>
                        <a:spcAft>
                          <a:spcPts val="0"/>
                        </a:spcAft>
                        <a:buClrTx/>
                        <a:buSzTx/>
                        <a:buFontTx/>
                        <a:buNone/>
                        <a:tabLst/>
                        <a:defRPr/>
                      </a:pPr>
                      <a:r>
                        <a:rPr lang="en-US" altLang="zh-TW" sz="1800" b="1" dirty="0" smtClean="0">
                          <a:solidFill>
                            <a:srgbClr val="1E03BD"/>
                          </a:solidFill>
                          <a:latin typeface="標楷體" panose="03000509000000000000" pitchFamily="65" charset="-120"/>
                          <a:ea typeface="標楷體" panose="03000509000000000000" pitchFamily="65" charset="-120"/>
                        </a:rPr>
                        <a:t>7.</a:t>
                      </a:r>
                      <a:r>
                        <a:rPr lang="zh-TW" altLang="en-US" sz="1800" b="1" dirty="0" smtClean="0">
                          <a:solidFill>
                            <a:srgbClr val="1E03BD"/>
                          </a:solidFill>
                          <a:latin typeface="標楷體" panose="03000509000000000000" pitchFamily="65" charset="-120"/>
                          <a:ea typeface="標楷體" panose="03000509000000000000" pitchFamily="65" charset="-120"/>
                        </a:rPr>
                        <a:t>交通維護及事故救護協助</a:t>
                      </a:r>
                      <a:endParaRPr lang="zh-TW" altLang="en-US" sz="2100" dirty="0" smtClean="0"/>
                    </a:p>
                    <a:p>
                      <a:endParaRPr lang="zh-TW" altLang="en-US" dirty="0"/>
                    </a:p>
                  </a:txBody>
                  <a:tcPr/>
                </a:tc>
                <a:tc>
                  <a:txBody>
                    <a:bodyPr/>
                    <a:lstStyle/>
                    <a:p>
                      <a:pPr algn="l"/>
                      <a:r>
                        <a:rPr lang="zh-TW" altLang="en-US" sz="1400" b="0" dirty="0" smtClean="0">
                          <a:solidFill>
                            <a:srgbClr val="C00000"/>
                          </a:solidFill>
                          <a:latin typeface="標楷體" panose="03000509000000000000" pitchFamily="65" charset="-120"/>
                          <a:ea typeface="標楷體" panose="03000509000000000000" pitchFamily="65" charset="-120"/>
                        </a:rPr>
                        <a:t>乘客</a:t>
                      </a:r>
                      <a:endParaRPr lang="zh-TW" altLang="en-US" sz="1400" b="0" dirty="0">
                        <a:solidFill>
                          <a:srgbClr val="C00000"/>
                        </a:solidFill>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931765661"/>
                  </a:ext>
                </a:extLst>
              </a:tr>
              <a:tr h="439672">
                <a:tc>
                  <a:txBody>
                    <a:bodyPr/>
                    <a:lstStyle/>
                    <a:p>
                      <a:pPr algn="ctr"/>
                      <a:r>
                        <a:rPr lang="zh-TW" altLang="en-US" dirty="0" smtClean="0">
                          <a:latin typeface="標楷體" panose="03000509000000000000" pitchFamily="65" charset="-120"/>
                          <a:ea typeface="標楷體" panose="03000509000000000000" pitchFamily="65" charset="-120"/>
                        </a:rPr>
                        <a:t>幼兒</a:t>
                      </a:r>
                      <a:endParaRPr lang="zh-TW" altLang="en-US" dirty="0">
                        <a:latin typeface="標楷體" panose="03000509000000000000" pitchFamily="65" charset="-120"/>
                        <a:ea typeface="標楷體" panose="03000509000000000000" pitchFamily="65" charset="-120"/>
                      </a:endParaRPr>
                    </a:p>
                  </a:txBody>
                  <a:tcPr anchor="ctr">
                    <a:solidFill>
                      <a:schemeClr val="bg1"/>
                    </a:solidFill>
                  </a:tcPr>
                </a:tc>
                <a:tc>
                  <a:txBody>
                    <a:bodyPr/>
                    <a:lstStyle/>
                    <a:p>
                      <a:pPr algn="ctr"/>
                      <a:r>
                        <a:rPr lang="zh-TW" altLang="en-US" dirty="0" smtClean="0">
                          <a:latin typeface="標楷體" panose="03000509000000000000" pitchFamily="65" charset="-120"/>
                          <a:ea typeface="標楷體" panose="03000509000000000000" pitchFamily="65" charset="-120"/>
                        </a:rPr>
                        <a:t>幼教</a:t>
                      </a:r>
                      <a:endParaRPr lang="zh-TW" altLang="en-US" dirty="0">
                        <a:latin typeface="標楷體" panose="03000509000000000000" pitchFamily="65" charset="-120"/>
                        <a:ea typeface="標楷體" panose="03000509000000000000" pitchFamily="65" charset="-120"/>
                      </a:endParaRPr>
                    </a:p>
                  </a:txBody>
                  <a:tcPr anchor="ctr">
                    <a:solidFill>
                      <a:schemeClr val="bg1"/>
                    </a:solidFill>
                  </a:tcPr>
                </a:tc>
                <a:tc vMerge="1">
                  <a:txBody>
                    <a:bodyPr/>
                    <a:lstStyle/>
                    <a:p>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tc>
                <a:tc vMerge="1">
                  <a:txBody>
                    <a:bodyPr/>
                    <a:lstStyle/>
                    <a:p>
                      <a:endParaRPr lang="zh-TW" altLang="en-US" dirty="0"/>
                    </a:p>
                  </a:txBody>
                  <a:tcPr/>
                </a:tc>
                <a:tc>
                  <a:txBody>
                    <a:bodyPr/>
                    <a:lstStyle/>
                    <a:p>
                      <a:pPr algn="l"/>
                      <a:r>
                        <a:rPr lang="zh-TW" altLang="en-US" sz="1400" b="0" dirty="0" smtClean="0">
                          <a:solidFill>
                            <a:srgbClr val="C00000"/>
                          </a:solidFill>
                          <a:latin typeface="標楷體" panose="03000509000000000000" pitchFamily="65" charset="-120"/>
                          <a:ea typeface="標楷體" panose="03000509000000000000" pitchFamily="65" charset="-120"/>
                        </a:rPr>
                        <a:t>乘客、行人</a:t>
                      </a:r>
                      <a:endParaRPr lang="zh-TW" altLang="en-US" sz="1400" b="0" dirty="0">
                        <a:solidFill>
                          <a:srgbClr val="C00000"/>
                        </a:solidFill>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4112375936"/>
                  </a:ext>
                </a:extLst>
              </a:tr>
              <a:tr h="508551">
                <a:tc>
                  <a:txBody>
                    <a:bodyPr/>
                    <a:lstStyle/>
                    <a:p>
                      <a:pPr algn="ctr"/>
                      <a:r>
                        <a:rPr lang="zh-TW" altLang="en-US" dirty="0" smtClean="0">
                          <a:latin typeface="標楷體" panose="03000509000000000000" pitchFamily="65" charset="-120"/>
                          <a:ea typeface="標楷體" panose="03000509000000000000" pitchFamily="65" charset="-120"/>
                        </a:rPr>
                        <a:t>國小</a:t>
                      </a:r>
                      <a:endParaRPr lang="zh-TW" altLang="en-US" dirty="0">
                        <a:latin typeface="標楷體" panose="03000509000000000000" pitchFamily="65" charset="-120"/>
                        <a:ea typeface="標楷體" panose="03000509000000000000" pitchFamily="65" charset="-120"/>
                      </a:endParaRPr>
                    </a:p>
                  </a:txBody>
                  <a:tcPr anchor="ctr">
                    <a:solidFill>
                      <a:schemeClr val="bg1"/>
                    </a:solidFill>
                  </a:tcPr>
                </a:tc>
                <a:tc rowSpan="3">
                  <a:txBody>
                    <a:bodyPr/>
                    <a:lstStyle/>
                    <a:p>
                      <a:pPr algn="ctr"/>
                      <a:r>
                        <a:rPr lang="zh-TW" altLang="en-US" dirty="0" smtClean="0">
                          <a:latin typeface="標楷體" panose="03000509000000000000" pitchFamily="65" charset="-120"/>
                          <a:ea typeface="標楷體" panose="03000509000000000000" pitchFamily="65" charset="-120"/>
                        </a:rPr>
                        <a:t>學校教育</a:t>
                      </a:r>
                      <a:endParaRPr lang="zh-TW" altLang="en-US" dirty="0">
                        <a:latin typeface="標楷體" panose="03000509000000000000" pitchFamily="65" charset="-120"/>
                        <a:ea typeface="標楷體" panose="03000509000000000000" pitchFamily="65" charset="-120"/>
                      </a:endParaRPr>
                    </a:p>
                  </a:txBody>
                  <a:tcPr anchor="ctr">
                    <a:solidFill>
                      <a:schemeClr val="accent3">
                        <a:lumMod val="20000"/>
                        <a:lumOff val="80000"/>
                      </a:schemeClr>
                    </a:solidFill>
                  </a:tcPr>
                </a:tc>
                <a:tc vMerge="1">
                  <a:txBody>
                    <a:bodyPr/>
                    <a:lstStyle/>
                    <a:p>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solidFill>
                      <a:schemeClr val="accent1">
                        <a:lumMod val="40000"/>
                        <a:lumOff val="60000"/>
                      </a:schemeClr>
                    </a:solidFill>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solidFill>
                      <a:schemeClr val="accent1">
                        <a:lumMod val="40000"/>
                        <a:lumOff val="60000"/>
                      </a:schemeClr>
                    </a:solidFill>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solidFill>
                      <a:schemeClr val="accent1">
                        <a:lumMod val="40000"/>
                        <a:lumOff val="60000"/>
                      </a:schemeClr>
                    </a:solidFill>
                  </a:tcPr>
                </a:tc>
                <a:tc vMerge="1">
                  <a:txBody>
                    <a:bodyPr/>
                    <a:lstStyle/>
                    <a:p>
                      <a:endParaRPr lang="zh-TW" altLang="en-US" dirty="0"/>
                    </a:p>
                  </a:txBody>
                  <a:tcPr/>
                </a:tc>
                <a:tc>
                  <a:txBody>
                    <a:bodyPr/>
                    <a:lstStyle/>
                    <a:p>
                      <a:pPr algn="l"/>
                      <a:r>
                        <a:rPr lang="zh-TW" altLang="en-US" sz="1400" b="0" dirty="0" smtClean="0">
                          <a:solidFill>
                            <a:srgbClr val="C00000"/>
                          </a:solidFill>
                          <a:latin typeface="標楷體" panose="03000509000000000000" pitchFamily="65" charset="-120"/>
                          <a:ea typeface="標楷體" panose="03000509000000000000" pitchFamily="65" charset="-120"/>
                        </a:rPr>
                        <a:t>乘客、行人、自行車、</a:t>
                      </a:r>
                      <a:endParaRPr lang="en-US" altLang="zh-TW" sz="1400" b="0" dirty="0" smtClean="0">
                        <a:solidFill>
                          <a:srgbClr val="C00000"/>
                        </a:solidFill>
                        <a:latin typeface="標楷體" panose="03000509000000000000" pitchFamily="65" charset="-120"/>
                        <a:ea typeface="標楷體" panose="03000509000000000000" pitchFamily="65" charset="-120"/>
                      </a:endParaRPr>
                    </a:p>
                    <a:p>
                      <a:pPr algn="l"/>
                      <a:r>
                        <a:rPr lang="zh-TW" altLang="en-US" sz="1400" b="0" dirty="0" smtClean="0">
                          <a:solidFill>
                            <a:srgbClr val="C00000"/>
                          </a:solidFill>
                          <a:latin typeface="標楷體" panose="03000509000000000000" pitchFamily="65" charset="-120"/>
                          <a:ea typeface="標楷體" panose="03000509000000000000" pitchFamily="65" charset="-120"/>
                        </a:rPr>
                        <a:t>公共運輸</a:t>
                      </a:r>
                      <a:endParaRPr lang="zh-TW" altLang="en-US" sz="1400" b="0" dirty="0">
                        <a:solidFill>
                          <a:srgbClr val="C00000"/>
                        </a:solidFill>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700921268"/>
                  </a:ext>
                </a:extLst>
              </a:tr>
              <a:tr h="508551">
                <a:tc>
                  <a:txBody>
                    <a:bodyPr/>
                    <a:lstStyle/>
                    <a:p>
                      <a:pPr algn="ctr"/>
                      <a:r>
                        <a:rPr lang="zh-TW" altLang="en-US" dirty="0" smtClean="0">
                          <a:latin typeface="標楷體" panose="03000509000000000000" pitchFamily="65" charset="-120"/>
                          <a:ea typeface="標楷體" panose="03000509000000000000" pitchFamily="65" charset="-120"/>
                        </a:rPr>
                        <a:t>國中</a:t>
                      </a:r>
                      <a:endParaRPr lang="zh-TW" altLang="en-US" dirty="0">
                        <a:latin typeface="標楷體" panose="03000509000000000000" pitchFamily="65" charset="-120"/>
                        <a:ea typeface="標楷體" panose="03000509000000000000" pitchFamily="65" charset="-120"/>
                      </a:endParaRPr>
                    </a:p>
                  </a:txBody>
                  <a:tcPr anchor="ctr">
                    <a:solidFill>
                      <a:srgbClr val="FF0000"/>
                    </a:solidFill>
                  </a:tcPr>
                </a:tc>
                <a:tc vMerge="1">
                  <a:txBody>
                    <a:bodyPr/>
                    <a:lstStyle/>
                    <a:p>
                      <a:pPr algn="ctr"/>
                      <a:endParaRPr lang="zh-TW" altLang="en-US" dirty="0">
                        <a:latin typeface="標楷體" panose="03000509000000000000" pitchFamily="65" charset="-120"/>
                        <a:ea typeface="標楷體" panose="03000509000000000000" pitchFamily="65" charset="-120"/>
                      </a:endParaRPr>
                    </a:p>
                  </a:txBody>
                  <a:tcPr anchor="ctr"/>
                </a:tc>
                <a:tc vMerge="1">
                  <a:txBody>
                    <a:bodyPr/>
                    <a:lstStyle/>
                    <a:p>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solidFill>
                      <a:schemeClr val="accent1">
                        <a:lumMod val="40000"/>
                        <a:lumOff val="60000"/>
                      </a:schemeClr>
                    </a:solidFill>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solidFill>
                      <a:schemeClr val="accent1">
                        <a:lumMod val="40000"/>
                        <a:lumOff val="60000"/>
                      </a:schemeClr>
                    </a:solidFill>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solidFill>
                      <a:schemeClr val="accent1">
                        <a:lumMod val="40000"/>
                        <a:lumOff val="60000"/>
                      </a:schemeClr>
                    </a:solidFill>
                  </a:tcPr>
                </a:tc>
                <a:tc vMerge="1">
                  <a:txBody>
                    <a:bodyPr/>
                    <a:lstStyle/>
                    <a:p>
                      <a:endParaRPr lang="zh-TW" altLang="en-US" dirty="0"/>
                    </a:p>
                  </a:txBody>
                  <a:tcPr/>
                </a:tc>
                <a:tc>
                  <a:txBody>
                    <a:bodyPr/>
                    <a:lstStyle/>
                    <a:p>
                      <a:pPr algn="l"/>
                      <a:r>
                        <a:rPr lang="zh-TW" altLang="en-US" sz="1400" b="0" dirty="0" smtClean="0">
                          <a:solidFill>
                            <a:srgbClr val="C00000"/>
                          </a:solidFill>
                          <a:latin typeface="標楷體" panose="03000509000000000000" pitchFamily="65" charset="-120"/>
                          <a:ea typeface="標楷體" panose="03000509000000000000" pitchFamily="65" charset="-120"/>
                        </a:rPr>
                        <a:t>乘客、行人、自行車、公共運輸</a:t>
                      </a:r>
                      <a:endParaRPr lang="zh-TW" altLang="en-US" sz="1400" b="0" dirty="0">
                        <a:solidFill>
                          <a:srgbClr val="C00000"/>
                        </a:solidFill>
                        <a:latin typeface="標楷體" panose="03000509000000000000" pitchFamily="65" charset="-120"/>
                        <a:ea typeface="標楷體" panose="03000509000000000000" pitchFamily="65" charset="-120"/>
                      </a:endParaRPr>
                    </a:p>
                  </a:txBody>
                  <a:tcPr anchor="ctr">
                    <a:solidFill>
                      <a:schemeClr val="bg1"/>
                    </a:solidFill>
                  </a:tcPr>
                </a:tc>
                <a:extLst>
                  <a:ext uri="{0D108BD9-81ED-4DB2-BD59-A6C34878D82A}">
                    <a16:rowId xmlns:a16="http://schemas.microsoft.com/office/drawing/2014/main" val="2038476080"/>
                  </a:ext>
                </a:extLst>
              </a:tr>
              <a:tr h="508551">
                <a:tc>
                  <a:txBody>
                    <a:bodyPr/>
                    <a:lstStyle/>
                    <a:p>
                      <a:pPr algn="ctr"/>
                      <a:r>
                        <a:rPr lang="zh-TW" altLang="en-US" dirty="0" smtClean="0">
                          <a:latin typeface="標楷體" panose="03000509000000000000" pitchFamily="65" charset="-120"/>
                          <a:ea typeface="標楷體" panose="03000509000000000000" pitchFamily="65" charset="-120"/>
                        </a:rPr>
                        <a:t>高中</a:t>
                      </a:r>
                      <a:endParaRPr lang="zh-TW" altLang="en-US" dirty="0">
                        <a:latin typeface="標楷體" panose="03000509000000000000" pitchFamily="65" charset="-120"/>
                        <a:ea typeface="標楷體" panose="03000509000000000000" pitchFamily="65" charset="-120"/>
                      </a:endParaRPr>
                    </a:p>
                  </a:txBody>
                  <a:tcPr anchor="ctr">
                    <a:solidFill>
                      <a:schemeClr val="bg1"/>
                    </a:solidFill>
                  </a:tcPr>
                </a:tc>
                <a:tc vMerge="1">
                  <a:txBody>
                    <a:bodyPr/>
                    <a:lstStyle/>
                    <a:p>
                      <a:pPr algn="ctr"/>
                      <a:endParaRPr lang="zh-TW" altLang="en-US" dirty="0">
                        <a:latin typeface="標楷體" panose="03000509000000000000" pitchFamily="65" charset="-120"/>
                        <a:ea typeface="標楷體" panose="03000509000000000000" pitchFamily="65" charset="-120"/>
                      </a:endParaRPr>
                    </a:p>
                  </a:txBody>
                  <a:tcPr anchor="ctr"/>
                </a:tc>
                <a:tc vMerge="1">
                  <a:txBody>
                    <a:bodyPr/>
                    <a:lstStyle/>
                    <a:p>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solidFill>
                      <a:schemeClr val="accent1">
                        <a:lumMod val="40000"/>
                        <a:lumOff val="60000"/>
                      </a:schemeClr>
                    </a:solidFill>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solidFill>
                      <a:schemeClr val="accent1">
                        <a:lumMod val="40000"/>
                        <a:lumOff val="60000"/>
                      </a:schemeClr>
                    </a:solidFill>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solidFill>
                      <a:schemeClr val="accent1">
                        <a:lumMod val="40000"/>
                        <a:lumOff val="60000"/>
                      </a:schemeClr>
                    </a:solidFill>
                  </a:tcPr>
                </a:tc>
                <a:tc vMerge="1">
                  <a:txBody>
                    <a:bodyPr/>
                    <a:lstStyle/>
                    <a:p>
                      <a:endParaRPr lang="zh-TW" altLang="en-US" dirty="0"/>
                    </a:p>
                  </a:txBody>
                  <a:tcPr/>
                </a:tc>
                <a:tc>
                  <a:txBody>
                    <a:bodyPr/>
                    <a:lstStyle/>
                    <a:p>
                      <a:pPr algn="l">
                        <a:tabLst>
                          <a:tab pos="1524000" algn="l"/>
                        </a:tabLst>
                      </a:pPr>
                      <a:r>
                        <a:rPr lang="zh-TW" altLang="en-US" sz="1400" b="0" dirty="0" smtClean="0">
                          <a:solidFill>
                            <a:srgbClr val="C00000"/>
                          </a:solidFill>
                          <a:latin typeface="標楷體" panose="03000509000000000000" pitchFamily="65" charset="-120"/>
                          <a:ea typeface="標楷體" panose="03000509000000000000" pitchFamily="65" charset="-120"/>
                        </a:rPr>
                        <a:t>自行車、機車、小客車、公共運輸、行人</a:t>
                      </a:r>
                      <a:endParaRPr lang="zh-TW" altLang="en-US" sz="1400" b="0" dirty="0">
                        <a:solidFill>
                          <a:srgbClr val="C00000"/>
                        </a:solidFill>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673894746"/>
                  </a:ext>
                </a:extLst>
              </a:tr>
              <a:tr h="508551">
                <a:tc>
                  <a:txBody>
                    <a:bodyPr/>
                    <a:lstStyle/>
                    <a:p>
                      <a:pPr algn="ctr"/>
                      <a:r>
                        <a:rPr lang="zh-TW" altLang="en-US" dirty="0" smtClean="0">
                          <a:latin typeface="標楷體" panose="03000509000000000000" pitchFamily="65" charset="-120"/>
                          <a:ea typeface="標楷體" panose="03000509000000000000" pitchFamily="65" charset="-120"/>
                        </a:rPr>
                        <a:t>大專</a:t>
                      </a:r>
                      <a:endParaRPr lang="zh-TW" altLang="en-US" dirty="0">
                        <a:latin typeface="標楷體" panose="03000509000000000000" pitchFamily="65" charset="-120"/>
                        <a:ea typeface="標楷體" panose="03000509000000000000" pitchFamily="65" charset="-120"/>
                      </a:endParaRPr>
                    </a:p>
                  </a:txBody>
                  <a:tcPr anchor="ctr">
                    <a:solidFill>
                      <a:schemeClr val="bg1"/>
                    </a:solidFill>
                  </a:tcPr>
                </a:tc>
                <a:tc rowSpan="3">
                  <a:txBody>
                    <a:bodyPr/>
                    <a:lstStyle/>
                    <a:p>
                      <a:pPr algn="ctr"/>
                      <a:r>
                        <a:rPr lang="zh-TW" altLang="en-US" dirty="0" smtClean="0">
                          <a:latin typeface="標楷體" panose="03000509000000000000" pitchFamily="65" charset="-120"/>
                          <a:ea typeface="標楷體" panose="03000509000000000000" pitchFamily="65" charset="-120"/>
                        </a:rPr>
                        <a:t>駕駛</a:t>
                      </a:r>
                      <a:endParaRPr lang="en-US" altLang="zh-TW" dirty="0" smtClean="0">
                        <a:latin typeface="標楷體" panose="03000509000000000000" pitchFamily="65" charset="-120"/>
                        <a:ea typeface="標楷體" panose="03000509000000000000" pitchFamily="65" charset="-120"/>
                      </a:endParaRPr>
                    </a:p>
                    <a:p>
                      <a:pPr algn="ctr"/>
                      <a:r>
                        <a:rPr lang="zh-TW" altLang="en-US" dirty="0" smtClean="0">
                          <a:latin typeface="標楷體" panose="03000509000000000000" pitchFamily="65" charset="-120"/>
                          <a:ea typeface="標楷體" panose="03000509000000000000" pitchFamily="65" charset="-120"/>
                        </a:rPr>
                        <a:t>教育</a:t>
                      </a:r>
                      <a:endParaRPr lang="zh-TW" altLang="en-US" dirty="0">
                        <a:latin typeface="標楷體" panose="03000509000000000000" pitchFamily="65" charset="-120"/>
                        <a:ea typeface="標楷體" panose="03000509000000000000" pitchFamily="65" charset="-120"/>
                      </a:endParaRPr>
                    </a:p>
                  </a:txBody>
                  <a:tcPr anchor="ctr">
                    <a:solidFill>
                      <a:schemeClr val="accent4">
                        <a:lumMod val="20000"/>
                        <a:lumOff val="80000"/>
                      </a:schemeClr>
                    </a:solidFill>
                  </a:tcPr>
                </a:tc>
                <a:tc vMerge="1">
                  <a:txBody>
                    <a:bodyPr/>
                    <a:lstStyle/>
                    <a:p>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solidFill>
                      <a:schemeClr val="accent1">
                        <a:lumMod val="40000"/>
                        <a:lumOff val="60000"/>
                      </a:schemeClr>
                    </a:solidFill>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solidFill>
                      <a:schemeClr val="accent1">
                        <a:lumMod val="40000"/>
                        <a:lumOff val="60000"/>
                      </a:schemeClr>
                    </a:solidFill>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solidFill>
                      <a:schemeClr val="accent1">
                        <a:lumMod val="40000"/>
                        <a:lumOff val="60000"/>
                      </a:schemeClr>
                    </a:solidFill>
                  </a:tcPr>
                </a:tc>
                <a:tc vMerge="1">
                  <a:txBody>
                    <a:bodyPr/>
                    <a:lstStyle/>
                    <a:p>
                      <a:endParaRPr lang="zh-TW" altLang="en-US" dirty="0"/>
                    </a:p>
                  </a:txBody>
                  <a:tcPr/>
                </a:tc>
                <a:tc>
                  <a:txBody>
                    <a:bodyPr/>
                    <a:lstStyle/>
                    <a:p>
                      <a:pPr algn="l"/>
                      <a:r>
                        <a:rPr lang="zh-TW" altLang="en-US" sz="1400" b="0" dirty="0" smtClean="0">
                          <a:solidFill>
                            <a:srgbClr val="C00000"/>
                          </a:solidFill>
                          <a:latin typeface="標楷體" panose="03000509000000000000" pitchFamily="65" charset="-120"/>
                          <a:ea typeface="標楷體" panose="03000509000000000000" pitchFamily="65" charset="-120"/>
                        </a:rPr>
                        <a:t>機車、小客車、行人、自行車、安全志工</a:t>
                      </a:r>
                      <a:endParaRPr lang="zh-TW" altLang="en-US" sz="1400" b="0" dirty="0">
                        <a:solidFill>
                          <a:srgbClr val="C00000"/>
                        </a:solidFill>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2388091119"/>
                  </a:ext>
                </a:extLst>
              </a:tr>
              <a:tr h="508551">
                <a:tc>
                  <a:txBody>
                    <a:bodyPr/>
                    <a:lstStyle/>
                    <a:p>
                      <a:pPr algn="ctr"/>
                      <a:r>
                        <a:rPr lang="zh-TW" altLang="en-US" dirty="0" smtClean="0">
                          <a:latin typeface="標楷體" panose="03000509000000000000" pitchFamily="65" charset="-120"/>
                          <a:ea typeface="標楷體" panose="03000509000000000000" pitchFamily="65" charset="-120"/>
                        </a:rPr>
                        <a:t>成年</a:t>
                      </a:r>
                      <a:endParaRPr lang="zh-TW" altLang="en-US" dirty="0">
                        <a:latin typeface="標楷體" panose="03000509000000000000" pitchFamily="65" charset="-120"/>
                        <a:ea typeface="標楷體" panose="03000509000000000000" pitchFamily="65" charset="-120"/>
                      </a:endParaRPr>
                    </a:p>
                  </a:txBody>
                  <a:tcPr anchor="ctr">
                    <a:solidFill>
                      <a:schemeClr val="bg1"/>
                    </a:solidFill>
                  </a:tcPr>
                </a:tc>
                <a:tc vMerge="1">
                  <a:txBody>
                    <a:bodyPr/>
                    <a:lstStyle/>
                    <a:p>
                      <a:pPr algn="ctr"/>
                      <a:endParaRPr lang="zh-TW" altLang="en-US" dirty="0">
                        <a:latin typeface="標楷體" panose="03000509000000000000" pitchFamily="65" charset="-120"/>
                        <a:ea typeface="標楷體" panose="03000509000000000000" pitchFamily="65" charset="-120"/>
                      </a:endParaRPr>
                    </a:p>
                  </a:txBody>
                  <a:tcPr anchor="ctr"/>
                </a:tc>
                <a:tc vMerge="1">
                  <a:txBody>
                    <a:bodyPr/>
                    <a:lstStyle/>
                    <a:p>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tc>
                <a:tc vMerge="1">
                  <a:txBody>
                    <a:bodyPr/>
                    <a:lstStyle/>
                    <a:p>
                      <a:endParaRPr lang="zh-TW" altLang="en-US" dirty="0"/>
                    </a:p>
                  </a:txBody>
                  <a:tcPr/>
                </a:tc>
                <a:tc>
                  <a:txBody>
                    <a:bodyPr/>
                    <a:lstStyle/>
                    <a:p>
                      <a:pPr algn="l"/>
                      <a:r>
                        <a:rPr lang="zh-TW" altLang="en-US" sz="1400" b="0" dirty="0" smtClean="0">
                          <a:solidFill>
                            <a:srgbClr val="C00000"/>
                          </a:solidFill>
                          <a:latin typeface="標楷體" panose="03000509000000000000" pitchFamily="65" charset="-120"/>
                          <a:ea typeface="標楷體" panose="03000509000000000000" pitchFamily="65" charset="-120"/>
                        </a:rPr>
                        <a:t>機車、小客車、行人、自行車、安全志工</a:t>
                      </a:r>
                      <a:endParaRPr lang="zh-TW" altLang="en-US" sz="1400" b="0" dirty="0">
                        <a:solidFill>
                          <a:srgbClr val="C00000"/>
                        </a:solidFill>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2667800268"/>
                  </a:ext>
                </a:extLst>
              </a:tr>
              <a:tr h="508551">
                <a:tc>
                  <a:txBody>
                    <a:bodyPr/>
                    <a:lstStyle/>
                    <a:p>
                      <a:pPr algn="ctr"/>
                      <a:r>
                        <a:rPr lang="zh-TW" altLang="en-US" dirty="0" smtClean="0">
                          <a:latin typeface="標楷體" panose="03000509000000000000" pitchFamily="65" charset="-120"/>
                          <a:ea typeface="標楷體" panose="03000509000000000000" pitchFamily="65" charset="-120"/>
                        </a:rPr>
                        <a:t>老年</a:t>
                      </a:r>
                      <a:endParaRPr lang="zh-TW" altLang="en-US" dirty="0">
                        <a:latin typeface="標楷體" panose="03000509000000000000" pitchFamily="65" charset="-120"/>
                        <a:ea typeface="標楷體" panose="03000509000000000000" pitchFamily="65" charset="-120"/>
                      </a:endParaRPr>
                    </a:p>
                  </a:txBody>
                  <a:tcPr anchor="ctr">
                    <a:solidFill>
                      <a:schemeClr val="bg1"/>
                    </a:solidFill>
                  </a:tcPr>
                </a:tc>
                <a:tc vMerge="1">
                  <a:txBody>
                    <a:bodyPr/>
                    <a:lstStyle/>
                    <a:p>
                      <a:pPr algn="ctr"/>
                      <a:endParaRPr lang="zh-TW" altLang="en-US" dirty="0">
                        <a:latin typeface="標楷體" panose="03000509000000000000" pitchFamily="65" charset="-120"/>
                        <a:ea typeface="標楷體" panose="03000509000000000000" pitchFamily="65" charset="-120"/>
                      </a:endParaRPr>
                    </a:p>
                  </a:txBody>
                  <a:tcPr anchor="ctr"/>
                </a:tc>
                <a:tc vMerge="1">
                  <a:txBody>
                    <a:bodyPr/>
                    <a:lstStyle/>
                    <a:p>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tc>
                <a:tc>
                  <a:txBody>
                    <a:bodyPr/>
                    <a:lstStyle/>
                    <a:p>
                      <a:pPr algn="ctr"/>
                      <a:r>
                        <a:rPr lang="zh-TW" altLang="en-US" sz="1600" b="1" dirty="0" smtClean="0">
                          <a:solidFill>
                            <a:srgbClr val="C00000"/>
                          </a:solidFill>
                        </a:rPr>
                        <a:t>●</a:t>
                      </a:r>
                      <a:endParaRPr lang="zh-TW" altLang="en-US" sz="1600" b="1" dirty="0">
                        <a:solidFill>
                          <a:srgbClr val="C00000"/>
                        </a:solidFill>
                      </a:endParaRPr>
                    </a:p>
                  </a:txBody>
                  <a:tcPr anchor="ctr"/>
                </a:tc>
                <a:tc vMerge="1">
                  <a:txBody>
                    <a:bodyPr/>
                    <a:lstStyle/>
                    <a:p>
                      <a:endParaRPr lang="zh-TW"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b="0" dirty="0" smtClean="0">
                          <a:solidFill>
                            <a:srgbClr val="C00000"/>
                          </a:solidFill>
                          <a:latin typeface="標楷體" panose="03000509000000000000" pitchFamily="65" charset="-120"/>
                          <a:ea typeface="標楷體" panose="03000509000000000000" pitchFamily="65" charset="-120"/>
                        </a:rPr>
                        <a:t>機車、行人、自行車、公共運輸、小客車</a:t>
                      </a:r>
                      <a:endParaRPr lang="zh-TW" altLang="en-US" sz="1400" b="0" dirty="0">
                        <a:solidFill>
                          <a:srgbClr val="C00000"/>
                        </a:solidFill>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53757847"/>
                  </a:ext>
                </a:extLst>
              </a:tr>
            </a:tbl>
          </a:graphicData>
        </a:graphic>
      </p:graphicFrame>
    </p:spTree>
    <p:extLst>
      <p:ext uri="{BB962C8B-B14F-4D97-AF65-F5344CB8AC3E}">
        <p14:creationId xmlns:p14="http://schemas.microsoft.com/office/powerpoint/2010/main" val="29289342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p:cNvPicPr>
            <a:picLocks noGrp="1" noChangeAspect="1"/>
          </p:cNvPicPr>
          <p:nvPr>
            <p:ph idx="1"/>
          </p:nvPr>
        </p:nvPicPr>
        <p:blipFill>
          <a:blip r:embed="rId2"/>
          <a:stretch>
            <a:fillRect/>
          </a:stretch>
        </p:blipFill>
        <p:spPr>
          <a:xfrm>
            <a:off x="107504" y="1124744"/>
            <a:ext cx="8928992" cy="5040560"/>
          </a:xfrm>
          <a:prstGeom prst="rect">
            <a:avLst/>
          </a:prstGeom>
        </p:spPr>
      </p:pic>
      <p:sp>
        <p:nvSpPr>
          <p:cNvPr id="3" name="標題 2"/>
          <p:cNvSpPr>
            <a:spLocks noGrp="1"/>
          </p:cNvSpPr>
          <p:nvPr>
            <p:ph type="title"/>
          </p:nvPr>
        </p:nvSpPr>
        <p:spPr>
          <a:xfrm>
            <a:off x="107504" y="188913"/>
            <a:ext cx="8928992" cy="850900"/>
          </a:xfrm>
        </p:spPr>
        <p:txBody>
          <a:bodyPr>
            <a:normAutofit/>
          </a:bodyPr>
          <a:lstStyle/>
          <a:p>
            <a:r>
              <a:rPr lang="zh-TW" altLang="en-US" dirty="0" smtClean="0">
                <a:latin typeface="標楷體" panose="03000509000000000000" pitchFamily="65" charset="-120"/>
                <a:ea typeface="標楷體" panose="03000509000000000000" pitchFamily="65" charset="-120"/>
              </a:rPr>
              <a:t>拾叁、教育部五大學習階段之核心能力</a:t>
            </a:r>
            <a:endParaRPr lang="zh-TW" altLang="en-US"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38</a:t>
            </a:fld>
            <a:endParaRPr lang="zh-TW" altLang="en-US"/>
          </a:p>
        </p:txBody>
      </p:sp>
    </p:spTree>
    <p:extLst>
      <p:ext uri="{BB962C8B-B14F-4D97-AF65-F5344CB8AC3E}">
        <p14:creationId xmlns:p14="http://schemas.microsoft.com/office/powerpoint/2010/main" val="18369740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79512" y="1340768"/>
            <a:ext cx="8856984" cy="4824536"/>
          </a:xfrm>
        </p:spPr>
        <p:txBody>
          <a:bodyPr/>
          <a:lstStyle/>
          <a:p>
            <a:pPr>
              <a:buFont typeface="Wingdings" panose="05000000000000000000" pitchFamily="2" charset="2"/>
              <a:buChar char="Ø"/>
            </a:pPr>
            <a:r>
              <a:rPr lang="zh-TW" altLang="en-US" sz="3200" dirty="0" smtClean="0">
                <a:solidFill>
                  <a:srgbClr val="C00000"/>
                </a:solidFill>
              </a:rPr>
              <a:t>成功推動交通安全教育之五大關鍵要素</a:t>
            </a:r>
            <a:endParaRPr lang="zh-TW" altLang="en-US" sz="3200" dirty="0">
              <a:solidFill>
                <a:srgbClr val="C00000"/>
              </a:solidFill>
            </a:endParaRPr>
          </a:p>
        </p:txBody>
      </p:sp>
      <p:sp>
        <p:nvSpPr>
          <p:cNvPr id="3" name="標題 2"/>
          <p:cNvSpPr>
            <a:spLocks noGrp="1"/>
          </p:cNvSpPr>
          <p:nvPr>
            <p:ph type="title"/>
          </p:nvPr>
        </p:nvSpPr>
        <p:spPr>
          <a:xfrm>
            <a:off x="323528" y="188913"/>
            <a:ext cx="8496944" cy="850900"/>
          </a:xfrm>
        </p:spPr>
        <p:txBody>
          <a:bodyPr>
            <a:normAutofit/>
          </a:bodyPr>
          <a:lstStyle/>
          <a:p>
            <a:r>
              <a:rPr lang="zh-TW" altLang="en-US" dirty="0" smtClean="0">
                <a:latin typeface="標楷體" panose="03000509000000000000" pitchFamily="65" charset="-120"/>
                <a:ea typeface="標楷體" panose="03000509000000000000" pitchFamily="65" charset="-120"/>
              </a:rPr>
              <a:t>拾肆、推動交通安全</a:t>
            </a:r>
            <a:r>
              <a:rPr lang="zh-TW" altLang="en-US" dirty="0">
                <a:latin typeface="標楷體" panose="03000509000000000000" pitchFamily="65" charset="-120"/>
                <a:ea typeface="標楷體" panose="03000509000000000000" pitchFamily="65" charset="-120"/>
              </a:rPr>
              <a:t>教育之</a:t>
            </a:r>
            <a:r>
              <a:rPr lang="zh-TW" altLang="en-US" dirty="0" smtClean="0">
                <a:latin typeface="標楷體" panose="03000509000000000000" pitchFamily="65" charset="-120"/>
                <a:ea typeface="標楷體" panose="03000509000000000000" pitchFamily="65" charset="-120"/>
              </a:rPr>
              <a:t>五大要素</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39</a:t>
            </a:fld>
            <a:endParaRPr lang="zh-TW" altLang="en-US"/>
          </a:p>
        </p:txBody>
      </p:sp>
      <p:sp>
        <p:nvSpPr>
          <p:cNvPr id="5" name="橢圓 4"/>
          <p:cNvSpPr/>
          <p:nvPr/>
        </p:nvSpPr>
        <p:spPr>
          <a:xfrm>
            <a:off x="323528" y="2052954"/>
            <a:ext cx="1738536" cy="1656184"/>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0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 </a:t>
            </a:r>
            <a:r>
              <a:rPr lang="zh-TW" altLang="en-US" sz="20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正確、完善且有效</a:t>
            </a:r>
            <a:r>
              <a:rPr lang="zh-TW" altLang="en-US" sz="2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之計畫</a:t>
            </a:r>
          </a:p>
        </p:txBody>
      </p:sp>
      <p:sp>
        <p:nvSpPr>
          <p:cNvPr id="6" name="橢圓 5"/>
          <p:cNvSpPr/>
          <p:nvPr/>
        </p:nvSpPr>
        <p:spPr>
          <a:xfrm>
            <a:off x="2555776" y="2101472"/>
            <a:ext cx="1762805" cy="1559147"/>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0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 </a:t>
            </a:r>
            <a:r>
              <a:rPr lang="zh-TW" altLang="en-US" sz="20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可行、有效之執行機制</a:t>
            </a:r>
            <a:endParaRPr lang="zh-TW" altLang="en-US" sz="2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7" name="橢圓 6"/>
          <p:cNvSpPr/>
          <p:nvPr/>
        </p:nvSpPr>
        <p:spPr>
          <a:xfrm>
            <a:off x="2572209" y="4237675"/>
            <a:ext cx="1762805" cy="1512168"/>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0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 </a:t>
            </a:r>
            <a:r>
              <a:rPr lang="zh-TW" altLang="en-US" sz="2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正確</a:t>
            </a:r>
            <a:r>
              <a:rPr lang="zh-TW" altLang="en-US" sz="20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有效績效</a:t>
            </a:r>
            <a:r>
              <a:rPr lang="zh-TW" altLang="en-US" sz="2000" b="1"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rPr>
              <a:t>指標之監管</a:t>
            </a:r>
            <a:r>
              <a:rPr lang="en-US" altLang="zh-TW" sz="2000" b="1"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endParaRPr lang="zh-TW" altLang="en-US" sz="20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
        <p:nvSpPr>
          <p:cNvPr id="8" name="橢圓 7"/>
          <p:cNvSpPr/>
          <p:nvPr/>
        </p:nvSpPr>
        <p:spPr>
          <a:xfrm>
            <a:off x="4960686" y="4208597"/>
            <a:ext cx="1704930" cy="1452649"/>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0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4. </a:t>
            </a:r>
            <a:r>
              <a:rPr lang="zh-TW" altLang="en-US" sz="20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持續且足夠之經費及專業人力</a:t>
            </a:r>
            <a:r>
              <a:rPr lang="zh-TW" altLang="en-US" sz="2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支持</a:t>
            </a:r>
          </a:p>
        </p:txBody>
      </p:sp>
      <p:sp>
        <p:nvSpPr>
          <p:cNvPr id="9" name="橢圓 8"/>
          <p:cNvSpPr/>
          <p:nvPr/>
        </p:nvSpPr>
        <p:spPr>
          <a:xfrm>
            <a:off x="7236295" y="4208597"/>
            <a:ext cx="1701227" cy="1452649"/>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0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5. </a:t>
            </a:r>
            <a:r>
              <a:rPr lang="zh-TW" altLang="en-US" sz="20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權責分明、賞罰激勵即時</a:t>
            </a:r>
            <a:endParaRPr lang="zh-TW" altLang="en-US" sz="2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0" name="向右箭號 9"/>
          <p:cNvSpPr/>
          <p:nvPr/>
        </p:nvSpPr>
        <p:spPr>
          <a:xfrm>
            <a:off x="2120683" y="2773033"/>
            <a:ext cx="421704" cy="216024"/>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C00000"/>
              </a:solidFill>
            </a:endParaRPr>
          </a:p>
        </p:txBody>
      </p:sp>
      <p:sp>
        <p:nvSpPr>
          <p:cNvPr id="11" name="向下箭號 10"/>
          <p:cNvSpPr/>
          <p:nvPr/>
        </p:nvSpPr>
        <p:spPr>
          <a:xfrm>
            <a:off x="3303193" y="3730804"/>
            <a:ext cx="267969" cy="411832"/>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向右箭號 12"/>
          <p:cNvSpPr/>
          <p:nvPr/>
        </p:nvSpPr>
        <p:spPr>
          <a:xfrm>
            <a:off x="4458875" y="4790905"/>
            <a:ext cx="432048" cy="28803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向右箭號 13"/>
          <p:cNvSpPr/>
          <p:nvPr/>
        </p:nvSpPr>
        <p:spPr>
          <a:xfrm flipV="1">
            <a:off x="6743457" y="4790904"/>
            <a:ext cx="414996" cy="288033"/>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9394875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內容版面配置區 6"/>
          <p:cNvSpPr>
            <a:spLocks noGrp="1"/>
          </p:cNvSpPr>
          <p:nvPr>
            <p:ph idx="1"/>
          </p:nvPr>
        </p:nvSpPr>
        <p:spPr>
          <a:xfrm>
            <a:off x="179512" y="1196752"/>
            <a:ext cx="8856984" cy="4968552"/>
          </a:xfrm>
        </p:spPr>
        <p:txBody>
          <a:bodyPr/>
          <a:lstStyle/>
          <a:p>
            <a:pPr marL="0" indent="0">
              <a:buNone/>
            </a:pPr>
            <a:r>
              <a:rPr lang="en-US" altLang="zh-TW" dirty="0" smtClean="0"/>
              <a:t>(1) </a:t>
            </a:r>
            <a:r>
              <a:rPr lang="zh-TW" altLang="en-US" dirty="0" smtClean="0"/>
              <a:t>國小階段交通安全教育之目標</a:t>
            </a:r>
            <a:endParaRPr lang="en-US" altLang="zh-TW" dirty="0" smtClean="0"/>
          </a:p>
          <a:p>
            <a:pPr marL="803275" indent="-268288">
              <a:spcBef>
                <a:spcPts val="400"/>
              </a:spcBef>
              <a:buFont typeface="Wingdings" panose="05000000000000000000" pitchFamily="2" charset="2"/>
              <a:buChar char="Ø"/>
            </a:pPr>
            <a:r>
              <a:rPr lang="zh-TW" altLang="en-US" sz="2400" dirty="0" smtClean="0">
                <a:solidFill>
                  <a:srgbClr val="C00000"/>
                </a:solidFill>
              </a:rPr>
              <a:t>彌補</a:t>
            </a:r>
            <a:r>
              <a:rPr lang="zh-TW" altLang="en-US" sz="2400" dirty="0" smtClean="0">
                <a:solidFill>
                  <a:srgbClr val="1E03BD"/>
                </a:solidFill>
              </a:rPr>
              <a:t>家庭交通安全</a:t>
            </a:r>
            <a:r>
              <a:rPr lang="zh-TW" altLang="en-US" sz="2400" dirty="0">
                <a:solidFill>
                  <a:srgbClr val="1E03BD"/>
                </a:solidFill>
              </a:rPr>
              <a:t>教育</a:t>
            </a:r>
            <a:r>
              <a:rPr lang="zh-TW" altLang="en-US" sz="2400" dirty="0">
                <a:solidFill>
                  <a:srgbClr val="C00000"/>
                </a:solidFill>
              </a:rPr>
              <a:t>不足</a:t>
            </a:r>
            <a:r>
              <a:rPr lang="zh-TW" altLang="en-US" sz="2400" dirty="0" smtClean="0">
                <a:solidFill>
                  <a:srgbClr val="C00000"/>
                </a:solidFill>
              </a:rPr>
              <a:t>之教育功能</a:t>
            </a:r>
            <a:endParaRPr lang="en-US" altLang="zh-TW" sz="2400" dirty="0">
              <a:solidFill>
                <a:srgbClr val="C00000"/>
              </a:solidFill>
            </a:endParaRPr>
          </a:p>
          <a:p>
            <a:pPr marL="803275" indent="-268288">
              <a:spcBef>
                <a:spcPts val="400"/>
              </a:spcBef>
              <a:buFont typeface="Wingdings" panose="05000000000000000000" pitchFamily="2" charset="2"/>
              <a:buChar char="Ø"/>
            </a:pPr>
            <a:r>
              <a:rPr lang="zh-TW" altLang="en-US" sz="2400" dirty="0">
                <a:solidFill>
                  <a:srgbClr val="C00000"/>
                </a:solidFill>
              </a:rPr>
              <a:t>匡正</a:t>
            </a:r>
            <a:r>
              <a:rPr lang="zh-TW" altLang="en-US" sz="2400" dirty="0">
                <a:solidFill>
                  <a:srgbClr val="1E03BD"/>
                </a:solidFill>
              </a:rPr>
              <a:t>長期</a:t>
            </a:r>
            <a:r>
              <a:rPr lang="zh-TW" altLang="en-US" sz="2400" dirty="0" smtClean="0">
                <a:solidFill>
                  <a:srgbClr val="1E03BD"/>
                </a:solidFill>
              </a:rPr>
              <a:t>受父母與</a:t>
            </a:r>
            <a:r>
              <a:rPr lang="zh-TW" altLang="en-US" sz="2400" dirty="0">
                <a:solidFill>
                  <a:srgbClr val="1E03BD"/>
                </a:solidFill>
              </a:rPr>
              <a:t>社會影響而養成之</a:t>
            </a:r>
            <a:r>
              <a:rPr lang="zh-TW" altLang="en-US" sz="2400" dirty="0">
                <a:solidFill>
                  <a:srgbClr val="C00000"/>
                </a:solidFill>
              </a:rPr>
              <a:t>危險用路習性</a:t>
            </a:r>
            <a:endParaRPr lang="en-US" altLang="zh-TW" sz="2400" dirty="0">
              <a:solidFill>
                <a:srgbClr val="C00000"/>
              </a:solidFill>
            </a:endParaRPr>
          </a:p>
          <a:p>
            <a:pPr marL="803275" indent="-268288">
              <a:spcBef>
                <a:spcPts val="400"/>
              </a:spcBef>
              <a:buFont typeface="Wingdings" panose="05000000000000000000" pitchFamily="2" charset="2"/>
              <a:buChar char="Ø"/>
            </a:pPr>
            <a:r>
              <a:rPr lang="zh-TW" altLang="en-US" sz="2400" dirty="0">
                <a:solidFill>
                  <a:srgbClr val="C00000"/>
                </a:solidFill>
              </a:rPr>
              <a:t>建立</a:t>
            </a:r>
            <a:r>
              <a:rPr lang="zh-TW" altLang="en-US" sz="2400" dirty="0">
                <a:solidFill>
                  <a:srgbClr val="1E03BD"/>
                </a:solidFill>
              </a:rPr>
              <a:t>正確之交通安全</a:t>
            </a:r>
            <a:r>
              <a:rPr lang="zh-TW" altLang="en-US" sz="2400" dirty="0">
                <a:solidFill>
                  <a:srgbClr val="C00000"/>
                </a:solidFill>
              </a:rPr>
              <a:t>意識</a:t>
            </a:r>
            <a:r>
              <a:rPr lang="zh-TW" altLang="en-US" sz="2400" dirty="0"/>
              <a:t>、</a:t>
            </a:r>
            <a:r>
              <a:rPr lang="zh-TW" altLang="en-US" sz="2400" dirty="0">
                <a:solidFill>
                  <a:srgbClr val="C00000"/>
                </a:solidFill>
              </a:rPr>
              <a:t>態度</a:t>
            </a:r>
            <a:r>
              <a:rPr lang="zh-TW" altLang="en-US" sz="2400" dirty="0"/>
              <a:t>、</a:t>
            </a:r>
            <a:r>
              <a:rPr lang="zh-TW" altLang="en-US" sz="2400" dirty="0">
                <a:solidFill>
                  <a:srgbClr val="C00000"/>
                </a:solidFill>
              </a:rPr>
              <a:t>規範</a:t>
            </a:r>
            <a:r>
              <a:rPr lang="zh-TW" altLang="en-US" sz="2400" dirty="0">
                <a:solidFill>
                  <a:srgbClr val="1E03BD"/>
                </a:solidFill>
              </a:rPr>
              <a:t>及</a:t>
            </a:r>
            <a:r>
              <a:rPr lang="zh-TW" altLang="en-US" sz="2400" dirty="0">
                <a:solidFill>
                  <a:srgbClr val="C00000"/>
                </a:solidFill>
              </a:rPr>
              <a:t>用路行為</a:t>
            </a:r>
            <a:endParaRPr lang="en-US" altLang="zh-TW" sz="2400" dirty="0">
              <a:solidFill>
                <a:srgbClr val="C00000"/>
              </a:solidFill>
            </a:endParaRPr>
          </a:p>
          <a:p>
            <a:pPr marL="803275" indent="-268288">
              <a:spcBef>
                <a:spcPts val="400"/>
              </a:spcBef>
              <a:buFont typeface="Wingdings" panose="05000000000000000000" pitchFamily="2" charset="2"/>
              <a:buChar char="Ø"/>
            </a:pPr>
            <a:r>
              <a:rPr lang="zh-TW" altLang="en-US" sz="2400" dirty="0">
                <a:solidFill>
                  <a:srgbClr val="C00000"/>
                </a:solidFill>
              </a:rPr>
              <a:t>學習</a:t>
            </a:r>
            <a:r>
              <a:rPr lang="zh-TW" altLang="en-US" sz="2400" dirty="0">
                <a:solidFill>
                  <a:srgbClr val="1E03BD"/>
                </a:solidFill>
              </a:rPr>
              <a:t>保護自己、也保護他人的</a:t>
            </a:r>
            <a:r>
              <a:rPr lang="zh-TW" altLang="en-US" sz="2400" dirty="0">
                <a:solidFill>
                  <a:srgbClr val="C00000"/>
                </a:solidFill>
              </a:rPr>
              <a:t>利他用路觀念</a:t>
            </a:r>
            <a:r>
              <a:rPr lang="zh-TW" altLang="en-US" sz="2400" dirty="0">
                <a:solidFill>
                  <a:srgbClr val="1E03BD"/>
                </a:solidFill>
              </a:rPr>
              <a:t>與</a:t>
            </a:r>
            <a:r>
              <a:rPr lang="zh-TW" altLang="en-US" sz="2400" dirty="0">
                <a:solidFill>
                  <a:srgbClr val="C00000"/>
                </a:solidFill>
              </a:rPr>
              <a:t>行為</a:t>
            </a:r>
            <a:endParaRPr lang="en-US" altLang="zh-TW" sz="2400" dirty="0">
              <a:solidFill>
                <a:srgbClr val="C00000"/>
              </a:solidFill>
            </a:endParaRPr>
          </a:p>
          <a:p>
            <a:pPr marL="803275" indent="-268288">
              <a:spcBef>
                <a:spcPts val="400"/>
              </a:spcBef>
              <a:buFont typeface="Wingdings" panose="05000000000000000000" pitchFamily="2" charset="2"/>
              <a:buChar char="Ø"/>
            </a:pPr>
            <a:r>
              <a:rPr lang="zh-TW" altLang="en-US" sz="2400" dirty="0">
                <a:solidFill>
                  <a:srgbClr val="C00000"/>
                </a:solidFill>
              </a:rPr>
              <a:t>培育</a:t>
            </a:r>
            <a:r>
              <a:rPr lang="zh-TW" altLang="en-US" sz="2400" dirty="0">
                <a:solidFill>
                  <a:srgbClr val="1E03BD"/>
                </a:solidFill>
              </a:rPr>
              <a:t>優良安全文化種子，改造國家之</a:t>
            </a:r>
            <a:r>
              <a:rPr lang="zh-TW" altLang="en-US" sz="2400" dirty="0">
                <a:solidFill>
                  <a:srgbClr val="C00000"/>
                </a:solidFill>
              </a:rPr>
              <a:t>交通安全</a:t>
            </a:r>
            <a:r>
              <a:rPr lang="zh-TW" altLang="en-US" sz="2400" dirty="0" smtClean="0">
                <a:solidFill>
                  <a:srgbClr val="C00000"/>
                </a:solidFill>
              </a:rPr>
              <a:t>文化</a:t>
            </a:r>
            <a:endParaRPr lang="en-US" altLang="zh-TW" sz="2400" dirty="0">
              <a:solidFill>
                <a:srgbClr val="1E03BD"/>
              </a:solidFill>
            </a:endParaRPr>
          </a:p>
          <a:p>
            <a:pPr marL="0" indent="0">
              <a:spcBef>
                <a:spcPts val="1200"/>
              </a:spcBef>
              <a:buNone/>
            </a:pPr>
            <a:r>
              <a:rPr lang="en-US" altLang="zh-TW" dirty="0" smtClean="0">
                <a:solidFill>
                  <a:schemeClr val="tx1"/>
                </a:solidFill>
              </a:rPr>
              <a:t>(2) </a:t>
            </a:r>
            <a:r>
              <a:rPr lang="zh-TW" altLang="en-US" dirty="0" smtClean="0">
                <a:solidFill>
                  <a:schemeClr val="tx1"/>
                </a:solidFill>
              </a:rPr>
              <a:t>國小階段推廣</a:t>
            </a:r>
            <a:r>
              <a:rPr lang="zh-TW" altLang="en-US" dirty="0">
                <a:solidFill>
                  <a:schemeClr val="tx1"/>
                </a:solidFill>
              </a:rPr>
              <a:t>交通安全教育之指導方針</a:t>
            </a:r>
            <a:endParaRPr lang="en-US" altLang="zh-TW" dirty="0">
              <a:solidFill>
                <a:schemeClr val="tx1"/>
              </a:solidFill>
            </a:endParaRPr>
          </a:p>
          <a:p>
            <a:pPr marL="803275" lvl="1" indent="-268288">
              <a:spcBef>
                <a:spcPts val="600"/>
              </a:spcBef>
              <a:buFont typeface="Wingdings" panose="05000000000000000000" pitchFamily="2" charset="2"/>
              <a:buChar char="Ø"/>
            </a:pPr>
            <a:r>
              <a:rPr lang="zh-TW" altLang="en-US" b="1" dirty="0">
                <a:solidFill>
                  <a:srgbClr val="1E03BD"/>
                </a:solidFill>
              </a:rPr>
              <a:t>打破傳統</a:t>
            </a:r>
            <a:r>
              <a:rPr lang="zh-TW" altLang="en-US" b="1" dirty="0">
                <a:solidFill>
                  <a:srgbClr val="C00000"/>
                </a:solidFill>
              </a:rPr>
              <a:t>「宣導</a:t>
            </a:r>
            <a:r>
              <a:rPr lang="en-US" altLang="zh-TW" b="1" dirty="0">
                <a:solidFill>
                  <a:srgbClr val="C00000"/>
                </a:solidFill>
              </a:rPr>
              <a:t>=</a:t>
            </a:r>
            <a:r>
              <a:rPr lang="zh-TW" altLang="en-US" b="1" dirty="0">
                <a:solidFill>
                  <a:srgbClr val="C00000"/>
                </a:solidFill>
              </a:rPr>
              <a:t>教育」</a:t>
            </a:r>
            <a:r>
              <a:rPr lang="zh-TW" altLang="en-US" b="1" dirty="0">
                <a:solidFill>
                  <a:srgbClr val="1E03BD"/>
                </a:solidFill>
              </a:rPr>
              <a:t>之交通安全推動迷</a:t>
            </a:r>
            <a:r>
              <a:rPr lang="zh-TW" altLang="en-US" b="1" dirty="0" smtClean="0">
                <a:solidFill>
                  <a:srgbClr val="1E03BD"/>
                </a:solidFill>
              </a:rPr>
              <a:t>思</a:t>
            </a:r>
            <a:endParaRPr lang="en-US" altLang="zh-TW" b="1" dirty="0" smtClean="0">
              <a:solidFill>
                <a:srgbClr val="1E03BD"/>
              </a:solidFill>
            </a:endParaRPr>
          </a:p>
          <a:p>
            <a:pPr marL="803275" lvl="1" indent="-268288">
              <a:spcBef>
                <a:spcPts val="600"/>
              </a:spcBef>
              <a:buFont typeface="Wingdings" panose="05000000000000000000" pitchFamily="2" charset="2"/>
              <a:buChar char="Ø"/>
            </a:pPr>
            <a:r>
              <a:rPr lang="zh-TW" altLang="en-US" b="1" dirty="0">
                <a:solidFill>
                  <a:srgbClr val="1E03BD"/>
                </a:solidFill>
              </a:rPr>
              <a:t>認識步行、搭乘車輛及使用</a:t>
            </a:r>
            <a:r>
              <a:rPr lang="zh-TW" altLang="en-US" b="1" dirty="0" smtClean="0">
                <a:solidFill>
                  <a:srgbClr val="1E03BD"/>
                </a:solidFill>
              </a:rPr>
              <a:t>自行車之</a:t>
            </a:r>
            <a:r>
              <a:rPr lang="zh-TW" altLang="en-US" b="1" dirty="0" smtClean="0">
                <a:solidFill>
                  <a:srgbClr val="C00000"/>
                </a:solidFill>
              </a:rPr>
              <a:t>潛藏危機</a:t>
            </a:r>
            <a:r>
              <a:rPr lang="zh-TW" altLang="en-US" b="1" dirty="0">
                <a:solidFill>
                  <a:srgbClr val="C00000"/>
                </a:solidFill>
              </a:rPr>
              <a:t>與風險</a:t>
            </a:r>
            <a:endParaRPr lang="en-US" altLang="zh-TW" b="1" dirty="0">
              <a:solidFill>
                <a:srgbClr val="C00000"/>
              </a:solidFill>
            </a:endParaRPr>
          </a:p>
          <a:p>
            <a:pPr marL="803275" lvl="1" indent="-268288">
              <a:spcBef>
                <a:spcPts val="600"/>
              </a:spcBef>
              <a:buFont typeface="Wingdings" panose="05000000000000000000" pitchFamily="2" charset="2"/>
              <a:buChar char="Ø"/>
            </a:pPr>
            <a:r>
              <a:rPr lang="zh-TW" altLang="en-US" b="1" dirty="0" smtClean="0">
                <a:solidFill>
                  <a:srgbClr val="1E03BD"/>
                </a:solidFill>
              </a:rPr>
              <a:t>指導</a:t>
            </a:r>
            <a:r>
              <a:rPr lang="zh-TW" altLang="en-US" b="1" dirty="0" smtClean="0">
                <a:solidFill>
                  <a:srgbClr val="C00000"/>
                </a:solidFill>
              </a:rPr>
              <a:t>交通安全五大守則</a:t>
            </a:r>
            <a:r>
              <a:rPr lang="zh-TW" altLang="en-US" b="1" dirty="0" smtClean="0">
                <a:solidFill>
                  <a:srgbClr val="1E03BD"/>
                </a:solidFill>
              </a:rPr>
              <a:t>，落實融入上放學之用路行為中</a:t>
            </a:r>
            <a:endParaRPr lang="en-US" altLang="zh-TW" b="1" dirty="0" smtClean="0">
              <a:solidFill>
                <a:srgbClr val="1E03BD"/>
              </a:solidFill>
            </a:endParaRPr>
          </a:p>
          <a:p>
            <a:pPr marL="803275" lvl="1" indent="-268288">
              <a:spcBef>
                <a:spcPts val="600"/>
              </a:spcBef>
              <a:buFont typeface="Wingdings" panose="05000000000000000000" pitchFamily="2" charset="2"/>
              <a:buChar char="Ø"/>
            </a:pPr>
            <a:r>
              <a:rPr lang="zh-TW" altLang="en-US" b="1" dirty="0" smtClean="0">
                <a:solidFill>
                  <a:srgbClr val="C00000"/>
                </a:solidFill>
              </a:rPr>
              <a:t>學校與家庭合作、親師生互動學習，</a:t>
            </a:r>
            <a:r>
              <a:rPr lang="zh-TW" altLang="en-US" b="1" dirty="0" smtClean="0">
                <a:solidFill>
                  <a:srgbClr val="1E03BD"/>
                </a:solidFill>
              </a:rPr>
              <a:t>建立正確之安全觀念</a:t>
            </a:r>
            <a:endParaRPr lang="en-US" altLang="zh-TW" dirty="0" smtClean="0">
              <a:solidFill>
                <a:srgbClr val="1E03BD"/>
              </a:solidFill>
            </a:endParaRPr>
          </a:p>
        </p:txBody>
      </p:sp>
      <p:sp>
        <p:nvSpPr>
          <p:cNvPr id="6" name="標題 5"/>
          <p:cNvSpPr>
            <a:spLocks noGrp="1"/>
          </p:cNvSpPr>
          <p:nvPr>
            <p:ph type="title"/>
          </p:nvPr>
        </p:nvSpPr>
        <p:spPr>
          <a:xfrm>
            <a:off x="179512" y="188913"/>
            <a:ext cx="8856984" cy="850900"/>
          </a:xfrm>
        </p:spPr>
        <p:txBody>
          <a:bodyPr>
            <a:normAutofit/>
          </a:bodyPr>
          <a:lstStyle/>
          <a:p>
            <a:r>
              <a:rPr lang="zh-TW" altLang="en-US" dirty="0" smtClean="0">
                <a:latin typeface="標楷體" panose="03000509000000000000" pitchFamily="65" charset="-120"/>
                <a:ea typeface="標楷體" panose="03000509000000000000" pitchFamily="65" charset="-120"/>
              </a:rPr>
              <a:t>拾伍、國小交通安全文化教育計畫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(1/6)</a:t>
            </a:r>
            <a:endParaRPr lang="zh-TW" altLang="en-US" sz="3200" dirty="0">
              <a:latin typeface="Times New Roman" panose="02020603050405020304" pitchFamily="18" charset="0"/>
              <a:cs typeface="Times New Roman" panose="02020603050405020304" pitchFamily="18" charset="0"/>
            </a:endParaRPr>
          </a:p>
        </p:txBody>
      </p:sp>
      <p:sp>
        <p:nvSpPr>
          <p:cNvPr id="5" name="投影片編號版面配置區 4"/>
          <p:cNvSpPr>
            <a:spLocks noGrp="1"/>
          </p:cNvSpPr>
          <p:nvPr>
            <p:ph type="sldNum" sz="quarter" idx="12"/>
          </p:nvPr>
        </p:nvSpPr>
        <p:spPr/>
        <p:txBody>
          <a:bodyPr/>
          <a:lstStyle/>
          <a:p>
            <a:pPr>
              <a:defRPr/>
            </a:pPr>
            <a:fld id="{6F941DC2-EBFF-4D2B-8D40-2435785F17E6}" type="slidenum">
              <a:rPr lang="zh-TW" altLang="en-US" smtClean="0"/>
              <a:pPr>
                <a:defRPr/>
              </a:pPr>
              <a:t>40</a:t>
            </a:fld>
            <a:endParaRPr lang="zh-TW" altLang="en-US"/>
          </a:p>
        </p:txBody>
      </p:sp>
    </p:spTree>
    <p:extLst>
      <p:ext uri="{BB962C8B-B14F-4D97-AF65-F5344CB8AC3E}">
        <p14:creationId xmlns:p14="http://schemas.microsoft.com/office/powerpoint/2010/main" val="10795595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1124744"/>
            <a:ext cx="8856983" cy="5040560"/>
          </a:xfrm>
        </p:spPr>
        <p:txBody>
          <a:bodyPr/>
          <a:lstStyle/>
          <a:p>
            <a:pPr marL="0" indent="0">
              <a:buNone/>
            </a:pPr>
            <a:r>
              <a:rPr lang="en-US" altLang="zh-TW" sz="3200" dirty="0" smtClean="0">
                <a:solidFill>
                  <a:schemeClr val="tx1"/>
                </a:solidFill>
              </a:rPr>
              <a:t>(3</a:t>
            </a:r>
            <a:r>
              <a:rPr lang="en-US" altLang="zh-TW" sz="3200" dirty="0">
                <a:solidFill>
                  <a:schemeClr val="tx1"/>
                </a:solidFill>
              </a:rPr>
              <a:t>) </a:t>
            </a:r>
            <a:r>
              <a:rPr lang="zh-TW" altLang="en-US" sz="3200" dirty="0" smtClean="0">
                <a:solidFill>
                  <a:schemeClr val="tx1"/>
                </a:solidFill>
              </a:rPr>
              <a:t>國民</a:t>
            </a:r>
            <a:r>
              <a:rPr lang="zh-TW" altLang="en-US" sz="3200" dirty="0">
                <a:solidFill>
                  <a:schemeClr val="tx1"/>
                </a:solidFill>
              </a:rPr>
              <a:t>小</a:t>
            </a:r>
            <a:r>
              <a:rPr lang="zh-TW" altLang="en-US" sz="3200" dirty="0" smtClean="0">
                <a:solidFill>
                  <a:schemeClr val="tx1"/>
                </a:solidFill>
              </a:rPr>
              <a:t>學</a:t>
            </a:r>
            <a:r>
              <a:rPr lang="zh-TW" altLang="en-US" sz="3200" dirty="0">
                <a:solidFill>
                  <a:schemeClr val="tx1"/>
                </a:solidFill>
              </a:rPr>
              <a:t>推動交通安全之具體作為</a:t>
            </a:r>
            <a:endParaRPr lang="en-US" altLang="zh-TW" sz="3200" dirty="0">
              <a:solidFill>
                <a:schemeClr val="tx1"/>
              </a:solidFill>
            </a:endParaRPr>
          </a:p>
          <a:p>
            <a:pPr lvl="1">
              <a:buFont typeface="Wingdings" panose="05000000000000000000" pitchFamily="2" charset="2"/>
              <a:buChar char="ü"/>
            </a:pPr>
            <a:r>
              <a:rPr lang="zh-TW" altLang="en-US" b="1" dirty="0" smtClean="0">
                <a:solidFill>
                  <a:srgbClr val="1E03BD"/>
                </a:solidFill>
              </a:rPr>
              <a:t>編輯各年級學生交通安全核心能力之</a:t>
            </a:r>
            <a:r>
              <a:rPr lang="zh-TW" altLang="en-US" b="1" dirty="0" smtClean="0">
                <a:solidFill>
                  <a:srgbClr val="C00000"/>
                </a:solidFill>
              </a:rPr>
              <a:t>專業學習課程</a:t>
            </a:r>
            <a:r>
              <a:rPr lang="zh-TW" altLang="en-US" b="1" dirty="0" smtClean="0">
                <a:solidFill>
                  <a:srgbClr val="1E03BD"/>
                </a:solidFill>
              </a:rPr>
              <a:t>與</a:t>
            </a:r>
            <a:r>
              <a:rPr lang="zh-TW" altLang="en-US" b="1" dirty="0" smtClean="0">
                <a:solidFill>
                  <a:srgbClr val="C00000"/>
                </a:solidFill>
              </a:rPr>
              <a:t>教案</a:t>
            </a:r>
            <a:endParaRPr lang="en-US" altLang="zh-TW" b="1" dirty="0" smtClean="0">
              <a:solidFill>
                <a:srgbClr val="1E03BD"/>
              </a:solidFill>
            </a:endParaRPr>
          </a:p>
          <a:p>
            <a:pPr lvl="1">
              <a:buFont typeface="Wingdings" panose="05000000000000000000" pitchFamily="2" charset="2"/>
              <a:buChar char="ü"/>
            </a:pPr>
            <a:r>
              <a:rPr lang="zh-TW" altLang="en-US" b="1" dirty="0" smtClean="0">
                <a:solidFill>
                  <a:srgbClr val="1E03BD"/>
                </a:solidFill>
              </a:rPr>
              <a:t>融入「生命」</a:t>
            </a:r>
            <a:r>
              <a:rPr lang="zh-TW" altLang="en-US" b="1" dirty="0">
                <a:solidFill>
                  <a:srgbClr val="1E03BD"/>
                </a:solidFill>
              </a:rPr>
              <a:t>、「公民與法治</a:t>
            </a:r>
            <a:r>
              <a:rPr lang="zh-TW" altLang="en-US" b="1" dirty="0" smtClean="0">
                <a:solidFill>
                  <a:srgbClr val="1E03BD"/>
                </a:solidFill>
              </a:rPr>
              <a:t>」及「</a:t>
            </a:r>
            <a:r>
              <a:rPr lang="zh-TW" altLang="en-US" b="1" dirty="0">
                <a:solidFill>
                  <a:srgbClr val="1E03BD"/>
                </a:solidFill>
              </a:rPr>
              <a:t>健</a:t>
            </a:r>
            <a:r>
              <a:rPr lang="zh-TW" altLang="en-US" b="1" dirty="0" smtClean="0">
                <a:solidFill>
                  <a:srgbClr val="1E03BD"/>
                </a:solidFill>
              </a:rPr>
              <a:t>體」之教學內容</a:t>
            </a:r>
            <a:endParaRPr lang="en-US" altLang="zh-TW" b="1" dirty="0">
              <a:solidFill>
                <a:srgbClr val="1E03BD"/>
              </a:solidFill>
            </a:endParaRPr>
          </a:p>
          <a:p>
            <a:pPr lvl="1">
              <a:buFont typeface="Wingdings" panose="05000000000000000000" pitchFamily="2" charset="2"/>
              <a:buChar char="ü"/>
            </a:pPr>
            <a:r>
              <a:rPr lang="zh-TW" altLang="en-US" b="1" dirty="0" smtClean="0">
                <a:solidFill>
                  <a:srgbClr val="1E03BD"/>
                </a:solidFill>
              </a:rPr>
              <a:t>借助每天上放學之輔導，指導學生融入所學並</a:t>
            </a:r>
            <a:r>
              <a:rPr lang="zh-TW" altLang="en-US" b="1" dirty="0" smtClean="0">
                <a:solidFill>
                  <a:srgbClr val="C00000"/>
                </a:solidFill>
              </a:rPr>
              <a:t>落實演練實踐</a:t>
            </a:r>
            <a:endParaRPr lang="en-US" altLang="zh-TW" b="1" dirty="0">
              <a:solidFill>
                <a:srgbClr val="C00000"/>
              </a:solidFill>
            </a:endParaRPr>
          </a:p>
          <a:p>
            <a:pPr lvl="1">
              <a:buFont typeface="Wingdings" panose="05000000000000000000" pitchFamily="2" charset="2"/>
              <a:buChar char="ü"/>
            </a:pPr>
            <a:r>
              <a:rPr lang="zh-TW" altLang="en-US" b="1" dirty="0" smtClean="0">
                <a:solidFill>
                  <a:srgbClr val="1E03BD"/>
                </a:solidFill>
              </a:rPr>
              <a:t>配合</a:t>
            </a:r>
            <a:r>
              <a:rPr lang="zh-TW" altLang="en-US" b="1" dirty="0">
                <a:solidFill>
                  <a:srgbClr val="1E03BD"/>
                </a:solidFill>
              </a:rPr>
              <a:t>全國</a:t>
            </a:r>
            <a:r>
              <a:rPr lang="zh-TW" altLang="en-US" b="1" dirty="0">
                <a:solidFill>
                  <a:srgbClr val="C00000"/>
                </a:solidFill>
              </a:rPr>
              <a:t>「交通安全月」活動，</a:t>
            </a:r>
            <a:r>
              <a:rPr lang="zh-TW" altLang="en-US" b="1" dirty="0">
                <a:solidFill>
                  <a:srgbClr val="1E03BD"/>
                </a:solidFill>
              </a:rPr>
              <a:t>辦理交通安全知</a:t>
            </a:r>
            <a:r>
              <a:rPr lang="zh-TW" altLang="en-US" b="1" dirty="0" smtClean="0">
                <a:solidFill>
                  <a:srgbClr val="1E03BD"/>
                </a:solidFill>
              </a:rPr>
              <a:t>能</a:t>
            </a:r>
            <a:r>
              <a:rPr lang="zh-TW" altLang="en-US" b="1" dirty="0" smtClean="0">
                <a:solidFill>
                  <a:srgbClr val="C00000"/>
                </a:solidFill>
              </a:rPr>
              <a:t>強化推廣</a:t>
            </a:r>
            <a:endParaRPr lang="en-US" altLang="zh-TW" b="1" dirty="0">
              <a:solidFill>
                <a:srgbClr val="C00000"/>
              </a:solidFill>
            </a:endParaRPr>
          </a:p>
          <a:p>
            <a:pPr marL="0" indent="0">
              <a:spcBef>
                <a:spcPts val="300"/>
              </a:spcBef>
              <a:buNone/>
            </a:pPr>
            <a:r>
              <a:rPr lang="en-US" altLang="zh-TW" sz="3200" dirty="0" smtClean="0">
                <a:solidFill>
                  <a:schemeClr val="tx1"/>
                </a:solidFill>
              </a:rPr>
              <a:t>(4)</a:t>
            </a:r>
            <a:r>
              <a:rPr lang="zh-TW" altLang="en-US" sz="3200" dirty="0">
                <a:solidFill>
                  <a:schemeClr val="tx1"/>
                </a:solidFill>
              </a:rPr>
              <a:t>訂定</a:t>
            </a:r>
            <a:r>
              <a:rPr lang="zh-TW" altLang="en-US" sz="3200" dirty="0" smtClean="0">
                <a:solidFill>
                  <a:schemeClr val="tx1"/>
                </a:solidFill>
              </a:rPr>
              <a:t>國小各年級</a:t>
            </a:r>
            <a:r>
              <a:rPr lang="en-US" altLang="zh-TW" sz="3200" dirty="0" smtClean="0">
                <a:solidFill>
                  <a:schemeClr val="tx1"/>
                </a:solidFill>
              </a:rPr>
              <a:t>3</a:t>
            </a:r>
            <a:r>
              <a:rPr lang="zh-TW" altLang="en-US" sz="3200" dirty="0">
                <a:solidFill>
                  <a:schemeClr val="tx1"/>
                </a:solidFill>
              </a:rPr>
              <a:t>個必備交通安全規範</a:t>
            </a:r>
            <a:r>
              <a:rPr lang="zh-TW" altLang="en-US" sz="3200" dirty="0" smtClean="0">
                <a:solidFill>
                  <a:schemeClr val="tx1"/>
                </a:solidFill>
              </a:rPr>
              <a:t>行為</a:t>
            </a:r>
            <a:endParaRPr lang="en-US" altLang="zh-TW" sz="3200" dirty="0" smtClean="0">
              <a:solidFill>
                <a:schemeClr val="tx1"/>
              </a:solidFill>
            </a:endParaRPr>
          </a:p>
          <a:p>
            <a:pPr lvl="1">
              <a:buFont typeface="Wingdings" panose="05000000000000000000" pitchFamily="2" charset="2"/>
              <a:buChar char="ü"/>
            </a:pPr>
            <a:r>
              <a:rPr lang="zh-TW" altLang="en-US" b="1" dirty="0" smtClean="0">
                <a:solidFill>
                  <a:srgbClr val="1E03BD"/>
                </a:solidFill>
              </a:rPr>
              <a:t>透過導師及家長共同合作與指導，利用每天上放學實踐</a:t>
            </a:r>
            <a:r>
              <a:rPr lang="zh-TW" altLang="en-US" b="1" dirty="0">
                <a:solidFill>
                  <a:srgbClr val="1E03BD"/>
                </a:solidFill>
              </a:rPr>
              <a:t>演練</a:t>
            </a:r>
            <a:endParaRPr lang="en-US" altLang="zh-TW" b="1" dirty="0">
              <a:solidFill>
                <a:srgbClr val="1E03BD"/>
              </a:solidFill>
            </a:endParaRPr>
          </a:p>
          <a:p>
            <a:pPr lvl="1">
              <a:buFont typeface="Wingdings" panose="05000000000000000000" pitchFamily="2" charset="2"/>
              <a:buChar char="ü"/>
            </a:pPr>
            <a:r>
              <a:rPr lang="zh-TW" altLang="en-US" b="1" dirty="0" smtClean="0">
                <a:solidFill>
                  <a:srgbClr val="1E03BD"/>
                </a:solidFill>
              </a:rPr>
              <a:t>第一</a:t>
            </a:r>
            <a:r>
              <a:rPr lang="zh-TW" altLang="en-US" b="1" dirty="0">
                <a:solidFill>
                  <a:srgbClr val="1E03BD"/>
                </a:solidFill>
              </a:rPr>
              <a:t>學期結束</a:t>
            </a:r>
            <a:r>
              <a:rPr lang="zh-TW" altLang="en-US" b="1" dirty="0" smtClean="0">
                <a:solidFill>
                  <a:srgbClr val="1E03BD"/>
                </a:solidFill>
              </a:rPr>
              <a:t>前</a:t>
            </a:r>
            <a:r>
              <a:rPr lang="zh-TW" altLang="en-US" b="1" dirty="0" smtClean="0">
                <a:solidFill>
                  <a:srgbClr val="C00000"/>
                </a:solidFill>
              </a:rPr>
              <a:t>由家長考評學生</a:t>
            </a:r>
            <a:r>
              <a:rPr lang="zh-TW" altLang="en-US" b="1" dirty="0" smtClean="0">
                <a:solidFill>
                  <a:srgbClr val="1E03BD"/>
                </a:solidFill>
              </a:rPr>
              <a:t>及</a:t>
            </a:r>
            <a:r>
              <a:rPr lang="zh-TW" altLang="en-US" b="1" dirty="0" smtClean="0">
                <a:solidFill>
                  <a:srgbClr val="C00000"/>
                </a:solidFill>
              </a:rPr>
              <a:t>學生考評家長</a:t>
            </a:r>
            <a:r>
              <a:rPr lang="zh-TW" altLang="en-US" b="1" dirty="0" smtClean="0">
                <a:solidFill>
                  <a:srgbClr val="1E03BD"/>
                </a:solidFill>
              </a:rPr>
              <a:t>實踐情況，進行</a:t>
            </a:r>
            <a:r>
              <a:rPr lang="zh-TW" altLang="en-US" b="1" dirty="0" smtClean="0">
                <a:solidFill>
                  <a:srgbClr val="C00000"/>
                </a:solidFill>
              </a:rPr>
              <a:t>成效統計分析</a:t>
            </a:r>
            <a:r>
              <a:rPr lang="zh-TW" altLang="en-US" b="1" dirty="0" smtClean="0">
                <a:solidFill>
                  <a:srgbClr val="1E03BD"/>
                </a:solidFill>
              </a:rPr>
              <a:t>並於親師座談會中提出討論且檢討改進。</a:t>
            </a:r>
            <a:endParaRPr lang="en-US" altLang="zh-TW" b="1" dirty="0">
              <a:solidFill>
                <a:srgbClr val="1E03BD"/>
              </a:solidFill>
            </a:endParaRPr>
          </a:p>
          <a:p>
            <a:pPr lvl="1">
              <a:buFont typeface="Wingdings" panose="05000000000000000000" pitchFamily="2" charset="2"/>
              <a:buChar char="ü"/>
            </a:pPr>
            <a:r>
              <a:rPr lang="zh-TW" altLang="en-US" b="1" dirty="0">
                <a:solidFill>
                  <a:srgbClr val="C00000"/>
                </a:solidFill>
              </a:rPr>
              <a:t>第二學期結束前</a:t>
            </a:r>
            <a:r>
              <a:rPr lang="zh-TW" altLang="en-US" b="1" dirty="0">
                <a:solidFill>
                  <a:srgbClr val="1E03BD"/>
                </a:solidFill>
              </a:rPr>
              <a:t>再進行一次考評，借以比較是否更加精</a:t>
            </a:r>
            <a:r>
              <a:rPr lang="zh-TW" altLang="en-US" b="1" dirty="0" smtClean="0">
                <a:solidFill>
                  <a:srgbClr val="1E03BD"/>
                </a:solidFill>
              </a:rPr>
              <a:t>進。</a:t>
            </a:r>
            <a:endParaRPr lang="en-US" altLang="zh-TW" dirty="0"/>
          </a:p>
          <a:p>
            <a:pPr lvl="1">
              <a:spcBef>
                <a:spcPts val="300"/>
              </a:spcBef>
              <a:buFont typeface="Wingdings" panose="05000000000000000000" pitchFamily="2" charset="2"/>
              <a:buChar char="ü"/>
            </a:pPr>
            <a:r>
              <a:rPr lang="zh-TW" altLang="en-US" b="1" dirty="0" smtClean="0">
                <a:solidFill>
                  <a:srgbClr val="C00000"/>
                </a:solidFill>
              </a:rPr>
              <a:t>逐年統計</a:t>
            </a:r>
            <a:r>
              <a:rPr lang="zh-TW" altLang="en-US" dirty="0" smtClean="0"/>
              <a:t>並</a:t>
            </a:r>
            <a:r>
              <a:rPr lang="zh-TW" altLang="en-US" b="1" dirty="0" smtClean="0">
                <a:solidFill>
                  <a:srgbClr val="C00000"/>
                </a:solidFill>
              </a:rPr>
              <a:t>觀察檢討</a:t>
            </a:r>
            <a:r>
              <a:rPr lang="zh-TW" altLang="en-US" b="1" dirty="0" smtClean="0">
                <a:solidFill>
                  <a:srgbClr val="1E03BD"/>
                </a:solidFill>
              </a:rPr>
              <a:t>各年級執行</a:t>
            </a:r>
            <a:r>
              <a:rPr lang="zh-TW" altLang="en-US" b="1" dirty="0">
                <a:solidFill>
                  <a:srgbClr val="1E03BD"/>
                </a:solidFill>
              </a:rPr>
              <a:t>該三項規範行為</a:t>
            </a:r>
            <a:r>
              <a:rPr lang="zh-TW" altLang="en-US" b="1" dirty="0" smtClean="0">
                <a:solidFill>
                  <a:srgbClr val="1E03BD"/>
                </a:solidFill>
              </a:rPr>
              <a:t>之達成率。</a:t>
            </a:r>
            <a:endParaRPr lang="zh-TW" altLang="en-US" b="1" dirty="0">
              <a:solidFill>
                <a:srgbClr val="1E03BD"/>
              </a:solidFill>
            </a:endParaRPr>
          </a:p>
        </p:txBody>
      </p:sp>
      <p:sp>
        <p:nvSpPr>
          <p:cNvPr id="3" name="標題 2"/>
          <p:cNvSpPr>
            <a:spLocks noGrp="1"/>
          </p:cNvSpPr>
          <p:nvPr>
            <p:ph type="title"/>
          </p:nvPr>
        </p:nvSpPr>
        <p:spPr>
          <a:xfrm>
            <a:off x="251520" y="188913"/>
            <a:ext cx="8712968" cy="850900"/>
          </a:xfrm>
        </p:spPr>
        <p:txBody>
          <a:bodyPr>
            <a:normAutofit/>
          </a:bodyPr>
          <a:lstStyle/>
          <a:p>
            <a:r>
              <a:rPr lang="zh-TW" altLang="en-US" dirty="0" smtClean="0">
                <a:latin typeface="標楷體" panose="03000509000000000000" pitchFamily="65" charset="-120"/>
                <a:ea typeface="標楷體" panose="03000509000000000000" pitchFamily="65" charset="-120"/>
              </a:rPr>
              <a:t>拾伍、</a:t>
            </a:r>
            <a:r>
              <a:rPr lang="zh-TW" altLang="en-US" dirty="0">
                <a:latin typeface="標楷體" panose="03000509000000000000" pitchFamily="65" charset="-120"/>
                <a:ea typeface="標楷體" panose="03000509000000000000" pitchFamily="65" charset="-120"/>
              </a:rPr>
              <a:t>國小交通安全文化教育</a:t>
            </a:r>
            <a:r>
              <a:rPr lang="zh-TW" altLang="en-US" dirty="0" smtClean="0">
                <a:latin typeface="標楷體" panose="03000509000000000000" pitchFamily="65" charset="-120"/>
                <a:ea typeface="標楷體" panose="03000509000000000000" pitchFamily="65" charset="-120"/>
              </a:rPr>
              <a:t>計畫</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(2/6)</a:t>
            </a:r>
            <a:endParaRPr lang="zh-TW" altLang="en-US" dirty="0"/>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41</a:t>
            </a:fld>
            <a:endParaRPr lang="zh-TW" altLang="en-US"/>
          </a:p>
        </p:txBody>
      </p:sp>
    </p:spTree>
    <p:extLst>
      <p:ext uri="{BB962C8B-B14F-4D97-AF65-F5344CB8AC3E}">
        <p14:creationId xmlns:p14="http://schemas.microsoft.com/office/powerpoint/2010/main" val="40598425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a:xfrm>
            <a:off x="105406" y="222250"/>
            <a:ext cx="8859081" cy="720725"/>
          </a:xfrm>
        </p:spPr>
        <p:txBody>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拾伍、國小交通安全文化教育計畫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(3/6)</a:t>
            </a: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 name="內容版面配置區 5"/>
          <p:cNvSpPr>
            <a:spLocks noGrp="1"/>
          </p:cNvSpPr>
          <p:nvPr>
            <p:ph sz="half" idx="1"/>
          </p:nvPr>
        </p:nvSpPr>
        <p:spPr>
          <a:xfrm>
            <a:off x="105407" y="1188120"/>
            <a:ext cx="4464496" cy="5049192"/>
          </a:xfrm>
        </p:spPr>
        <p:txBody>
          <a:bodyPr/>
          <a:lstStyle/>
          <a:p>
            <a:pPr marL="268288" indent="-268288">
              <a:buFont typeface="Wingdings" panose="05000000000000000000" pitchFamily="2" charset="2"/>
              <a:buChar char="Ø"/>
            </a:pPr>
            <a:r>
              <a:rPr lang="zh-TW" altLang="en-US" sz="2000" b="1" dirty="0" smtClean="0">
                <a:solidFill>
                  <a:srgbClr val="0202FC"/>
                </a:solidFill>
                <a:latin typeface="標楷體" panose="03000509000000000000" pitchFamily="65" charset="-120"/>
                <a:ea typeface="標楷體" panose="03000509000000000000" pitchFamily="65" charset="-120"/>
              </a:rPr>
              <a:t>五大學習階段之交通安全核心能力已完成初步規劃，</a:t>
            </a:r>
            <a:r>
              <a:rPr lang="zh-TW" altLang="en-US" sz="2000" b="1" dirty="0" smtClean="0">
                <a:solidFill>
                  <a:srgbClr val="C00000"/>
                </a:solidFill>
                <a:latin typeface="標楷體" panose="03000509000000000000" pitchFamily="65" charset="-120"/>
                <a:ea typeface="標楷體" panose="03000509000000000000" pitchFamily="65" charset="-120"/>
              </a:rPr>
              <a:t>進一步之課程目標、教學主題與內容則</a:t>
            </a:r>
            <a:r>
              <a:rPr lang="zh-TW" altLang="en-US" sz="2000" b="1" dirty="0">
                <a:solidFill>
                  <a:srgbClr val="C00000"/>
                </a:solidFill>
                <a:latin typeface="標楷體" panose="03000509000000000000" pitchFamily="65" charset="-120"/>
                <a:ea typeface="標楷體" panose="03000509000000000000" pitchFamily="65" charset="-120"/>
              </a:rPr>
              <a:t>有待</a:t>
            </a:r>
            <a:r>
              <a:rPr lang="zh-TW" altLang="en-US" sz="2000" b="1" dirty="0" smtClean="0">
                <a:solidFill>
                  <a:srgbClr val="C00000"/>
                </a:solidFill>
                <a:latin typeface="標楷體" panose="03000509000000000000" pitchFamily="65" charset="-120"/>
                <a:ea typeface="標楷體" panose="03000509000000000000" pitchFamily="65" charset="-120"/>
              </a:rPr>
              <a:t>進一步之規劃與設計。</a:t>
            </a:r>
            <a:endParaRPr lang="en-US" altLang="zh-TW" sz="2000" b="1" dirty="0" smtClean="0">
              <a:solidFill>
                <a:srgbClr val="C00000"/>
              </a:solidFill>
              <a:latin typeface="標楷體" panose="03000509000000000000" pitchFamily="65" charset="-120"/>
              <a:ea typeface="標楷體" panose="03000509000000000000" pitchFamily="65" charset="-120"/>
            </a:endParaRPr>
          </a:p>
          <a:p>
            <a:pPr marL="268288" indent="-268288">
              <a:buFont typeface="Wingdings" panose="05000000000000000000" pitchFamily="2" charset="2"/>
              <a:buChar char="Ø"/>
            </a:pPr>
            <a:r>
              <a:rPr lang="zh-TW" altLang="en-US" sz="2000" b="1" dirty="0">
                <a:solidFill>
                  <a:srgbClr val="0202FC"/>
                </a:solidFill>
                <a:latin typeface="標楷體" panose="03000509000000000000" pitchFamily="65" charset="-120"/>
                <a:ea typeface="標楷體" panose="03000509000000000000" pitchFamily="65" charset="-120"/>
              </a:rPr>
              <a:t>不同學習階段之課程</a:t>
            </a:r>
            <a:r>
              <a:rPr lang="zh-TW" altLang="en-US" sz="2000" b="1" dirty="0" smtClean="0">
                <a:solidFill>
                  <a:srgbClr val="0202FC"/>
                </a:solidFill>
                <a:latin typeface="標楷體" panose="03000509000000000000" pitchFamily="65" charset="-120"/>
                <a:ea typeface="標楷體" panose="03000509000000000000" pitchFamily="65" charset="-120"/>
              </a:rPr>
              <a:t>連接</a:t>
            </a:r>
            <a:r>
              <a:rPr lang="zh-TW" altLang="en-US" sz="2000" b="1" dirty="0" smtClean="0">
                <a:solidFill>
                  <a:srgbClr val="C00000"/>
                </a:solidFill>
                <a:latin typeface="標楷體" panose="03000509000000000000" pitchFamily="65" charset="-120"/>
                <a:ea typeface="標楷體" panose="03000509000000000000" pitchFamily="65" charset="-120"/>
              </a:rPr>
              <a:t>宜再</a:t>
            </a:r>
            <a:r>
              <a:rPr lang="zh-TW" altLang="en-US" sz="2000" b="1" dirty="0">
                <a:solidFill>
                  <a:srgbClr val="C00000"/>
                </a:solidFill>
                <a:latin typeface="標楷體" panose="03000509000000000000" pitchFamily="65" charset="-120"/>
                <a:ea typeface="標楷體" panose="03000509000000000000" pitchFamily="65" charset="-120"/>
              </a:rPr>
              <a:t>透過詳細之課程主題設計以避免重複</a:t>
            </a:r>
            <a:r>
              <a:rPr lang="zh-TW" altLang="en-US" sz="2000" b="1" dirty="0" smtClean="0">
                <a:solidFill>
                  <a:srgbClr val="C00000"/>
                </a:solidFill>
                <a:latin typeface="標楷體" panose="03000509000000000000" pitchFamily="65" charset="-120"/>
                <a:ea typeface="標楷體" panose="03000509000000000000" pitchFamily="65" charset="-120"/>
              </a:rPr>
              <a:t>。</a:t>
            </a:r>
            <a:endParaRPr lang="en-US" altLang="zh-TW" sz="2000" b="1" dirty="0" smtClean="0">
              <a:solidFill>
                <a:srgbClr val="C00000"/>
              </a:solidFill>
              <a:latin typeface="標楷體" panose="03000509000000000000" pitchFamily="65" charset="-120"/>
              <a:ea typeface="標楷體" panose="03000509000000000000" pitchFamily="65" charset="-120"/>
            </a:endParaRPr>
          </a:p>
          <a:p>
            <a:pPr marL="268288" indent="-268288">
              <a:buFont typeface="Wingdings" panose="05000000000000000000" pitchFamily="2" charset="2"/>
              <a:buChar char="Ø"/>
            </a:pPr>
            <a:r>
              <a:rPr lang="zh-TW" altLang="en-US" sz="2000" b="1" dirty="0" smtClean="0">
                <a:solidFill>
                  <a:srgbClr val="0202FC"/>
                </a:solidFill>
                <a:latin typeface="標楷體" panose="03000509000000000000" pitchFamily="65" charset="-120"/>
                <a:ea typeface="標楷體" panose="03000509000000000000" pitchFamily="65" charset="-120"/>
              </a:rPr>
              <a:t>國小已有初步設計之教材可供使用</a:t>
            </a:r>
            <a:r>
              <a:rPr lang="zh-TW" altLang="en-US" sz="2000" b="1" dirty="0" smtClean="0">
                <a:solidFill>
                  <a:srgbClr val="C00000"/>
                </a:solidFill>
                <a:latin typeface="標楷體" panose="03000509000000000000" pitchFamily="65" charset="-120"/>
                <a:ea typeface="標楷體" panose="03000509000000000000" pitchFamily="65" charset="-120"/>
              </a:rPr>
              <a:t>。</a:t>
            </a:r>
            <a:endParaRPr lang="en-US" altLang="zh-TW" sz="2000" b="1" dirty="0" smtClean="0">
              <a:solidFill>
                <a:srgbClr val="C00000"/>
              </a:solidFill>
              <a:latin typeface="標楷體" panose="03000509000000000000" pitchFamily="65" charset="-120"/>
              <a:ea typeface="標楷體" panose="03000509000000000000" pitchFamily="65" charset="-120"/>
            </a:endParaRPr>
          </a:p>
          <a:p>
            <a:pPr marL="268288" indent="-268288">
              <a:buFont typeface="Wingdings" panose="05000000000000000000" pitchFamily="2" charset="2"/>
              <a:buChar char="Ø"/>
            </a:pPr>
            <a:endParaRPr lang="en-US" altLang="zh-TW" sz="2000" b="1" dirty="0" smtClean="0">
              <a:solidFill>
                <a:srgbClr val="C00000"/>
              </a:solidFill>
              <a:latin typeface="標楷體" panose="03000509000000000000" pitchFamily="65" charset="-120"/>
              <a:ea typeface="標楷體" panose="03000509000000000000" pitchFamily="65" charset="-120"/>
            </a:endParaRPr>
          </a:p>
          <a:p>
            <a:pPr marL="268288" indent="-268288">
              <a:buFont typeface="Wingdings" panose="05000000000000000000" pitchFamily="2" charset="2"/>
              <a:buChar char="Ø"/>
            </a:pPr>
            <a:endParaRPr lang="zh-TW" altLang="en-US" sz="2000" b="1" dirty="0">
              <a:solidFill>
                <a:srgbClr val="C00000"/>
              </a:solidFill>
              <a:latin typeface="標楷體" panose="03000509000000000000" pitchFamily="65" charset="-120"/>
              <a:ea typeface="標楷體" panose="03000509000000000000" pitchFamily="65" charset="-120"/>
            </a:endParaRPr>
          </a:p>
        </p:txBody>
      </p:sp>
      <p:pic>
        <p:nvPicPr>
          <p:cNvPr id="9" name="內容版面配置區 8"/>
          <p:cNvPicPr>
            <a:picLocks noGrp="1" noChangeAspect="1"/>
          </p:cNvPicPr>
          <p:nvPr>
            <p:ph sz="half" idx="2"/>
          </p:nvPr>
        </p:nvPicPr>
        <p:blipFill>
          <a:blip r:embed="rId2"/>
          <a:stretch>
            <a:fillRect/>
          </a:stretch>
        </p:blipFill>
        <p:spPr>
          <a:xfrm>
            <a:off x="4645658" y="1188120"/>
            <a:ext cx="4387850" cy="2437694"/>
          </a:xfrm>
          <a:prstGeom prst="rect">
            <a:avLst/>
          </a:prstGeom>
        </p:spPr>
      </p:pic>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42</a:t>
            </a:fld>
            <a:endParaRPr lang="zh-TW" altLang="en-US"/>
          </a:p>
        </p:txBody>
      </p:sp>
      <p:pic>
        <p:nvPicPr>
          <p:cNvPr id="8" name="圖片 7"/>
          <p:cNvPicPr>
            <a:picLocks noChangeAspect="1"/>
          </p:cNvPicPr>
          <p:nvPr/>
        </p:nvPicPr>
        <p:blipFill>
          <a:blip r:embed="rId3"/>
          <a:stretch>
            <a:fillRect/>
          </a:stretch>
        </p:blipFill>
        <p:spPr>
          <a:xfrm>
            <a:off x="139857" y="3748481"/>
            <a:ext cx="4395597" cy="2432515"/>
          </a:xfrm>
          <a:prstGeom prst="rect">
            <a:avLst/>
          </a:prstGeom>
        </p:spPr>
      </p:pic>
      <p:pic>
        <p:nvPicPr>
          <p:cNvPr id="10" name="圖片 9"/>
          <p:cNvPicPr>
            <a:picLocks noChangeAspect="1"/>
          </p:cNvPicPr>
          <p:nvPr/>
        </p:nvPicPr>
        <p:blipFill>
          <a:blip r:embed="rId4"/>
          <a:stretch>
            <a:fillRect/>
          </a:stretch>
        </p:blipFill>
        <p:spPr>
          <a:xfrm>
            <a:off x="4644008" y="3725498"/>
            <a:ext cx="4389500" cy="2414225"/>
          </a:xfrm>
          <a:prstGeom prst="rect">
            <a:avLst/>
          </a:prstGeom>
        </p:spPr>
      </p:pic>
    </p:spTree>
    <p:extLst>
      <p:ext uri="{BB962C8B-B14F-4D97-AF65-F5344CB8AC3E}">
        <p14:creationId xmlns:p14="http://schemas.microsoft.com/office/powerpoint/2010/main" val="222366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內容版面配置區 4"/>
          <p:cNvGraphicFramePr>
            <a:graphicFrameLocks noGrp="1"/>
          </p:cNvGraphicFramePr>
          <p:nvPr>
            <p:ph idx="1"/>
            <p:extLst/>
          </p:nvPr>
        </p:nvGraphicFramePr>
        <p:xfrm>
          <a:off x="107504" y="1340768"/>
          <a:ext cx="8928994" cy="4595196"/>
        </p:xfrm>
        <a:graphic>
          <a:graphicData uri="http://schemas.openxmlformats.org/drawingml/2006/table">
            <a:tbl>
              <a:tblPr firstRow="1" bandRow="1">
                <a:tableStyleId>{5940675A-B579-460E-94D1-54222C63F5DA}</a:tableStyleId>
              </a:tblPr>
              <a:tblGrid>
                <a:gridCol w="5328592">
                  <a:extLst>
                    <a:ext uri="{9D8B030D-6E8A-4147-A177-3AD203B41FA5}">
                      <a16:colId xmlns:a16="http://schemas.microsoft.com/office/drawing/2014/main" val="3397245238"/>
                    </a:ext>
                  </a:extLst>
                </a:gridCol>
                <a:gridCol w="600067">
                  <a:extLst>
                    <a:ext uri="{9D8B030D-6E8A-4147-A177-3AD203B41FA5}">
                      <a16:colId xmlns:a16="http://schemas.microsoft.com/office/drawing/2014/main" val="3262650524"/>
                    </a:ext>
                  </a:extLst>
                </a:gridCol>
                <a:gridCol w="600067">
                  <a:extLst>
                    <a:ext uri="{9D8B030D-6E8A-4147-A177-3AD203B41FA5}">
                      <a16:colId xmlns:a16="http://schemas.microsoft.com/office/drawing/2014/main" val="1205153101"/>
                    </a:ext>
                  </a:extLst>
                </a:gridCol>
                <a:gridCol w="600067">
                  <a:extLst>
                    <a:ext uri="{9D8B030D-6E8A-4147-A177-3AD203B41FA5}">
                      <a16:colId xmlns:a16="http://schemas.microsoft.com/office/drawing/2014/main" val="212170865"/>
                    </a:ext>
                  </a:extLst>
                </a:gridCol>
                <a:gridCol w="600067">
                  <a:extLst>
                    <a:ext uri="{9D8B030D-6E8A-4147-A177-3AD203B41FA5}">
                      <a16:colId xmlns:a16="http://schemas.microsoft.com/office/drawing/2014/main" val="2161330820"/>
                    </a:ext>
                  </a:extLst>
                </a:gridCol>
                <a:gridCol w="600067">
                  <a:extLst>
                    <a:ext uri="{9D8B030D-6E8A-4147-A177-3AD203B41FA5}">
                      <a16:colId xmlns:a16="http://schemas.microsoft.com/office/drawing/2014/main" val="932336070"/>
                    </a:ext>
                  </a:extLst>
                </a:gridCol>
                <a:gridCol w="600067">
                  <a:extLst>
                    <a:ext uri="{9D8B030D-6E8A-4147-A177-3AD203B41FA5}">
                      <a16:colId xmlns:a16="http://schemas.microsoft.com/office/drawing/2014/main" val="1782194018"/>
                    </a:ext>
                  </a:extLst>
                </a:gridCol>
              </a:tblGrid>
              <a:tr h="655908">
                <a:tc>
                  <a:txBody>
                    <a:bodyPr/>
                    <a:lstStyle/>
                    <a:p>
                      <a:pPr algn="ctr"/>
                      <a:r>
                        <a:rPr lang="zh-TW" altLang="en-US" sz="2400" dirty="0" smtClean="0">
                          <a:solidFill>
                            <a:srgbClr val="C00000"/>
                          </a:solidFill>
                          <a:latin typeface="標楷體" panose="03000509000000000000" pitchFamily="65" charset="-120"/>
                          <a:ea typeface="標楷體" panose="03000509000000000000" pitchFamily="65" charset="-120"/>
                        </a:rPr>
                        <a:t>教學主題 </a:t>
                      </a:r>
                      <a:r>
                        <a:rPr lang="en-US" altLang="zh-TW" sz="2400" b="1" dirty="0" smtClean="0">
                          <a:solidFill>
                            <a:srgbClr val="1E03BD"/>
                          </a:solidFill>
                          <a:latin typeface="標楷體" panose="03000509000000000000" pitchFamily="65" charset="-120"/>
                          <a:ea typeface="標楷體" panose="03000509000000000000" pitchFamily="65" charset="-120"/>
                        </a:rPr>
                        <a:t>(</a:t>
                      </a:r>
                      <a:r>
                        <a:rPr lang="zh-TW" altLang="en-US" sz="2400" b="1" dirty="0" smtClean="0">
                          <a:solidFill>
                            <a:srgbClr val="1E03BD"/>
                          </a:solidFill>
                          <a:latin typeface="標楷體" panose="03000509000000000000" pitchFamily="65" charset="-120"/>
                          <a:ea typeface="標楷體" panose="03000509000000000000" pitchFamily="65" charset="-120"/>
                        </a:rPr>
                        <a:t>國小範例</a:t>
                      </a:r>
                      <a:r>
                        <a:rPr lang="en-US" altLang="zh-TW" sz="2400" b="1" dirty="0" smtClean="0">
                          <a:solidFill>
                            <a:srgbClr val="1E03BD"/>
                          </a:solidFill>
                          <a:latin typeface="標楷體" panose="03000509000000000000" pitchFamily="65" charset="-120"/>
                          <a:ea typeface="標楷體" panose="03000509000000000000" pitchFamily="65" charset="-120"/>
                        </a:rPr>
                        <a:t>)</a:t>
                      </a:r>
                      <a:endParaRPr lang="zh-TW" altLang="en-US" sz="2400" b="1" dirty="0">
                        <a:solidFill>
                          <a:srgbClr val="1E03BD"/>
                        </a:solidFill>
                        <a:latin typeface="標楷體" panose="03000509000000000000" pitchFamily="65" charset="-120"/>
                        <a:ea typeface="標楷體" panose="03000509000000000000" pitchFamily="65" charset="-120"/>
                      </a:endParaRPr>
                    </a:p>
                  </a:txBody>
                  <a:tcPr anchor="ctr"/>
                </a:tc>
                <a:tc>
                  <a:txBody>
                    <a:bodyPr/>
                    <a:lstStyle/>
                    <a:p>
                      <a:pPr algn="ctr"/>
                      <a:r>
                        <a:rPr lang="zh-TW" altLang="en-US" sz="1600" b="1" dirty="0" smtClean="0">
                          <a:solidFill>
                            <a:srgbClr val="1E03BD"/>
                          </a:solidFill>
                          <a:latin typeface="標楷體" panose="03000509000000000000" pitchFamily="65" charset="-120"/>
                          <a:ea typeface="標楷體" panose="03000509000000000000" pitchFamily="65" charset="-120"/>
                        </a:rPr>
                        <a:t>安全文化培育</a:t>
                      </a:r>
                      <a:endParaRPr lang="en-US" altLang="zh-TW" sz="1600" b="1" dirty="0" smtClean="0">
                        <a:solidFill>
                          <a:srgbClr val="1E03BD"/>
                        </a:solidFill>
                        <a:latin typeface="標楷體" panose="03000509000000000000" pitchFamily="65" charset="-120"/>
                        <a:ea typeface="標楷體" panose="03000509000000000000" pitchFamily="65" charset="-120"/>
                      </a:endParaRPr>
                    </a:p>
                    <a:p>
                      <a:pPr algn="ctr"/>
                      <a:r>
                        <a:rPr lang="en-US" altLang="zh-TW" sz="1600" b="1" dirty="0" smtClean="0">
                          <a:solidFill>
                            <a:srgbClr val="1E03BD"/>
                          </a:solidFill>
                          <a:latin typeface="標楷體" panose="03000509000000000000" pitchFamily="65" charset="-120"/>
                          <a:ea typeface="標楷體" panose="03000509000000000000" pitchFamily="65" charset="-120"/>
                        </a:rPr>
                        <a:t>123</a:t>
                      </a:r>
                      <a:endParaRPr lang="zh-TW" altLang="en-US" sz="1600" b="1" dirty="0">
                        <a:solidFill>
                          <a:srgbClr val="1E03BD"/>
                        </a:solidFill>
                        <a:latin typeface="標楷體" panose="03000509000000000000" pitchFamily="65" charset="-120"/>
                        <a:ea typeface="標楷體" panose="03000509000000000000" pitchFamily="65" charset="-120"/>
                      </a:endParaRPr>
                    </a:p>
                  </a:txBody>
                  <a:tcPr anchor="ctr"/>
                </a:tc>
                <a:tc>
                  <a:txBody>
                    <a:bodyPr/>
                    <a:lstStyle/>
                    <a:p>
                      <a:pPr algn="ctr"/>
                      <a:r>
                        <a:rPr lang="zh-TW" altLang="en-US" sz="1600" b="1" dirty="0" smtClean="0">
                          <a:solidFill>
                            <a:srgbClr val="C00000"/>
                          </a:solidFill>
                          <a:latin typeface="標楷體" panose="03000509000000000000" pitchFamily="65" charset="-120"/>
                          <a:ea typeface="標楷體" panose="03000509000000000000" pitchFamily="65" charset="-120"/>
                        </a:rPr>
                        <a:t>守則一</a:t>
                      </a:r>
                      <a:endParaRPr lang="en-US" altLang="zh-TW" sz="1600" b="1" dirty="0" smtClean="0">
                        <a:solidFill>
                          <a:srgbClr val="C00000"/>
                        </a:solidFill>
                        <a:latin typeface="標楷體" panose="03000509000000000000" pitchFamily="65" charset="-120"/>
                        <a:ea typeface="標楷體" panose="03000509000000000000" pitchFamily="65" charset="-120"/>
                      </a:endParaRPr>
                    </a:p>
                    <a:p>
                      <a:pPr algn="ctr"/>
                      <a:r>
                        <a:rPr lang="zh-TW" altLang="en-US" sz="1600" b="1" dirty="0" smtClean="0">
                          <a:solidFill>
                            <a:srgbClr val="1E03BD"/>
                          </a:solidFill>
                          <a:latin typeface="標楷體" panose="03000509000000000000" pitchFamily="65" charset="-120"/>
                          <a:ea typeface="標楷體" panose="03000509000000000000" pitchFamily="65" charset="-120"/>
                        </a:rPr>
                        <a:t>路權</a:t>
                      </a:r>
                      <a:endParaRPr lang="en-US" altLang="zh-TW" sz="1600" b="1" dirty="0" smtClean="0">
                        <a:solidFill>
                          <a:srgbClr val="1E03BD"/>
                        </a:solidFill>
                        <a:latin typeface="標楷體" panose="03000509000000000000" pitchFamily="65" charset="-120"/>
                        <a:ea typeface="標楷體" panose="03000509000000000000" pitchFamily="65" charset="-120"/>
                      </a:endParaRPr>
                    </a:p>
                    <a:p>
                      <a:pPr algn="ctr"/>
                      <a:r>
                        <a:rPr lang="zh-TW" altLang="en-US" sz="1600" b="1" dirty="0" smtClean="0">
                          <a:solidFill>
                            <a:srgbClr val="1E03BD"/>
                          </a:solidFill>
                          <a:latin typeface="標楷體" panose="03000509000000000000" pitchFamily="65" charset="-120"/>
                          <a:ea typeface="標楷體" panose="03000509000000000000" pitchFamily="65" charset="-120"/>
                        </a:rPr>
                        <a:t>守法</a:t>
                      </a:r>
                      <a:endParaRPr lang="zh-TW" altLang="en-US" sz="1600" b="1" dirty="0">
                        <a:solidFill>
                          <a:srgbClr val="1E03BD"/>
                        </a:solidFill>
                        <a:latin typeface="標楷體" panose="03000509000000000000" pitchFamily="65" charset="-120"/>
                        <a:ea typeface="標楷體" panose="03000509000000000000" pitchFamily="65" charset="-120"/>
                      </a:endParaRPr>
                    </a:p>
                  </a:txBody>
                  <a:tcPr anchor="ctr"/>
                </a:tc>
                <a:tc>
                  <a:txBody>
                    <a:bodyPr/>
                    <a:lstStyle/>
                    <a:p>
                      <a:pPr algn="ctr"/>
                      <a:r>
                        <a:rPr lang="zh-TW" altLang="en-US" sz="1600" b="1" dirty="0" smtClean="0">
                          <a:solidFill>
                            <a:srgbClr val="C00000"/>
                          </a:solidFill>
                          <a:latin typeface="標楷體" panose="03000509000000000000" pitchFamily="65" charset="-120"/>
                          <a:ea typeface="標楷體" panose="03000509000000000000" pitchFamily="65" charset="-120"/>
                        </a:rPr>
                        <a:t>守則</a:t>
                      </a:r>
                      <a:endParaRPr lang="en-US" altLang="zh-TW" sz="1600" b="1" dirty="0" smtClean="0">
                        <a:solidFill>
                          <a:srgbClr val="C00000"/>
                        </a:solidFill>
                        <a:latin typeface="標楷體" panose="03000509000000000000" pitchFamily="65" charset="-120"/>
                        <a:ea typeface="標楷體" panose="03000509000000000000" pitchFamily="65" charset="-120"/>
                      </a:endParaRPr>
                    </a:p>
                    <a:p>
                      <a:pPr algn="ctr"/>
                      <a:r>
                        <a:rPr lang="zh-TW" altLang="en-US" sz="1600" b="1" dirty="0" smtClean="0">
                          <a:solidFill>
                            <a:srgbClr val="C00000"/>
                          </a:solidFill>
                          <a:latin typeface="標楷體" panose="03000509000000000000" pitchFamily="65" charset="-120"/>
                          <a:ea typeface="標楷體" panose="03000509000000000000" pitchFamily="65" charset="-120"/>
                        </a:rPr>
                        <a:t>二</a:t>
                      </a:r>
                      <a:endParaRPr lang="en-US" altLang="zh-TW" sz="1600" b="1" dirty="0" smtClean="0">
                        <a:solidFill>
                          <a:srgbClr val="C00000"/>
                        </a:solidFill>
                        <a:latin typeface="標楷體" panose="03000509000000000000" pitchFamily="65" charset="-120"/>
                        <a:ea typeface="標楷體" panose="03000509000000000000" pitchFamily="65" charset="-120"/>
                      </a:endParaRPr>
                    </a:p>
                    <a:p>
                      <a:pPr algn="ctr"/>
                      <a:r>
                        <a:rPr lang="zh-TW" altLang="en-US" sz="1600" b="1" dirty="0" smtClean="0">
                          <a:solidFill>
                            <a:srgbClr val="1E03BD"/>
                          </a:solidFill>
                          <a:latin typeface="標楷體" panose="03000509000000000000" pitchFamily="65" charset="-120"/>
                          <a:ea typeface="標楷體" panose="03000509000000000000" pitchFamily="65" charset="-120"/>
                        </a:rPr>
                        <a:t>看見你我</a:t>
                      </a:r>
                      <a:endParaRPr lang="zh-TW" altLang="en-US" sz="1600" b="1" dirty="0">
                        <a:solidFill>
                          <a:srgbClr val="1E03BD"/>
                        </a:solidFill>
                        <a:latin typeface="標楷體" panose="03000509000000000000" pitchFamily="65" charset="-120"/>
                        <a:ea typeface="標楷體" panose="03000509000000000000" pitchFamily="65" charset="-120"/>
                      </a:endParaRPr>
                    </a:p>
                  </a:txBody>
                  <a:tcPr anchor="ctr"/>
                </a:tc>
                <a:tc>
                  <a:txBody>
                    <a:bodyPr/>
                    <a:lstStyle/>
                    <a:p>
                      <a:pPr algn="ctr"/>
                      <a:r>
                        <a:rPr lang="zh-TW" altLang="en-US" sz="1600" b="1" dirty="0" smtClean="0">
                          <a:solidFill>
                            <a:srgbClr val="C00000"/>
                          </a:solidFill>
                          <a:latin typeface="標楷體" panose="03000509000000000000" pitchFamily="65" charset="-120"/>
                          <a:ea typeface="標楷體" panose="03000509000000000000" pitchFamily="65" charset="-120"/>
                        </a:rPr>
                        <a:t>守則三</a:t>
                      </a:r>
                      <a:endParaRPr lang="en-US" altLang="zh-TW" sz="1600" b="1" dirty="0" smtClean="0">
                        <a:solidFill>
                          <a:srgbClr val="C00000"/>
                        </a:solidFill>
                        <a:latin typeface="標楷體" panose="03000509000000000000" pitchFamily="65" charset="-120"/>
                        <a:ea typeface="標楷體" panose="03000509000000000000" pitchFamily="65" charset="-120"/>
                      </a:endParaRPr>
                    </a:p>
                    <a:p>
                      <a:pPr algn="ctr"/>
                      <a:r>
                        <a:rPr lang="zh-TW" altLang="en-US" sz="1600" b="1" dirty="0" smtClean="0">
                          <a:solidFill>
                            <a:srgbClr val="1E03BD"/>
                          </a:solidFill>
                          <a:latin typeface="標楷體" panose="03000509000000000000" pitchFamily="65" charset="-120"/>
                          <a:ea typeface="標楷體" panose="03000509000000000000" pitchFamily="65" charset="-120"/>
                        </a:rPr>
                        <a:t>安全空間</a:t>
                      </a:r>
                      <a:endParaRPr lang="zh-TW" altLang="en-US" sz="1600" b="1" dirty="0">
                        <a:solidFill>
                          <a:srgbClr val="1E03BD"/>
                        </a:solidFill>
                        <a:latin typeface="標楷體" panose="03000509000000000000" pitchFamily="65" charset="-120"/>
                        <a:ea typeface="標楷體" panose="03000509000000000000" pitchFamily="65" charset="-120"/>
                      </a:endParaRPr>
                    </a:p>
                  </a:txBody>
                  <a:tcPr anchor="ctr"/>
                </a:tc>
                <a:tc>
                  <a:txBody>
                    <a:bodyPr/>
                    <a:lstStyle/>
                    <a:p>
                      <a:pPr algn="ctr"/>
                      <a:r>
                        <a:rPr lang="zh-TW" altLang="en-US" sz="1600" b="1" dirty="0" smtClean="0">
                          <a:solidFill>
                            <a:srgbClr val="C00000"/>
                          </a:solidFill>
                          <a:latin typeface="標楷體" panose="03000509000000000000" pitchFamily="65" charset="-120"/>
                          <a:ea typeface="標楷體" panose="03000509000000000000" pitchFamily="65" charset="-120"/>
                        </a:rPr>
                        <a:t>守則四</a:t>
                      </a:r>
                      <a:endParaRPr lang="en-US" altLang="zh-TW" sz="1600" b="1" dirty="0" smtClean="0">
                        <a:solidFill>
                          <a:srgbClr val="C00000"/>
                        </a:solidFill>
                        <a:latin typeface="標楷體" panose="03000509000000000000" pitchFamily="65" charset="-120"/>
                        <a:ea typeface="標楷體" panose="03000509000000000000" pitchFamily="65" charset="-120"/>
                      </a:endParaRPr>
                    </a:p>
                    <a:p>
                      <a:pPr algn="ctr"/>
                      <a:r>
                        <a:rPr lang="zh-TW" altLang="en-US" sz="1600" b="1" dirty="0" smtClean="0">
                          <a:solidFill>
                            <a:srgbClr val="1E03BD"/>
                          </a:solidFill>
                          <a:latin typeface="標楷體" panose="03000509000000000000" pitchFamily="65" charset="-120"/>
                          <a:ea typeface="標楷體" panose="03000509000000000000" pitchFamily="65" charset="-120"/>
                        </a:rPr>
                        <a:t>利他用路</a:t>
                      </a:r>
                      <a:endParaRPr lang="zh-TW" altLang="en-US" sz="1600" b="1" dirty="0">
                        <a:solidFill>
                          <a:srgbClr val="1E03BD"/>
                        </a:solidFill>
                        <a:latin typeface="標楷體" panose="03000509000000000000" pitchFamily="65" charset="-120"/>
                        <a:ea typeface="標楷體" panose="03000509000000000000" pitchFamily="65" charset="-120"/>
                      </a:endParaRPr>
                    </a:p>
                  </a:txBody>
                  <a:tcPr anchor="ctr"/>
                </a:tc>
                <a:tc>
                  <a:txBody>
                    <a:bodyPr/>
                    <a:lstStyle/>
                    <a:p>
                      <a:pPr algn="ctr"/>
                      <a:r>
                        <a:rPr lang="zh-TW" altLang="en-US" sz="1600" b="1" dirty="0" smtClean="0">
                          <a:solidFill>
                            <a:srgbClr val="C00000"/>
                          </a:solidFill>
                          <a:latin typeface="標楷體" panose="03000509000000000000" pitchFamily="65" charset="-120"/>
                          <a:ea typeface="標楷體" panose="03000509000000000000" pitchFamily="65" charset="-120"/>
                        </a:rPr>
                        <a:t>守則五</a:t>
                      </a:r>
                      <a:endParaRPr lang="en-US" altLang="zh-TW" sz="1600" b="1" dirty="0" smtClean="0">
                        <a:solidFill>
                          <a:srgbClr val="C00000"/>
                        </a:solidFill>
                        <a:latin typeface="標楷體" panose="03000509000000000000" pitchFamily="65" charset="-120"/>
                        <a:ea typeface="標楷體" panose="03000509000000000000" pitchFamily="65" charset="-120"/>
                      </a:endParaRPr>
                    </a:p>
                    <a:p>
                      <a:pPr algn="ctr"/>
                      <a:r>
                        <a:rPr lang="zh-TW" altLang="en-US" sz="1600" b="1" dirty="0" smtClean="0">
                          <a:solidFill>
                            <a:srgbClr val="1E03BD"/>
                          </a:solidFill>
                          <a:latin typeface="標楷體" panose="03000509000000000000" pitchFamily="65" charset="-120"/>
                          <a:ea typeface="標楷體" panose="03000509000000000000" pitchFamily="65" charset="-120"/>
                        </a:rPr>
                        <a:t>防衛兼備</a:t>
                      </a:r>
                      <a:endParaRPr lang="zh-TW" altLang="en-US" sz="1600" b="1" dirty="0">
                        <a:solidFill>
                          <a:srgbClr val="1E03BD"/>
                        </a:solidFill>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4006004436"/>
                  </a:ext>
                </a:extLst>
              </a:tr>
              <a:tr h="392044">
                <a:tc>
                  <a:txBody>
                    <a:bodyPr/>
                    <a:lstStyle/>
                    <a:p>
                      <a:pPr marL="174625" indent="-174625" algn="just"/>
                      <a:r>
                        <a:rPr lang="en-US" altLang="zh-TW" sz="1600" b="1"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1600" b="1"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生命與交通安全的價值：</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快樂出門，平安回家</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b="1" dirty="0" smtClean="0">
                          <a:solidFill>
                            <a:srgbClr val="C00000"/>
                          </a:solidFill>
                        </a:rPr>
                        <a:t>1,2</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latin typeface="新細明體" panose="02020500000000000000" pitchFamily="18" charset="-120"/>
                          <a:ea typeface="+mn-ea"/>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4281150251"/>
                  </a:ext>
                </a:extLst>
              </a:tr>
              <a:tr h="392044">
                <a:tc>
                  <a:txBody>
                    <a:bodyPr/>
                    <a:lstStyle/>
                    <a:p>
                      <a:pPr marL="174625" indent="-174625" algn="l"/>
                      <a:r>
                        <a:rPr lang="en-US" altLang="zh-TW" sz="1600" b="1"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1600" b="1"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認識道路上的危險：</a:t>
                      </a:r>
                      <a:r>
                        <a:rPr lang="zh-TW" altLang="en-US" sz="1600" b="1" u="none"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道路充滿危險，不</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在道路上嬉戲</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b="1" dirty="0" smtClean="0">
                          <a:solidFill>
                            <a:srgbClr val="C00000"/>
                          </a:solidFill>
                        </a:rPr>
                        <a:t>1,2</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2456209213"/>
                  </a:ext>
                </a:extLst>
              </a:tr>
              <a:tr h="3920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做一個守法安全的好乘客：</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安全搭乘</a:t>
                      </a:r>
                      <a:r>
                        <a:rPr lang="zh-TW" altLang="en-US" sz="16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機車</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及</a:t>
                      </a:r>
                      <a:r>
                        <a:rPr lang="zh-TW" altLang="en-US" sz="16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小客車</a:t>
                      </a:r>
                    </a:p>
                  </a:txBody>
                  <a:tcPr anchor="ctr"/>
                </a:tc>
                <a:tc>
                  <a:txBody>
                    <a:bodyPr/>
                    <a:lstStyle/>
                    <a:p>
                      <a:pPr algn="ctr"/>
                      <a:r>
                        <a:rPr lang="en-US" altLang="zh-TW" b="1" dirty="0" smtClean="0">
                          <a:solidFill>
                            <a:srgbClr val="C00000"/>
                          </a:solidFill>
                        </a:rPr>
                        <a:t>2,3</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2945427377"/>
                  </a:ext>
                </a:extLst>
              </a:tr>
              <a:tr h="392044">
                <a:tc>
                  <a:txBody>
                    <a:bodyPr/>
                    <a:lstStyle/>
                    <a:p>
                      <a:pPr algn="l"/>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4.</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認識道路使用規則：道路交通</a:t>
                      </a:r>
                      <a:r>
                        <a:rPr lang="zh-TW" altLang="en-US" sz="16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號誌、</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標誌及</a:t>
                      </a:r>
                      <a:r>
                        <a:rPr lang="zh-TW" altLang="en-US" sz="16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標線的意義 </a:t>
                      </a:r>
                      <a:endParaRPr lang="zh-TW" altLang="en-US" sz="16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b="1" dirty="0" smtClean="0">
                          <a:solidFill>
                            <a:srgbClr val="C00000"/>
                          </a:solidFill>
                        </a:rPr>
                        <a:t>2,3</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p>
                  </a:txBody>
                  <a:tcPr anchor="ctr"/>
                </a:tc>
                <a:tc>
                  <a:txBody>
                    <a:bodyPr/>
                    <a:lstStyle/>
                    <a:p>
                      <a:pPr algn="ctr"/>
                      <a:r>
                        <a:rPr lang="zh-TW" altLang="en-US" b="1" dirty="0" smtClean="0">
                          <a:solidFill>
                            <a:srgbClr val="C00000"/>
                          </a:solidFill>
                        </a:rPr>
                        <a:t>○</a:t>
                      </a: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2820698587"/>
                  </a:ext>
                </a:extLst>
              </a:tr>
              <a:tr h="392044">
                <a:tc>
                  <a:txBody>
                    <a:bodyPr/>
                    <a:lstStyle/>
                    <a:p>
                      <a:pPr algn="l"/>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5.</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遵守交通規則：</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守法是維護交通安全的最大保障</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b="1" dirty="0" smtClean="0">
                          <a:solidFill>
                            <a:srgbClr val="C00000"/>
                          </a:solidFill>
                        </a:rPr>
                        <a:t>2,3</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3081681649"/>
                  </a:ext>
                </a:extLst>
              </a:tr>
              <a:tr h="3920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做一個守法安全的好行人</a:t>
                      </a: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(I)</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安全通過交岔路口</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b="1" dirty="0" smtClean="0">
                          <a:solidFill>
                            <a:srgbClr val="C00000"/>
                          </a:solidFill>
                        </a:rPr>
                        <a:t>2,3</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4068863948"/>
                  </a:ext>
                </a:extLst>
              </a:tr>
              <a:tr h="392044">
                <a:tc>
                  <a:txBody>
                    <a:bodyPr/>
                    <a:lstStyle/>
                    <a:p>
                      <a:pPr algn="l">
                        <a:tabLst/>
                      </a:pP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7.</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做一個守法安全的好行人</a:t>
                      </a: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(II)</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安全行走及穿越道路</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b="1" dirty="0" smtClean="0">
                          <a:solidFill>
                            <a:srgbClr val="C00000"/>
                          </a:solidFill>
                        </a:rPr>
                        <a:t>1,2</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727037279"/>
                  </a:ext>
                </a:extLst>
              </a:tr>
              <a:tr h="392044">
                <a:tc>
                  <a:txBody>
                    <a:bodyPr/>
                    <a:lstStyle/>
                    <a:p>
                      <a:pPr algn="l"/>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8. </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交通安全的好騎士：</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認識自行車特性及騎乘之安全須知</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b="1" dirty="0" smtClean="0">
                          <a:solidFill>
                            <a:srgbClr val="C00000"/>
                          </a:solidFill>
                        </a:rPr>
                        <a:t>1,2</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345976969"/>
                  </a:ext>
                </a:extLst>
              </a:tr>
              <a:tr h="3920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9.</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交通安全好國民：</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交通安全由我做起，保護自己及他人</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b="1" dirty="0" smtClean="0">
                          <a:solidFill>
                            <a:srgbClr val="C00000"/>
                          </a:solidFill>
                        </a:rPr>
                        <a:t>2,3</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586867466"/>
                  </a:ext>
                </a:extLst>
              </a:tr>
            </a:tbl>
          </a:graphicData>
        </a:graphic>
      </p:graphicFrame>
      <p:sp>
        <p:nvSpPr>
          <p:cNvPr id="3" name="標題 2"/>
          <p:cNvSpPr>
            <a:spLocks noGrp="1"/>
          </p:cNvSpPr>
          <p:nvPr>
            <p:ph type="title"/>
          </p:nvPr>
        </p:nvSpPr>
        <p:spPr>
          <a:xfrm>
            <a:off x="215517" y="188913"/>
            <a:ext cx="8820979" cy="850900"/>
          </a:xfrm>
        </p:spPr>
        <p:txBody>
          <a:bodyPr>
            <a:normAutofit/>
          </a:bodyPr>
          <a:lstStyle/>
          <a:p>
            <a:r>
              <a:rPr lang="zh-TW" altLang="en-US" dirty="0" smtClean="0">
                <a:latin typeface="標楷體" panose="03000509000000000000" pitchFamily="65" charset="-120"/>
                <a:ea typeface="標楷體" panose="03000509000000000000" pitchFamily="65" charset="-120"/>
              </a:rPr>
              <a:t>拾伍、</a:t>
            </a:r>
            <a:r>
              <a:rPr lang="zh-TW" altLang="en-US" dirty="0">
                <a:latin typeface="標楷體" panose="03000509000000000000" pitchFamily="65" charset="-120"/>
                <a:ea typeface="標楷體" panose="03000509000000000000" pitchFamily="65" charset="-120"/>
              </a:rPr>
              <a:t>國小交通安全文化教育</a:t>
            </a:r>
            <a:r>
              <a:rPr lang="zh-TW" altLang="en-US" dirty="0" smtClean="0">
                <a:latin typeface="標楷體" panose="03000509000000000000" pitchFamily="65" charset="-120"/>
                <a:ea typeface="標楷體" panose="03000509000000000000" pitchFamily="65" charset="-120"/>
              </a:rPr>
              <a:t>計畫</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(4/6)</a:t>
            </a:r>
            <a:endParaRPr lang="zh-TW" altLang="en-US" dirty="0">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43</a:t>
            </a:fld>
            <a:endParaRPr lang="zh-TW" altLang="en-US"/>
          </a:p>
        </p:txBody>
      </p:sp>
    </p:spTree>
    <p:extLst>
      <p:ext uri="{BB962C8B-B14F-4D97-AF65-F5344CB8AC3E}">
        <p14:creationId xmlns:p14="http://schemas.microsoft.com/office/powerpoint/2010/main" val="10713591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內容版面配置區 4"/>
          <p:cNvGraphicFramePr>
            <a:graphicFrameLocks noGrp="1"/>
          </p:cNvGraphicFramePr>
          <p:nvPr>
            <p:ph idx="1"/>
            <p:extLst/>
          </p:nvPr>
        </p:nvGraphicFramePr>
        <p:xfrm>
          <a:off x="107504" y="1340768"/>
          <a:ext cx="8928994" cy="4608513"/>
        </p:xfrm>
        <a:graphic>
          <a:graphicData uri="http://schemas.openxmlformats.org/drawingml/2006/table">
            <a:tbl>
              <a:tblPr firstRow="1" bandRow="1">
                <a:tableStyleId>{5940675A-B579-460E-94D1-54222C63F5DA}</a:tableStyleId>
              </a:tblPr>
              <a:tblGrid>
                <a:gridCol w="5328592">
                  <a:extLst>
                    <a:ext uri="{9D8B030D-6E8A-4147-A177-3AD203B41FA5}">
                      <a16:colId xmlns:a16="http://schemas.microsoft.com/office/drawing/2014/main" val="3397245238"/>
                    </a:ext>
                  </a:extLst>
                </a:gridCol>
                <a:gridCol w="600067">
                  <a:extLst>
                    <a:ext uri="{9D8B030D-6E8A-4147-A177-3AD203B41FA5}">
                      <a16:colId xmlns:a16="http://schemas.microsoft.com/office/drawing/2014/main" val="3262650524"/>
                    </a:ext>
                  </a:extLst>
                </a:gridCol>
                <a:gridCol w="600067">
                  <a:extLst>
                    <a:ext uri="{9D8B030D-6E8A-4147-A177-3AD203B41FA5}">
                      <a16:colId xmlns:a16="http://schemas.microsoft.com/office/drawing/2014/main" val="4172653132"/>
                    </a:ext>
                  </a:extLst>
                </a:gridCol>
                <a:gridCol w="600067">
                  <a:extLst>
                    <a:ext uri="{9D8B030D-6E8A-4147-A177-3AD203B41FA5}">
                      <a16:colId xmlns:a16="http://schemas.microsoft.com/office/drawing/2014/main" val="212170865"/>
                    </a:ext>
                  </a:extLst>
                </a:gridCol>
                <a:gridCol w="600067">
                  <a:extLst>
                    <a:ext uri="{9D8B030D-6E8A-4147-A177-3AD203B41FA5}">
                      <a16:colId xmlns:a16="http://schemas.microsoft.com/office/drawing/2014/main" val="2161330820"/>
                    </a:ext>
                  </a:extLst>
                </a:gridCol>
                <a:gridCol w="600067">
                  <a:extLst>
                    <a:ext uri="{9D8B030D-6E8A-4147-A177-3AD203B41FA5}">
                      <a16:colId xmlns:a16="http://schemas.microsoft.com/office/drawing/2014/main" val="932336070"/>
                    </a:ext>
                  </a:extLst>
                </a:gridCol>
                <a:gridCol w="600067">
                  <a:extLst>
                    <a:ext uri="{9D8B030D-6E8A-4147-A177-3AD203B41FA5}">
                      <a16:colId xmlns:a16="http://schemas.microsoft.com/office/drawing/2014/main" val="1782194018"/>
                    </a:ext>
                  </a:extLst>
                </a:gridCol>
              </a:tblGrid>
              <a:tr h="655908">
                <a:tc>
                  <a:txBody>
                    <a:bodyPr/>
                    <a:lstStyle/>
                    <a:p>
                      <a:pPr algn="ctr"/>
                      <a:r>
                        <a:rPr lang="zh-TW" altLang="en-US" sz="2400" dirty="0" smtClean="0">
                          <a:solidFill>
                            <a:srgbClr val="C00000"/>
                          </a:solidFill>
                          <a:latin typeface="標楷體" panose="03000509000000000000" pitchFamily="65" charset="-120"/>
                          <a:ea typeface="標楷體" panose="03000509000000000000" pitchFamily="65" charset="-120"/>
                        </a:rPr>
                        <a:t>教學主題 </a:t>
                      </a:r>
                      <a:r>
                        <a:rPr lang="en-US" altLang="zh-TW" sz="2400" b="1" dirty="0" smtClean="0">
                          <a:solidFill>
                            <a:srgbClr val="1E03BD"/>
                          </a:solidFill>
                          <a:latin typeface="標楷體" panose="03000509000000000000" pitchFamily="65" charset="-120"/>
                          <a:ea typeface="標楷體" panose="03000509000000000000" pitchFamily="65" charset="-120"/>
                        </a:rPr>
                        <a:t>(</a:t>
                      </a:r>
                      <a:r>
                        <a:rPr lang="zh-TW" altLang="en-US" sz="2400" b="1" dirty="0" smtClean="0">
                          <a:solidFill>
                            <a:srgbClr val="1E03BD"/>
                          </a:solidFill>
                          <a:latin typeface="標楷體" panose="03000509000000000000" pitchFamily="65" charset="-120"/>
                          <a:ea typeface="標楷體" panose="03000509000000000000" pitchFamily="65" charset="-120"/>
                        </a:rPr>
                        <a:t>國小範例</a:t>
                      </a:r>
                      <a:r>
                        <a:rPr lang="en-US" altLang="zh-TW" sz="2400" b="1" dirty="0" smtClean="0">
                          <a:solidFill>
                            <a:srgbClr val="1E03BD"/>
                          </a:solidFill>
                          <a:latin typeface="標楷體" panose="03000509000000000000" pitchFamily="65" charset="-120"/>
                          <a:ea typeface="標楷體" panose="03000509000000000000" pitchFamily="65" charset="-120"/>
                        </a:rPr>
                        <a:t>)</a:t>
                      </a:r>
                      <a:endParaRPr lang="zh-TW" altLang="en-US" sz="2400" b="1" dirty="0">
                        <a:solidFill>
                          <a:srgbClr val="1E03BD"/>
                        </a:solidFill>
                        <a:latin typeface="標楷體" panose="03000509000000000000" pitchFamily="65" charset="-120"/>
                        <a:ea typeface="標楷體" panose="03000509000000000000" pitchFamily="65" charset="-120"/>
                      </a:endParaRPr>
                    </a:p>
                  </a:txBody>
                  <a:tcPr anchor="ctr"/>
                </a:tc>
                <a:tc>
                  <a:txBody>
                    <a:bodyPr/>
                    <a:lstStyle/>
                    <a:p>
                      <a:pPr algn="ctr"/>
                      <a:r>
                        <a:rPr lang="zh-TW" altLang="en-US" b="1" dirty="0" smtClean="0">
                          <a:solidFill>
                            <a:schemeClr val="tx1"/>
                          </a:solidFill>
                          <a:latin typeface="標楷體" panose="03000509000000000000" pitchFamily="65" charset="-120"/>
                          <a:ea typeface="標楷體" panose="03000509000000000000" pitchFamily="65" charset="-120"/>
                        </a:rPr>
                        <a:t>一年級</a:t>
                      </a:r>
                      <a:endParaRPr lang="zh-TW" altLang="en-US" b="1" dirty="0">
                        <a:solidFill>
                          <a:schemeClr val="tx1"/>
                        </a:solidFill>
                        <a:latin typeface="標楷體" panose="03000509000000000000" pitchFamily="65" charset="-120"/>
                        <a:ea typeface="標楷體" panose="03000509000000000000" pitchFamily="65" charset="-120"/>
                      </a:endParaRPr>
                    </a:p>
                  </a:txBody>
                  <a:tcPr anchor="ctr"/>
                </a:tc>
                <a:tc>
                  <a:txBody>
                    <a:bodyPr/>
                    <a:lstStyle/>
                    <a:p>
                      <a:pPr algn="ctr"/>
                      <a:r>
                        <a:rPr lang="zh-TW" altLang="en-US" b="1" dirty="0" smtClean="0">
                          <a:solidFill>
                            <a:schemeClr val="tx1"/>
                          </a:solidFill>
                          <a:latin typeface="標楷體" panose="03000509000000000000" pitchFamily="65" charset="-120"/>
                          <a:ea typeface="標楷體" panose="03000509000000000000" pitchFamily="65" charset="-120"/>
                        </a:rPr>
                        <a:t>二年級</a:t>
                      </a:r>
                      <a:endParaRPr lang="zh-TW" altLang="en-US" b="1" dirty="0">
                        <a:solidFill>
                          <a:schemeClr val="tx1"/>
                        </a:solidFill>
                        <a:latin typeface="標楷體" panose="03000509000000000000" pitchFamily="65" charset="-120"/>
                        <a:ea typeface="標楷體" panose="03000509000000000000" pitchFamily="65" charset="-120"/>
                      </a:endParaRPr>
                    </a:p>
                  </a:txBody>
                  <a:tcPr anchor="ctr"/>
                </a:tc>
                <a:tc>
                  <a:txBody>
                    <a:bodyPr/>
                    <a:lstStyle/>
                    <a:p>
                      <a:pPr algn="ctr"/>
                      <a:r>
                        <a:rPr lang="zh-TW" altLang="en-US" b="1" dirty="0" smtClean="0">
                          <a:solidFill>
                            <a:schemeClr val="tx1"/>
                          </a:solidFill>
                          <a:latin typeface="標楷體" panose="03000509000000000000" pitchFamily="65" charset="-120"/>
                          <a:ea typeface="標楷體" panose="03000509000000000000" pitchFamily="65" charset="-120"/>
                        </a:rPr>
                        <a:t>三年級</a:t>
                      </a:r>
                      <a:endParaRPr lang="zh-TW" altLang="en-US" b="1" dirty="0">
                        <a:solidFill>
                          <a:schemeClr val="tx1"/>
                        </a:solidFill>
                        <a:latin typeface="標楷體" panose="03000509000000000000" pitchFamily="65" charset="-120"/>
                        <a:ea typeface="標楷體" panose="03000509000000000000" pitchFamily="65"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b="1" dirty="0" smtClean="0">
                          <a:solidFill>
                            <a:schemeClr val="tx1"/>
                          </a:solidFill>
                          <a:latin typeface="標楷體" panose="03000509000000000000" pitchFamily="65" charset="-120"/>
                          <a:ea typeface="標楷體" panose="03000509000000000000" pitchFamily="65" charset="-120"/>
                        </a:rPr>
                        <a:t>四年級</a:t>
                      </a:r>
                      <a:endParaRPr lang="zh-TW" altLang="en-US" b="1" dirty="0">
                        <a:solidFill>
                          <a:srgbClr val="1E03BD"/>
                        </a:solidFill>
                        <a:latin typeface="標楷體" panose="03000509000000000000" pitchFamily="65" charset="-120"/>
                        <a:ea typeface="標楷體" panose="03000509000000000000" pitchFamily="65" charset="-120"/>
                      </a:endParaRPr>
                    </a:p>
                  </a:txBody>
                  <a:tcPr anchor="ctr"/>
                </a:tc>
                <a:tc>
                  <a:txBody>
                    <a:bodyPr/>
                    <a:lstStyle/>
                    <a:p>
                      <a:pPr algn="ctr"/>
                      <a:r>
                        <a:rPr lang="zh-TW" altLang="en-US" b="1" dirty="0" smtClean="0">
                          <a:solidFill>
                            <a:schemeClr val="tx1"/>
                          </a:solidFill>
                          <a:latin typeface="標楷體" panose="03000509000000000000" pitchFamily="65" charset="-120"/>
                          <a:ea typeface="標楷體" panose="03000509000000000000" pitchFamily="65" charset="-120"/>
                        </a:rPr>
                        <a:t>五年級</a:t>
                      </a:r>
                      <a:endParaRPr lang="zh-TW" altLang="en-US" b="1" dirty="0">
                        <a:solidFill>
                          <a:schemeClr val="tx1"/>
                        </a:solidFill>
                        <a:latin typeface="標楷體" panose="03000509000000000000" pitchFamily="65" charset="-120"/>
                        <a:ea typeface="標楷體" panose="03000509000000000000" pitchFamily="65" charset="-120"/>
                      </a:endParaRPr>
                    </a:p>
                  </a:txBody>
                  <a:tcPr anchor="ctr"/>
                </a:tc>
                <a:tc>
                  <a:txBody>
                    <a:bodyPr/>
                    <a:lstStyle/>
                    <a:p>
                      <a:pPr algn="ctr"/>
                      <a:r>
                        <a:rPr lang="zh-TW" altLang="en-US" b="1" dirty="0" smtClean="0">
                          <a:solidFill>
                            <a:schemeClr val="tx1"/>
                          </a:solidFill>
                          <a:latin typeface="標楷體" panose="03000509000000000000" pitchFamily="65" charset="-120"/>
                          <a:ea typeface="標楷體" panose="03000509000000000000" pitchFamily="65" charset="-120"/>
                        </a:rPr>
                        <a:t>六年級</a:t>
                      </a:r>
                      <a:endParaRPr lang="zh-TW" altLang="en-US" b="1" dirty="0">
                        <a:solidFill>
                          <a:schemeClr val="tx1"/>
                        </a:solidFill>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4006004436"/>
                  </a:ext>
                </a:extLst>
              </a:tr>
              <a:tr h="410457">
                <a:tc>
                  <a:txBody>
                    <a:bodyPr/>
                    <a:lstStyle/>
                    <a:p>
                      <a:pPr marL="174625" indent="-174625" algn="just"/>
                      <a:r>
                        <a:rPr lang="en-US" altLang="zh-TW" sz="1600" b="1"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1600" b="1"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生命與交通安全的價值：</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快樂出門，平安回家</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4281150251"/>
                  </a:ext>
                </a:extLst>
              </a:tr>
              <a:tr h="410457">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altLang="zh-TW" sz="1600" b="1"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1600" b="1"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認識道路上的危險：</a:t>
                      </a:r>
                      <a:r>
                        <a:rPr lang="zh-TW" altLang="en-US" sz="1600" b="1" u="none"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道路充滿危險，不</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在道路上嬉戲</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extLst>
                  <a:ext uri="{0D108BD9-81ED-4DB2-BD59-A6C34878D82A}">
                    <a16:rowId xmlns:a16="http://schemas.microsoft.com/office/drawing/2014/main" val="2456209213"/>
                  </a:ext>
                </a:extLst>
              </a:tr>
              <a:tr h="4104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做一個守法安全的好乘客：</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安全搭乘</a:t>
                      </a:r>
                      <a:r>
                        <a:rPr lang="zh-TW" altLang="en-US" sz="16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機車</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及</a:t>
                      </a:r>
                      <a:r>
                        <a:rPr lang="zh-TW" altLang="en-US" sz="16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小客車</a:t>
                      </a:r>
                    </a:p>
                  </a:txBody>
                  <a:tcPr anchor="ctr"/>
                </a:tc>
                <a:tc>
                  <a:txBody>
                    <a:bodyPr/>
                    <a:lstStyle/>
                    <a:p>
                      <a:pPr algn="ct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latin typeface="新細明體" panose="02020500000000000000" pitchFamily="18" charset="-120"/>
                          <a:ea typeface="新細明體" panose="02020500000000000000" pitchFamily="18" charset="-120"/>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extLst>
                  <a:ext uri="{0D108BD9-81ED-4DB2-BD59-A6C34878D82A}">
                    <a16:rowId xmlns:a16="http://schemas.microsoft.com/office/drawing/2014/main" val="2945427377"/>
                  </a:ext>
                </a:extLst>
              </a:tr>
              <a:tr h="410457">
                <a:tc>
                  <a:txBody>
                    <a:bodyPr/>
                    <a:lstStyle/>
                    <a:p>
                      <a:pPr algn="l"/>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4.</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認識道路使用規則：道路交通</a:t>
                      </a:r>
                      <a:r>
                        <a:rPr lang="zh-TW" altLang="en-US" sz="16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號誌、</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標誌及</a:t>
                      </a:r>
                      <a:r>
                        <a:rPr lang="zh-TW" altLang="en-US" sz="16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標線的意義 </a:t>
                      </a:r>
                      <a:endParaRPr lang="zh-TW" altLang="en-US" sz="16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extLst>
                  <a:ext uri="{0D108BD9-81ED-4DB2-BD59-A6C34878D82A}">
                    <a16:rowId xmlns:a16="http://schemas.microsoft.com/office/drawing/2014/main" val="2820698587"/>
                  </a:ext>
                </a:extLst>
              </a:tr>
              <a:tr h="4104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5.</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遵守交通規則：</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守法是維護交通安全的最大保障</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extLst>
                  <a:ext uri="{0D108BD9-81ED-4DB2-BD59-A6C34878D82A}">
                    <a16:rowId xmlns:a16="http://schemas.microsoft.com/office/drawing/2014/main" val="3081681649"/>
                  </a:ext>
                </a:extLst>
              </a:tr>
              <a:tr h="4104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做一個守法安全的好行人</a:t>
                      </a: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(I)</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安全通過交岔路口</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extLst>
                  <a:ext uri="{0D108BD9-81ED-4DB2-BD59-A6C34878D82A}">
                    <a16:rowId xmlns:a16="http://schemas.microsoft.com/office/drawing/2014/main" val="4068863948"/>
                  </a:ext>
                </a:extLst>
              </a:tr>
              <a:tr h="410457">
                <a:tc>
                  <a:txBody>
                    <a:bodyPr/>
                    <a:lstStyle/>
                    <a:p>
                      <a:pPr algn="l">
                        <a:tabLst/>
                      </a:pP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7.</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做一個守法安全的好行人</a:t>
                      </a: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(II)</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安全行走及穿越道路</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extLst>
                  <a:ext uri="{0D108BD9-81ED-4DB2-BD59-A6C34878D82A}">
                    <a16:rowId xmlns:a16="http://schemas.microsoft.com/office/drawing/2014/main" val="727037279"/>
                  </a:ext>
                </a:extLst>
              </a:tr>
              <a:tr h="410457">
                <a:tc>
                  <a:txBody>
                    <a:bodyPr/>
                    <a:lstStyle/>
                    <a:p>
                      <a:pPr algn="l"/>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8. </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交通安全好騎士：</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認識自行車特性及騎乘之安全須知</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345976969"/>
                  </a:ext>
                </a:extLst>
              </a:tr>
              <a:tr h="4104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9.</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交通安全好國民：</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交通安全由我做起，保護自己及他人</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tc>
                  <a:txBody>
                    <a:bodyPr/>
                    <a:lstStyle/>
                    <a:p>
                      <a:pPr algn="ct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586867466"/>
                  </a:ext>
                </a:extLst>
              </a:tr>
            </a:tbl>
          </a:graphicData>
        </a:graphic>
      </p:graphicFrame>
      <p:sp>
        <p:nvSpPr>
          <p:cNvPr id="3" name="標題 2"/>
          <p:cNvSpPr>
            <a:spLocks noGrp="1"/>
          </p:cNvSpPr>
          <p:nvPr>
            <p:ph type="title"/>
          </p:nvPr>
        </p:nvSpPr>
        <p:spPr>
          <a:xfrm>
            <a:off x="215517" y="188913"/>
            <a:ext cx="8820979" cy="850900"/>
          </a:xfrm>
        </p:spPr>
        <p:txBody>
          <a:bodyPr>
            <a:normAutofit/>
          </a:bodyPr>
          <a:lstStyle/>
          <a:p>
            <a:r>
              <a:rPr lang="zh-TW" altLang="en-US" dirty="0" smtClean="0">
                <a:latin typeface="標楷體" panose="03000509000000000000" pitchFamily="65" charset="-120"/>
                <a:ea typeface="標楷體" panose="03000509000000000000" pitchFamily="65" charset="-120"/>
              </a:rPr>
              <a:t>拾伍、國小交通安全文化教育計畫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(5/6)</a:t>
            </a:r>
            <a:endParaRPr lang="zh-TW" altLang="en-US" sz="3200" dirty="0">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44</a:t>
            </a:fld>
            <a:endParaRPr lang="zh-TW" altLang="en-US"/>
          </a:p>
        </p:txBody>
      </p:sp>
    </p:spTree>
    <p:extLst>
      <p:ext uri="{BB962C8B-B14F-4D97-AF65-F5344CB8AC3E}">
        <p14:creationId xmlns:p14="http://schemas.microsoft.com/office/powerpoint/2010/main" val="38848012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內容版面配置區 4"/>
          <p:cNvGraphicFramePr>
            <a:graphicFrameLocks noGrp="1"/>
          </p:cNvGraphicFramePr>
          <p:nvPr>
            <p:ph idx="1"/>
            <p:extLst/>
          </p:nvPr>
        </p:nvGraphicFramePr>
        <p:xfrm>
          <a:off x="107504" y="1340768"/>
          <a:ext cx="8928994" cy="4517073"/>
        </p:xfrm>
        <a:graphic>
          <a:graphicData uri="http://schemas.openxmlformats.org/drawingml/2006/table">
            <a:tbl>
              <a:tblPr firstRow="1" bandRow="1">
                <a:tableStyleId>{5940675A-B579-460E-94D1-54222C63F5DA}</a:tableStyleId>
              </a:tblPr>
              <a:tblGrid>
                <a:gridCol w="5328592">
                  <a:extLst>
                    <a:ext uri="{9D8B030D-6E8A-4147-A177-3AD203B41FA5}">
                      <a16:colId xmlns:a16="http://schemas.microsoft.com/office/drawing/2014/main" val="3397245238"/>
                    </a:ext>
                  </a:extLst>
                </a:gridCol>
                <a:gridCol w="1200134">
                  <a:extLst>
                    <a:ext uri="{9D8B030D-6E8A-4147-A177-3AD203B41FA5}">
                      <a16:colId xmlns:a16="http://schemas.microsoft.com/office/drawing/2014/main" val="3262650524"/>
                    </a:ext>
                  </a:extLst>
                </a:gridCol>
                <a:gridCol w="1200134">
                  <a:extLst>
                    <a:ext uri="{9D8B030D-6E8A-4147-A177-3AD203B41FA5}">
                      <a16:colId xmlns:a16="http://schemas.microsoft.com/office/drawing/2014/main" val="212170865"/>
                    </a:ext>
                  </a:extLst>
                </a:gridCol>
                <a:gridCol w="1200134">
                  <a:extLst>
                    <a:ext uri="{9D8B030D-6E8A-4147-A177-3AD203B41FA5}">
                      <a16:colId xmlns:a16="http://schemas.microsoft.com/office/drawing/2014/main" val="932336070"/>
                    </a:ext>
                  </a:extLst>
                </a:gridCol>
              </a:tblGrid>
              <a:tr h="655908">
                <a:tc>
                  <a:txBody>
                    <a:bodyPr/>
                    <a:lstStyle/>
                    <a:p>
                      <a:pPr algn="ctr"/>
                      <a:r>
                        <a:rPr lang="zh-TW" altLang="en-US" sz="2400" dirty="0" smtClean="0">
                          <a:solidFill>
                            <a:srgbClr val="C00000"/>
                          </a:solidFill>
                          <a:latin typeface="標楷體" panose="03000509000000000000" pitchFamily="65" charset="-120"/>
                          <a:ea typeface="標楷體" panose="03000509000000000000" pitchFamily="65" charset="-120"/>
                        </a:rPr>
                        <a:t>教學主題 </a:t>
                      </a:r>
                      <a:r>
                        <a:rPr lang="en-US" altLang="zh-TW" sz="2400" b="1" dirty="0" smtClean="0">
                          <a:solidFill>
                            <a:srgbClr val="1E03BD"/>
                          </a:solidFill>
                          <a:latin typeface="標楷體" panose="03000509000000000000" pitchFamily="65" charset="-120"/>
                          <a:ea typeface="標楷體" panose="03000509000000000000" pitchFamily="65" charset="-120"/>
                        </a:rPr>
                        <a:t>(</a:t>
                      </a:r>
                      <a:r>
                        <a:rPr lang="zh-TW" altLang="en-US" sz="2400" b="1" dirty="0" smtClean="0">
                          <a:solidFill>
                            <a:srgbClr val="1E03BD"/>
                          </a:solidFill>
                          <a:latin typeface="標楷體" panose="03000509000000000000" pitchFamily="65" charset="-120"/>
                          <a:ea typeface="標楷體" panose="03000509000000000000" pitchFamily="65" charset="-120"/>
                        </a:rPr>
                        <a:t>國小範例</a:t>
                      </a:r>
                      <a:r>
                        <a:rPr lang="en-US" altLang="zh-TW" sz="2400" b="1" dirty="0" smtClean="0">
                          <a:solidFill>
                            <a:srgbClr val="1E03BD"/>
                          </a:solidFill>
                          <a:latin typeface="標楷體" panose="03000509000000000000" pitchFamily="65" charset="-120"/>
                          <a:ea typeface="標楷體" panose="03000509000000000000" pitchFamily="65" charset="-120"/>
                        </a:rPr>
                        <a:t>)</a:t>
                      </a:r>
                      <a:endParaRPr lang="zh-TW" altLang="en-US" sz="2400" b="1" dirty="0">
                        <a:solidFill>
                          <a:srgbClr val="1E03BD"/>
                        </a:solidFill>
                        <a:latin typeface="標楷體" panose="03000509000000000000" pitchFamily="65" charset="-120"/>
                        <a:ea typeface="標楷體" panose="03000509000000000000" pitchFamily="65"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smtClean="0">
                          <a:solidFill>
                            <a:srgbClr val="C00000"/>
                          </a:solidFill>
                          <a:latin typeface="標楷體" panose="03000509000000000000" pitchFamily="65" charset="-120"/>
                          <a:ea typeface="標楷體" panose="03000509000000000000" pitchFamily="65" charset="-120"/>
                        </a:rPr>
                        <a:t>專業</a:t>
                      </a:r>
                      <a:endParaRPr lang="en-US" altLang="zh-TW" sz="2400" b="1" dirty="0" smtClean="0">
                        <a:solidFill>
                          <a:srgbClr val="C00000"/>
                        </a:solidFill>
                        <a:latin typeface="標楷體" panose="03000509000000000000" pitchFamily="65" charset="-120"/>
                        <a:ea typeface="標楷體" panose="03000509000000000000" pitchFamily="65"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smtClean="0">
                          <a:solidFill>
                            <a:srgbClr val="C00000"/>
                          </a:solidFill>
                          <a:latin typeface="標楷體" panose="03000509000000000000" pitchFamily="65" charset="-120"/>
                          <a:ea typeface="標楷體" panose="03000509000000000000" pitchFamily="65" charset="-120"/>
                        </a:rPr>
                        <a:t>課程</a:t>
                      </a:r>
                      <a:endParaRPr lang="zh-TW" altLang="en-US" sz="2400" b="1" dirty="0">
                        <a:solidFill>
                          <a:srgbClr val="C00000"/>
                        </a:solidFill>
                        <a:latin typeface="標楷體" panose="03000509000000000000" pitchFamily="65" charset="-120"/>
                        <a:ea typeface="標楷體" panose="03000509000000000000" pitchFamily="65" charset="-120"/>
                      </a:endParaRPr>
                    </a:p>
                  </a:txBody>
                  <a:tcPr anchor="ctr"/>
                </a:tc>
                <a:tc>
                  <a:txBody>
                    <a:bodyPr/>
                    <a:lstStyle/>
                    <a:p>
                      <a:pPr algn="ctr"/>
                      <a:r>
                        <a:rPr lang="zh-TW" altLang="en-US" sz="2400" b="1" dirty="0" smtClean="0">
                          <a:solidFill>
                            <a:srgbClr val="1E03BD"/>
                          </a:solidFill>
                          <a:latin typeface="標楷體" panose="03000509000000000000" pitchFamily="65" charset="-120"/>
                          <a:ea typeface="標楷體" panose="03000509000000000000" pitchFamily="65" charset="-120"/>
                        </a:rPr>
                        <a:t>融入</a:t>
                      </a:r>
                      <a:endParaRPr lang="en-US" altLang="zh-TW" sz="2400" b="1" dirty="0" smtClean="0">
                        <a:solidFill>
                          <a:srgbClr val="1E03BD"/>
                        </a:solidFill>
                        <a:latin typeface="標楷體" panose="03000509000000000000" pitchFamily="65" charset="-120"/>
                        <a:ea typeface="標楷體" panose="03000509000000000000" pitchFamily="65" charset="-120"/>
                      </a:endParaRPr>
                    </a:p>
                    <a:p>
                      <a:pPr algn="ctr"/>
                      <a:r>
                        <a:rPr lang="zh-TW" altLang="en-US" sz="2400" b="1" dirty="0" smtClean="0">
                          <a:solidFill>
                            <a:srgbClr val="1E03BD"/>
                          </a:solidFill>
                          <a:latin typeface="標楷體" panose="03000509000000000000" pitchFamily="65" charset="-120"/>
                          <a:ea typeface="標楷體" panose="03000509000000000000" pitchFamily="65" charset="-120"/>
                        </a:rPr>
                        <a:t>課程</a:t>
                      </a:r>
                      <a:endParaRPr lang="zh-TW" altLang="en-US" sz="2400" b="1" dirty="0">
                        <a:solidFill>
                          <a:srgbClr val="1E03BD"/>
                        </a:solidFill>
                        <a:latin typeface="標楷體" panose="03000509000000000000" pitchFamily="65" charset="-120"/>
                        <a:ea typeface="標楷體" panose="03000509000000000000" pitchFamily="65" charset="-120"/>
                      </a:endParaRPr>
                    </a:p>
                  </a:txBody>
                  <a:tcPr anchor="ctr"/>
                </a:tc>
                <a:tc>
                  <a:txBody>
                    <a:bodyPr/>
                    <a:lstStyle/>
                    <a:p>
                      <a:pPr algn="ctr"/>
                      <a:r>
                        <a:rPr lang="zh-TW" altLang="en-US" sz="2400" b="1" dirty="0" smtClean="0">
                          <a:solidFill>
                            <a:schemeClr val="tx1"/>
                          </a:solidFill>
                          <a:latin typeface="標楷體" panose="03000509000000000000" pitchFamily="65" charset="-120"/>
                          <a:ea typeface="標楷體" panose="03000509000000000000" pitchFamily="65" charset="-120"/>
                        </a:rPr>
                        <a:t>輔導</a:t>
                      </a:r>
                      <a:endParaRPr lang="en-US" altLang="zh-TW" sz="2400" b="1" dirty="0" smtClean="0">
                        <a:solidFill>
                          <a:schemeClr val="tx1"/>
                        </a:solidFill>
                        <a:latin typeface="標楷體" panose="03000509000000000000" pitchFamily="65" charset="-120"/>
                        <a:ea typeface="標楷體" panose="03000509000000000000" pitchFamily="65" charset="-120"/>
                      </a:endParaRPr>
                    </a:p>
                    <a:p>
                      <a:pPr algn="ctr"/>
                      <a:r>
                        <a:rPr lang="zh-TW" altLang="en-US" sz="2400" b="1" dirty="0" smtClean="0">
                          <a:solidFill>
                            <a:schemeClr val="tx1"/>
                          </a:solidFill>
                          <a:latin typeface="標楷體" panose="03000509000000000000" pitchFamily="65" charset="-120"/>
                          <a:ea typeface="標楷體" panose="03000509000000000000" pitchFamily="65" charset="-120"/>
                        </a:rPr>
                        <a:t>活動</a:t>
                      </a:r>
                      <a:endParaRPr lang="zh-TW" altLang="en-US" sz="2400" b="1" dirty="0">
                        <a:solidFill>
                          <a:schemeClr val="tx1"/>
                        </a:solidFill>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4006004436"/>
                  </a:ext>
                </a:extLst>
              </a:tr>
              <a:tr h="410457">
                <a:tc>
                  <a:txBody>
                    <a:bodyPr/>
                    <a:lstStyle/>
                    <a:p>
                      <a:pPr marL="174625" indent="-174625" algn="just"/>
                      <a:r>
                        <a:rPr lang="en-US" altLang="zh-TW" sz="1600" b="1"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1600" b="1"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生命與交通安全的價值：</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快樂出門，平安回家</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zh-TW" altLang="en-US" dirty="0" smtClean="0">
                          <a:solidFill>
                            <a:srgbClr val="C00000"/>
                          </a:solidFill>
                        </a:rPr>
                        <a:t>○</a:t>
                      </a:r>
                      <a:endParaRPr lang="zh-TW" altLang="en-US" dirty="0">
                        <a:solidFill>
                          <a:srgbClr val="C00000"/>
                        </a:solidFill>
                      </a:endParaRPr>
                    </a:p>
                  </a:txBody>
                  <a:tcPr anchor="ctr"/>
                </a:tc>
                <a:tc>
                  <a:txBody>
                    <a:bodyPr/>
                    <a:lstStyle/>
                    <a:p>
                      <a:pPr algn="ctr"/>
                      <a:r>
                        <a:rPr lang="zh-TW" altLang="en-US" dirty="0" smtClean="0">
                          <a:solidFill>
                            <a:srgbClr val="C00000"/>
                          </a:solidFill>
                          <a:latin typeface="新細明體" panose="02020500000000000000" pitchFamily="18" charset="-120"/>
                          <a:ea typeface="新細明體" panose="02020500000000000000" pitchFamily="18" charset="-120"/>
                        </a:rPr>
                        <a:t>●</a:t>
                      </a:r>
                      <a:endParaRPr lang="zh-TW" altLang="en-US"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4281150251"/>
                  </a:ext>
                </a:extLst>
              </a:tr>
              <a:tr h="410457">
                <a:tc>
                  <a:txBody>
                    <a:bodyPr/>
                    <a:lstStyle/>
                    <a:p>
                      <a:pPr marL="174625" indent="-174625" algn="l"/>
                      <a:r>
                        <a:rPr lang="en-US" altLang="zh-TW" sz="1600" b="1"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1600" b="1"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認識道路上的危險：</a:t>
                      </a:r>
                      <a:r>
                        <a:rPr lang="zh-TW" altLang="en-US" sz="1600" b="1" u="none"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道路充滿危險，不</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在道路上嬉戲</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zh-TW" altLang="en-US" dirty="0" smtClean="0">
                          <a:solidFill>
                            <a:srgbClr val="C00000"/>
                          </a:solidFill>
                        </a:rPr>
                        <a:t>○</a:t>
                      </a:r>
                      <a:endParaRPr lang="zh-TW" altLang="en-US" dirty="0">
                        <a:solidFill>
                          <a:srgbClr val="C00000"/>
                        </a:solidFill>
                      </a:endParaRPr>
                    </a:p>
                  </a:txBody>
                  <a:tcPr anchor="ctr"/>
                </a:tc>
                <a:tc>
                  <a:txBody>
                    <a:bodyPr/>
                    <a:lstStyle/>
                    <a:p>
                      <a:pPr algn="ctr"/>
                      <a:r>
                        <a:rPr lang="zh-TW" altLang="en-US" dirty="0" smtClean="0">
                          <a:solidFill>
                            <a:srgbClr val="C00000"/>
                          </a:solidFill>
                        </a:rPr>
                        <a:t>●</a:t>
                      </a:r>
                      <a:endParaRPr lang="zh-TW" altLang="en-US"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2456209213"/>
                  </a:ext>
                </a:extLst>
              </a:tr>
              <a:tr h="4104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做一個守法安全的好乘客：</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安全搭乘</a:t>
                      </a:r>
                      <a:r>
                        <a:rPr lang="zh-TW" altLang="en-US" sz="16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機車</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及</a:t>
                      </a:r>
                      <a:r>
                        <a:rPr lang="zh-TW" altLang="en-US" sz="16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小客車</a:t>
                      </a:r>
                      <a:endParaRPr lang="zh-TW" altLang="en-US" sz="16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zh-TW" altLang="en-US" dirty="0" smtClean="0">
                          <a:solidFill>
                            <a:srgbClr val="C00000"/>
                          </a:solidFill>
                        </a:rPr>
                        <a:t>●</a:t>
                      </a:r>
                      <a:endParaRPr lang="zh-TW" altLang="en-US" dirty="0">
                        <a:solidFill>
                          <a:srgbClr val="C00000"/>
                        </a:solidFill>
                      </a:endParaRPr>
                    </a:p>
                  </a:txBody>
                  <a:tcPr anchor="ctr"/>
                </a:tc>
                <a:tc>
                  <a:txBody>
                    <a:bodyPr/>
                    <a:lstStyle/>
                    <a:p>
                      <a:pPr algn="ctr"/>
                      <a:endParaRPr lang="zh-TW" altLang="en-US"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2945427377"/>
                  </a:ext>
                </a:extLst>
              </a:tr>
              <a:tr h="410457">
                <a:tc>
                  <a:txBody>
                    <a:bodyPr/>
                    <a:lstStyle/>
                    <a:p>
                      <a:pPr algn="l"/>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4.</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認識道路使用規則：道路交通</a:t>
                      </a:r>
                      <a:r>
                        <a:rPr lang="zh-TW" altLang="en-US" sz="16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號誌、</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標誌及</a:t>
                      </a:r>
                      <a:r>
                        <a:rPr lang="zh-TW" altLang="en-US" sz="16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標線的意義 </a:t>
                      </a:r>
                      <a:endParaRPr lang="zh-TW" altLang="en-US" sz="16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zh-TW" altLang="en-US" dirty="0" smtClean="0">
                          <a:solidFill>
                            <a:srgbClr val="C00000"/>
                          </a:solidFill>
                        </a:rPr>
                        <a:t>●</a:t>
                      </a:r>
                      <a:endParaRPr lang="zh-TW" altLang="en-US" dirty="0">
                        <a:solidFill>
                          <a:srgbClr val="C00000"/>
                        </a:solidFill>
                      </a:endParaRPr>
                    </a:p>
                  </a:txBody>
                  <a:tcPr anchor="ctr"/>
                </a:tc>
                <a:tc>
                  <a:txBody>
                    <a:bodyPr/>
                    <a:lstStyle/>
                    <a:p>
                      <a:pPr algn="ctr"/>
                      <a:endParaRPr lang="zh-TW" altLang="en-US"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2820698587"/>
                  </a:ext>
                </a:extLst>
              </a:tr>
              <a:tr h="410457">
                <a:tc>
                  <a:txBody>
                    <a:bodyPr/>
                    <a:lstStyle/>
                    <a:p>
                      <a:pPr algn="l"/>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5.</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遵守交通規則：</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守法是維護交通安全的最大保障</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zh-TW" altLang="en-US" dirty="0" smtClean="0">
                          <a:solidFill>
                            <a:srgbClr val="C00000"/>
                          </a:solidFill>
                        </a:rPr>
                        <a: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solidFill>
                            <a:srgbClr val="C00000"/>
                          </a:solidFill>
                        </a:rPr>
                        <a:t>●</a:t>
                      </a:r>
                      <a:endParaRPr lang="zh-TW" altLang="en-US"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3081681649"/>
                  </a:ext>
                </a:extLst>
              </a:tr>
              <a:tr h="410457">
                <a:tc>
                  <a:txBody>
                    <a:bodyPr/>
                    <a:lstStyle/>
                    <a:p>
                      <a:pPr algn="l"/>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做一個守法安全的好行人</a:t>
                      </a: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(I)</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安全通過交岔路口</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zh-TW" altLang="en-US" dirty="0" smtClean="0">
                          <a:solidFill>
                            <a:srgbClr val="C00000"/>
                          </a:solidFill>
                        </a:rPr>
                        <a:t>●</a:t>
                      </a:r>
                      <a:endParaRPr lang="zh-TW" altLang="en-US" dirty="0">
                        <a:solidFill>
                          <a:srgbClr val="C00000"/>
                        </a:solidFill>
                      </a:endParaRPr>
                    </a:p>
                  </a:txBody>
                  <a:tcPr anchor="ctr"/>
                </a:tc>
                <a:tc>
                  <a:txBody>
                    <a:bodyPr/>
                    <a:lstStyle/>
                    <a:p>
                      <a:pPr algn="ctr"/>
                      <a:r>
                        <a:rPr lang="zh-TW" altLang="en-US" dirty="0" smtClean="0">
                          <a:solidFill>
                            <a:srgbClr val="C00000"/>
                          </a:solidFill>
                        </a:rPr>
                        <a:t>○</a:t>
                      </a:r>
                      <a:endParaRPr lang="zh-TW" altLang="en-US"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4068863948"/>
                  </a:ext>
                </a:extLst>
              </a:tr>
              <a:tr h="410457">
                <a:tc>
                  <a:txBody>
                    <a:bodyPr/>
                    <a:lstStyle/>
                    <a:p>
                      <a:pPr algn="l">
                        <a:tabLst/>
                      </a:pP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7.</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做一個守法安全的好行人</a:t>
                      </a: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(II)</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安全行走及穿越道路</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zh-TW" altLang="en-US" dirty="0" smtClean="0">
                          <a:solidFill>
                            <a:srgbClr val="C00000"/>
                          </a:solidFill>
                        </a:rPr>
                        <a:t>●</a:t>
                      </a:r>
                      <a:endParaRPr lang="zh-TW" altLang="en-US" dirty="0">
                        <a:solidFill>
                          <a:srgbClr val="C00000"/>
                        </a:solidFill>
                      </a:endParaRPr>
                    </a:p>
                  </a:txBody>
                  <a:tcPr anchor="ctr"/>
                </a:tc>
                <a:tc>
                  <a:txBody>
                    <a:bodyPr/>
                    <a:lstStyle/>
                    <a:p>
                      <a:pPr algn="ctr"/>
                      <a:r>
                        <a:rPr lang="zh-TW" altLang="en-US" dirty="0" smtClean="0">
                          <a:solidFill>
                            <a:srgbClr val="C00000"/>
                          </a:solidFill>
                        </a:rPr>
                        <a:t>○</a:t>
                      </a:r>
                      <a:endParaRPr lang="zh-TW" altLang="en-US"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727037279"/>
                  </a:ext>
                </a:extLst>
              </a:tr>
              <a:tr h="410457">
                <a:tc>
                  <a:txBody>
                    <a:bodyPr/>
                    <a:lstStyle/>
                    <a:p>
                      <a:pPr algn="l"/>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8. </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交通安全的好騎士：</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認識自行車特性及騎乘之安全須</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zh-TW" altLang="en-US" dirty="0" smtClean="0">
                          <a:solidFill>
                            <a:srgbClr val="C00000"/>
                          </a:solidFill>
                        </a:rPr>
                        <a:t>●</a:t>
                      </a:r>
                      <a:endParaRPr lang="zh-TW" altLang="en-US" dirty="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dirty="0" smtClean="0">
                          <a:solidFill>
                            <a:srgbClr val="C00000"/>
                          </a:solidFill>
                        </a:rPr>
                        <a:t>○</a:t>
                      </a:r>
                      <a:endParaRPr lang="zh-TW" altLang="en-US"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345976969"/>
                  </a:ext>
                </a:extLst>
              </a:tr>
              <a:tr h="4104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9.</a:t>
                      </a:r>
                      <a:r>
                        <a:rPr lang="zh-TW" altLang="en-US" sz="1600" b="1"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交通安全好國民：</a:t>
                      </a:r>
                      <a:r>
                        <a:rPr lang="zh-TW" altLang="en-US" sz="16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交通安全由我做起，保護自己及他人</a:t>
                      </a:r>
                      <a:endParaRPr lang="zh-TW" altLang="en-US" sz="16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zh-TW" altLang="en-US" dirty="0" smtClean="0">
                          <a:solidFill>
                            <a:srgbClr val="C00000"/>
                          </a:solidFill>
                        </a:rPr>
                        <a:t>●</a:t>
                      </a:r>
                      <a:endParaRPr lang="zh-TW" altLang="en-US" dirty="0">
                        <a:solidFill>
                          <a:srgbClr val="C00000"/>
                        </a:solidFill>
                      </a:endParaRPr>
                    </a:p>
                  </a:txBody>
                  <a:tcPr anchor="ctr"/>
                </a:tc>
                <a:tc>
                  <a:txBody>
                    <a:bodyPr/>
                    <a:lstStyle/>
                    <a:p>
                      <a:pPr algn="ctr"/>
                      <a:r>
                        <a:rPr lang="zh-TW" altLang="en-US" dirty="0" smtClean="0">
                          <a:solidFill>
                            <a:srgbClr val="C00000"/>
                          </a:solidFill>
                        </a:rPr>
                        <a:t>○</a:t>
                      </a:r>
                      <a:endParaRPr lang="zh-TW" altLang="en-US" dirty="0">
                        <a:solidFill>
                          <a:srgbClr val="C00000"/>
                        </a:solidFill>
                      </a:endParaRPr>
                    </a:p>
                  </a:txBody>
                  <a:tcPr anchor="ctr"/>
                </a:tc>
                <a:tc>
                  <a:txBody>
                    <a:bodyPr/>
                    <a:lstStyle/>
                    <a:p>
                      <a:pPr algn="ctr"/>
                      <a:r>
                        <a:rPr lang="zh-TW" altLang="en-US" b="1" dirty="0" smtClean="0">
                          <a:solidFill>
                            <a:srgbClr val="C00000"/>
                          </a:solidFill>
                        </a:rPr>
                        <a:t>○</a:t>
                      </a:r>
                      <a:endParaRPr lang="zh-TW" altLang="en-US" b="1" dirty="0">
                        <a:solidFill>
                          <a:srgbClr val="C00000"/>
                        </a:solidFill>
                      </a:endParaRPr>
                    </a:p>
                  </a:txBody>
                  <a:tcPr anchor="ctr"/>
                </a:tc>
                <a:extLst>
                  <a:ext uri="{0D108BD9-81ED-4DB2-BD59-A6C34878D82A}">
                    <a16:rowId xmlns:a16="http://schemas.microsoft.com/office/drawing/2014/main" val="586867466"/>
                  </a:ext>
                </a:extLst>
              </a:tr>
            </a:tbl>
          </a:graphicData>
        </a:graphic>
      </p:graphicFrame>
      <p:sp>
        <p:nvSpPr>
          <p:cNvPr id="3" name="標題 2"/>
          <p:cNvSpPr>
            <a:spLocks noGrp="1"/>
          </p:cNvSpPr>
          <p:nvPr>
            <p:ph type="title"/>
          </p:nvPr>
        </p:nvSpPr>
        <p:spPr>
          <a:xfrm>
            <a:off x="107505" y="188913"/>
            <a:ext cx="8928992" cy="850900"/>
          </a:xfrm>
        </p:spPr>
        <p:txBody>
          <a:bodyPr>
            <a:normAutofit/>
          </a:bodyPr>
          <a:lstStyle/>
          <a:p>
            <a:r>
              <a:rPr lang="zh-TW" altLang="en-US" dirty="0" smtClean="0">
                <a:latin typeface="標楷體" panose="03000509000000000000" pitchFamily="65" charset="-120"/>
                <a:ea typeface="標楷體" panose="03000509000000000000" pitchFamily="65" charset="-120"/>
              </a:rPr>
              <a:t>拾伍、</a:t>
            </a:r>
            <a:r>
              <a:rPr lang="zh-TW" altLang="en-US" dirty="0">
                <a:latin typeface="標楷體" panose="03000509000000000000" pitchFamily="65" charset="-120"/>
                <a:ea typeface="標楷體" panose="03000509000000000000" pitchFamily="65" charset="-120"/>
              </a:rPr>
              <a:t>國小</a:t>
            </a:r>
            <a:r>
              <a:rPr lang="zh-TW" altLang="en-US" dirty="0" smtClean="0">
                <a:latin typeface="標楷體" panose="03000509000000000000" pitchFamily="65" charset="-120"/>
                <a:ea typeface="標楷體" panose="03000509000000000000" pitchFamily="65" charset="-120"/>
              </a:rPr>
              <a:t>交通安全文化教育計畫 </a:t>
            </a: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(6/6)</a:t>
            </a:r>
            <a:endParaRPr lang="zh-TW" altLang="en-US" sz="3200" dirty="0">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45</a:t>
            </a:fld>
            <a:endParaRPr lang="zh-TW" altLang="en-US"/>
          </a:p>
        </p:txBody>
      </p:sp>
    </p:spTree>
    <p:extLst>
      <p:ext uri="{BB962C8B-B14F-4D97-AF65-F5344CB8AC3E}">
        <p14:creationId xmlns:p14="http://schemas.microsoft.com/office/powerpoint/2010/main" val="18349720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title"/>
          </p:nvPr>
        </p:nvSpPr>
        <p:spPr>
          <a:xfrm>
            <a:off x="179388" y="188913"/>
            <a:ext cx="8785224" cy="850900"/>
          </a:xfrm>
        </p:spPr>
        <p:txBody>
          <a:bodyPr>
            <a:normAutofit fontScale="90000"/>
          </a:bodyPr>
          <a:lstStyle/>
          <a:p>
            <a:r>
              <a:rPr lang="zh-TW" altLang="en-US" dirty="0" smtClean="0">
                <a:latin typeface="標楷體" panose="03000509000000000000" pitchFamily="65" charset="-120"/>
                <a:ea typeface="標楷體" panose="03000509000000000000" pitchFamily="65" charset="-120"/>
              </a:rPr>
              <a:t>拾陸、</a:t>
            </a:r>
            <a:r>
              <a:rPr lang="zh-TW" altLang="en-US" dirty="0">
                <a:latin typeface="標楷體" panose="03000509000000000000" pitchFamily="65" charset="-120"/>
                <a:ea typeface="標楷體" panose="03000509000000000000" pitchFamily="65" charset="-120"/>
              </a:rPr>
              <a:t>交通安全核心能力教育之</a:t>
            </a:r>
            <a:r>
              <a:rPr lang="zh-TW" altLang="en-US" dirty="0" smtClean="0">
                <a:latin typeface="標楷體" panose="03000509000000000000" pitchFamily="65" charset="-120"/>
                <a:ea typeface="標楷體" panose="03000509000000000000" pitchFamily="65" charset="-120"/>
              </a:rPr>
              <a:t>推動機制</a:t>
            </a:r>
            <a:endParaRPr lang="zh-TW" altLang="en-US" dirty="0"/>
          </a:p>
        </p:txBody>
      </p:sp>
      <p:sp>
        <p:nvSpPr>
          <p:cNvPr id="5" name="投影片編號版面配置區 4"/>
          <p:cNvSpPr>
            <a:spLocks noGrp="1"/>
          </p:cNvSpPr>
          <p:nvPr>
            <p:ph type="sldNum" sz="quarter" idx="12"/>
          </p:nvPr>
        </p:nvSpPr>
        <p:spPr/>
        <p:txBody>
          <a:bodyPr/>
          <a:lstStyle/>
          <a:p>
            <a:pPr>
              <a:defRPr/>
            </a:pPr>
            <a:fld id="{6F941DC2-EBFF-4D2B-8D40-2435785F17E6}" type="slidenum">
              <a:rPr lang="zh-TW" altLang="en-US" smtClean="0"/>
              <a:pPr>
                <a:defRPr/>
              </a:pPr>
              <a:t>46</a:t>
            </a:fld>
            <a:endParaRPr lang="zh-TW" altLang="en-US"/>
          </a:p>
        </p:txBody>
      </p:sp>
      <p:graphicFrame>
        <p:nvGraphicFramePr>
          <p:cNvPr id="10" name="內容版面配置區 9"/>
          <p:cNvGraphicFramePr>
            <a:graphicFrameLocks noGrp="1"/>
          </p:cNvGraphicFramePr>
          <p:nvPr>
            <p:ph idx="1"/>
            <p:extLst>
              <p:ext uri="{D42A27DB-BD31-4B8C-83A1-F6EECF244321}">
                <p14:modId xmlns:p14="http://schemas.microsoft.com/office/powerpoint/2010/main" val="1085646384"/>
              </p:ext>
            </p:extLst>
          </p:nvPr>
        </p:nvGraphicFramePr>
        <p:xfrm>
          <a:off x="107504" y="1184667"/>
          <a:ext cx="8857107" cy="4943339"/>
        </p:xfrm>
        <a:graphic>
          <a:graphicData uri="http://schemas.openxmlformats.org/drawingml/2006/table">
            <a:tbl>
              <a:tblPr firstRow="1" bandRow="1">
                <a:tableStyleId>{5940675A-B579-460E-94D1-54222C63F5DA}</a:tableStyleId>
              </a:tblPr>
              <a:tblGrid>
                <a:gridCol w="1800200">
                  <a:extLst>
                    <a:ext uri="{9D8B030D-6E8A-4147-A177-3AD203B41FA5}">
                      <a16:colId xmlns:a16="http://schemas.microsoft.com/office/drawing/2014/main" val="635043775"/>
                    </a:ext>
                  </a:extLst>
                </a:gridCol>
                <a:gridCol w="7056907">
                  <a:extLst>
                    <a:ext uri="{9D8B030D-6E8A-4147-A177-3AD203B41FA5}">
                      <a16:colId xmlns:a16="http://schemas.microsoft.com/office/drawing/2014/main" val="791450316"/>
                    </a:ext>
                  </a:extLst>
                </a:gridCol>
              </a:tblGrid>
              <a:tr h="355382">
                <a:tc>
                  <a:txBody>
                    <a:bodyPr/>
                    <a:lstStyle/>
                    <a:p>
                      <a:pPr algn="ctr"/>
                      <a:r>
                        <a:rPr lang="zh-TW" altLang="en-US" sz="1800" dirty="0" smtClean="0">
                          <a:latin typeface="標楷體" panose="03000509000000000000" pitchFamily="65" charset="-120"/>
                          <a:ea typeface="標楷體" panose="03000509000000000000" pitchFamily="65" charset="-120"/>
                        </a:rPr>
                        <a:t>推動機制</a:t>
                      </a:r>
                      <a:endParaRPr lang="zh-TW" altLang="en-US" sz="1800" dirty="0">
                        <a:latin typeface="標楷體" panose="03000509000000000000" pitchFamily="65" charset="-120"/>
                        <a:ea typeface="標楷體" panose="03000509000000000000" pitchFamily="65" charset="-120"/>
                      </a:endParaRPr>
                    </a:p>
                  </a:txBody>
                  <a:tcPr/>
                </a:tc>
                <a:tc>
                  <a:txBody>
                    <a:bodyPr/>
                    <a:lstStyle/>
                    <a:p>
                      <a:pPr algn="ctr"/>
                      <a:r>
                        <a:rPr lang="zh-TW" altLang="en-US" sz="1800" dirty="0" smtClean="0">
                          <a:latin typeface="標楷體" panose="03000509000000000000" pitchFamily="65" charset="-120"/>
                          <a:ea typeface="標楷體" panose="03000509000000000000" pitchFamily="65" charset="-120"/>
                        </a:rPr>
                        <a:t>國民小學</a:t>
                      </a:r>
                      <a:endParaRPr lang="zh-TW" altLang="en-US" sz="1800" dirty="0">
                        <a:latin typeface="標楷體" panose="03000509000000000000" pitchFamily="65" charset="-120"/>
                        <a:ea typeface="標楷體" panose="03000509000000000000" pitchFamily="65" charset="-120"/>
                      </a:endParaRPr>
                    </a:p>
                  </a:txBody>
                  <a:tcPr>
                    <a:solidFill>
                      <a:schemeClr val="bg1"/>
                    </a:solidFill>
                  </a:tcPr>
                </a:tc>
                <a:extLst>
                  <a:ext uri="{0D108BD9-81ED-4DB2-BD59-A6C34878D82A}">
                    <a16:rowId xmlns:a16="http://schemas.microsoft.com/office/drawing/2014/main" val="818758719"/>
                  </a:ext>
                </a:extLst>
              </a:tr>
              <a:tr h="621918">
                <a:tc>
                  <a:txBody>
                    <a:bodyPr/>
                    <a:lstStyle/>
                    <a:p>
                      <a:pPr algn="ctr"/>
                      <a:r>
                        <a:rPr lang="zh-TW" altLang="en-US" sz="1800" dirty="0" smtClean="0">
                          <a:latin typeface="標楷體" panose="03000509000000000000" pitchFamily="65" charset="-120"/>
                          <a:ea typeface="標楷體" panose="03000509000000000000" pitchFamily="65" charset="-120"/>
                        </a:rPr>
                        <a:t>主管機關</a:t>
                      </a:r>
                      <a:endParaRPr lang="zh-TW" altLang="en-US" sz="1800" dirty="0">
                        <a:latin typeface="標楷體" panose="03000509000000000000" pitchFamily="65" charset="-120"/>
                        <a:ea typeface="標楷體" panose="03000509000000000000" pitchFamily="65" charset="-120"/>
                      </a:endParaRPr>
                    </a:p>
                  </a:txBody>
                  <a:tcPr anchor="ctr"/>
                </a:tc>
                <a:tc>
                  <a:txBody>
                    <a:bodyPr/>
                    <a:lstStyle/>
                    <a:p>
                      <a:r>
                        <a:rPr lang="en-US" altLang="zh-TW" sz="1800" b="1" dirty="0" smtClean="0">
                          <a:solidFill>
                            <a:srgbClr val="0202FC"/>
                          </a:solidFill>
                          <a:latin typeface="標楷體" panose="03000509000000000000" pitchFamily="65" charset="-120"/>
                          <a:ea typeface="標楷體" panose="03000509000000000000" pitchFamily="65" charset="-120"/>
                        </a:rPr>
                        <a:t>1.</a:t>
                      </a:r>
                      <a:r>
                        <a:rPr lang="zh-TW" altLang="en-US" sz="1800" b="1" dirty="0" smtClean="0">
                          <a:solidFill>
                            <a:srgbClr val="0202FC"/>
                          </a:solidFill>
                          <a:latin typeface="標楷體" panose="03000509000000000000" pitchFamily="65" charset="-120"/>
                          <a:ea typeface="標楷體" panose="03000509000000000000" pitchFamily="65" charset="-120"/>
                        </a:rPr>
                        <a:t>中央為教育部 </a:t>
                      </a:r>
                      <a:endParaRPr lang="en-US" altLang="zh-TW" sz="1800" b="1" dirty="0" smtClean="0">
                        <a:solidFill>
                          <a:srgbClr val="0202FC"/>
                        </a:solidFill>
                        <a:latin typeface="標楷體" panose="03000509000000000000" pitchFamily="65" charset="-120"/>
                        <a:ea typeface="標楷體" panose="03000509000000000000" pitchFamily="65" charset="-120"/>
                      </a:endParaRPr>
                    </a:p>
                    <a:p>
                      <a:r>
                        <a:rPr lang="en-US" altLang="zh-TW" sz="1800" b="1" dirty="0" smtClean="0">
                          <a:solidFill>
                            <a:srgbClr val="0202FC"/>
                          </a:solidFill>
                          <a:latin typeface="標楷體" panose="03000509000000000000" pitchFamily="65" charset="-120"/>
                          <a:ea typeface="標楷體" panose="03000509000000000000" pitchFamily="65" charset="-120"/>
                        </a:rPr>
                        <a:t>2.</a:t>
                      </a:r>
                      <a:r>
                        <a:rPr lang="zh-TW" altLang="en-US" sz="1800" b="1" dirty="0" smtClean="0">
                          <a:solidFill>
                            <a:srgbClr val="0202FC"/>
                          </a:solidFill>
                          <a:latin typeface="標楷體" panose="03000509000000000000" pitchFamily="65" charset="-120"/>
                          <a:ea typeface="標楷體" panose="03000509000000000000" pitchFamily="65" charset="-120"/>
                        </a:rPr>
                        <a:t>地方為院轄市政府之教育局、及</a:t>
                      </a:r>
                      <a:r>
                        <a:rPr lang="en-US" altLang="zh-TW" sz="1800" b="1" dirty="0" smtClean="0">
                          <a:solidFill>
                            <a:srgbClr val="0202FC"/>
                          </a:solidFill>
                          <a:latin typeface="標楷體" panose="03000509000000000000" pitchFamily="65" charset="-120"/>
                          <a:ea typeface="標楷體" panose="03000509000000000000" pitchFamily="65" charset="-120"/>
                        </a:rPr>
                        <a:t> </a:t>
                      </a:r>
                      <a:r>
                        <a:rPr lang="zh-TW" altLang="en-US" sz="1800" b="1" dirty="0" smtClean="0">
                          <a:solidFill>
                            <a:srgbClr val="0202FC"/>
                          </a:solidFill>
                          <a:latin typeface="標楷體" panose="03000509000000000000" pitchFamily="65" charset="-120"/>
                          <a:ea typeface="標楷體" panose="03000509000000000000" pitchFamily="65" charset="-120"/>
                        </a:rPr>
                        <a:t>縣市政府之教育處</a:t>
                      </a:r>
                      <a:endParaRPr lang="zh-TW" altLang="en-US" sz="1800" b="1" dirty="0">
                        <a:solidFill>
                          <a:srgbClr val="0202FC"/>
                        </a:solidFill>
                        <a:latin typeface="標楷體" panose="03000509000000000000" pitchFamily="65" charset="-120"/>
                        <a:ea typeface="標楷體" panose="03000509000000000000" pitchFamily="65" charset="-120"/>
                      </a:endParaRPr>
                    </a:p>
                  </a:txBody>
                  <a:tcPr>
                    <a:solidFill>
                      <a:schemeClr val="bg1"/>
                    </a:solidFill>
                  </a:tcPr>
                </a:tc>
                <a:extLst>
                  <a:ext uri="{0D108BD9-81ED-4DB2-BD59-A6C34878D82A}">
                    <a16:rowId xmlns:a16="http://schemas.microsoft.com/office/drawing/2014/main" val="2221841574"/>
                  </a:ext>
                </a:extLst>
              </a:tr>
              <a:tr h="922521">
                <a:tc>
                  <a:txBody>
                    <a:bodyPr/>
                    <a:lstStyle/>
                    <a:p>
                      <a:pPr marL="0" indent="0" algn="ctr"/>
                      <a:r>
                        <a:rPr lang="zh-TW" altLang="en-US" sz="1800" dirty="0" smtClean="0">
                          <a:latin typeface="標楷體" panose="03000509000000000000" pitchFamily="65" charset="-120"/>
                          <a:ea typeface="標楷體" panose="03000509000000000000" pitchFamily="65" charset="-120"/>
                        </a:rPr>
                        <a:t>學生上課時數規定及課程安排</a:t>
                      </a:r>
                      <a:endParaRPr lang="zh-TW" altLang="en-US" sz="1800" dirty="0">
                        <a:latin typeface="標楷體" panose="03000509000000000000" pitchFamily="65" charset="-120"/>
                        <a:ea typeface="標楷體" panose="03000509000000000000" pitchFamily="65" charset="-120"/>
                      </a:endParaRPr>
                    </a:p>
                  </a:txBody>
                  <a:tcPr anchor="ctr"/>
                </a:tc>
                <a:tc>
                  <a:txBody>
                    <a:bodyPr/>
                    <a:lstStyle/>
                    <a:p>
                      <a:pPr marL="176213" indent="-176213">
                        <a:buAutoNum type="arabicPeriod"/>
                      </a:pPr>
                      <a:r>
                        <a:rPr lang="zh-TW" altLang="en-US" sz="1800" b="1" dirty="0" smtClean="0">
                          <a:solidFill>
                            <a:srgbClr val="C00000"/>
                          </a:solidFill>
                          <a:latin typeface="標楷體" panose="03000509000000000000" pitchFamily="65" charset="-120"/>
                          <a:ea typeface="標楷體" panose="03000509000000000000" pitchFamily="65" charset="-120"/>
                        </a:rPr>
                        <a:t>每學年至少上課</a:t>
                      </a:r>
                      <a:r>
                        <a:rPr lang="en-US" altLang="zh-TW" sz="1800" b="1" dirty="0" smtClean="0">
                          <a:solidFill>
                            <a:srgbClr val="C00000"/>
                          </a:solidFill>
                          <a:latin typeface="標楷體" panose="03000509000000000000" pitchFamily="65" charset="-120"/>
                          <a:ea typeface="標楷體" panose="03000509000000000000" pitchFamily="65" charset="-120"/>
                        </a:rPr>
                        <a:t>4</a:t>
                      </a:r>
                      <a:r>
                        <a:rPr lang="zh-TW" altLang="en-US" sz="1800" b="1" dirty="0" smtClean="0">
                          <a:solidFill>
                            <a:srgbClr val="C00000"/>
                          </a:solidFill>
                          <a:latin typeface="標楷體" panose="03000509000000000000" pitchFamily="65" charset="-120"/>
                          <a:ea typeface="標楷體" panose="03000509000000000000" pitchFamily="65" charset="-120"/>
                        </a:rPr>
                        <a:t>小時</a:t>
                      </a:r>
                      <a:endParaRPr lang="en-US" altLang="zh-TW" sz="1800" b="1" dirty="0" smtClean="0">
                        <a:solidFill>
                          <a:srgbClr val="C00000"/>
                        </a:solidFill>
                        <a:latin typeface="標楷體" panose="03000509000000000000" pitchFamily="65" charset="-120"/>
                        <a:ea typeface="標楷體" panose="03000509000000000000" pitchFamily="65" charset="-120"/>
                      </a:endParaRPr>
                    </a:p>
                    <a:p>
                      <a:pPr marL="176213" indent="-176213">
                        <a:buAutoNum type="arabicPeriod"/>
                      </a:pPr>
                      <a:r>
                        <a:rPr lang="zh-TW" altLang="en-US" sz="1800" b="1" dirty="0" smtClean="0">
                          <a:solidFill>
                            <a:srgbClr val="0202FC"/>
                          </a:solidFill>
                          <a:latin typeface="標楷體" panose="03000509000000000000" pitchFamily="65" charset="-120"/>
                          <a:ea typeface="標楷體" panose="03000509000000000000" pitchFamily="65" charset="-120"/>
                        </a:rPr>
                        <a:t>利用彈性課程時間、體健、綜合課程、班會、其他課程或活動融入</a:t>
                      </a:r>
                      <a:endParaRPr lang="en-US" altLang="zh-TW" sz="1800" b="1" dirty="0" smtClean="0">
                        <a:solidFill>
                          <a:srgbClr val="0202FC"/>
                        </a:solidFill>
                        <a:latin typeface="標楷體" panose="03000509000000000000" pitchFamily="65" charset="-120"/>
                        <a:ea typeface="標楷體" panose="03000509000000000000" pitchFamily="65" charset="-120"/>
                      </a:endParaRPr>
                    </a:p>
                    <a:p>
                      <a:pPr marL="176213" indent="-176213">
                        <a:buAutoNum type="arabicPeriod"/>
                      </a:pPr>
                      <a:r>
                        <a:rPr lang="zh-TW" altLang="en-US" sz="1800" b="1" dirty="0" smtClean="0">
                          <a:solidFill>
                            <a:srgbClr val="0202FC"/>
                          </a:solidFill>
                          <a:latin typeface="標楷體" panose="03000509000000000000" pitchFamily="65" charset="-120"/>
                          <a:ea typeface="標楷體" panose="03000509000000000000" pitchFamily="65" charset="-120"/>
                        </a:rPr>
                        <a:t>由學校自行規劃安排</a:t>
                      </a:r>
                      <a:endParaRPr lang="en-US" altLang="zh-TW" sz="1800" b="1" dirty="0" smtClean="0">
                        <a:solidFill>
                          <a:srgbClr val="0202FC"/>
                        </a:solidFill>
                        <a:latin typeface="標楷體" panose="03000509000000000000" pitchFamily="65" charset="-120"/>
                        <a:ea typeface="標楷體" panose="03000509000000000000" pitchFamily="65" charset="-120"/>
                      </a:endParaRPr>
                    </a:p>
                  </a:txBody>
                  <a:tcPr>
                    <a:solidFill>
                      <a:schemeClr val="bg1"/>
                    </a:solidFill>
                  </a:tcPr>
                </a:tc>
                <a:extLst>
                  <a:ext uri="{0D108BD9-81ED-4DB2-BD59-A6C34878D82A}">
                    <a16:rowId xmlns:a16="http://schemas.microsoft.com/office/drawing/2014/main" val="3714837867"/>
                  </a:ext>
                </a:extLst>
              </a:tr>
              <a:tr h="676012">
                <a:tc>
                  <a:txBody>
                    <a:bodyPr/>
                    <a:lstStyle/>
                    <a:p>
                      <a:pPr algn="ctr"/>
                      <a:r>
                        <a:rPr lang="zh-TW" altLang="en-US" sz="1800" dirty="0" smtClean="0">
                          <a:latin typeface="標楷體" panose="03000509000000000000" pitchFamily="65" charset="-120"/>
                          <a:ea typeface="標楷體" panose="03000509000000000000" pitchFamily="65" charset="-120"/>
                        </a:rPr>
                        <a:t>教師進修時數之規定及時間安徘</a:t>
                      </a:r>
                      <a:endParaRPr lang="zh-TW" altLang="en-US" sz="1800" dirty="0">
                        <a:latin typeface="標楷體" panose="03000509000000000000" pitchFamily="65" charset="-120"/>
                        <a:ea typeface="標楷體" panose="03000509000000000000" pitchFamily="65" charset="-120"/>
                      </a:endParaRPr>
                    </a:p>
                  </a:txBody>
                  <a:tcPr anchor="ctr"/>
                </a:tc>
                <a:tc>
                  <a:txBody>
                    <a:bodyPr/>
                    <a:lstStyle/>
                    <a:p>
                      <a:pPr marL="176213" indent="-176213">
                        <a:buAutoNum type="arabicPeriod"/>
                      </a:pPr>
                      <a:r>
                        <a:rPr lang="zh-TW" altLang="en-US" sz="1800" b="1" dirty="0" smtClean="0">
                          <a:solidFill>
                            <a:srgbClr val="C00000"/>
                          </a:solidFill>
                          <a:latin typeface="標楷體" panose="03000509000000000000" pitchFamily="65" charset="-120"/>
                          <a:ea typeface="標楷體" panose="03000509000000000000" pitchFamily="65" charset="-120"/>
                        </a:rPr>
                        <a:t>每學年至少進修</a:t>
                      </a:r>
                      <a:r>
                        <a:rPr lang="en-US" altLang="zh-TW" sz="1800" b="1" dirty="0" smtClean="0">
                          <a:solidFill>
                            <a:srgbClr val="C00000"/>
                          </a:solidFill>
                          <a:latin typeface="標楷體" panose="03000509000000000000" pitchFamily="65" charset="-120"/>
                          <a:ea typeface="標楷體" panose="03000509000000000000" pitchFamily="65" charset="-120"/>
                        </a:rPr>
                        <a:t>4</a:t>
                      </a:r>
                      <a:r>
                        <a:rPr lang="zh-TW" altLang="en-US" sz="1800" b="1" dirty="0" smtClean="0">
                          <a:solidFill>
                            <a:srgbClr val="C00000"/>
                          </a:solidFill>
                          <a:latin typeface="標楷體" panose="03000509000000000000" pitchFamily="65" charset="-120"/>
                          <a:ea typeface="標楷體" panose="03000509000000000000" pitchFamily="65" charset="-120"/>
                        </a:rPr>
                        <a:t>小時</a:t>
                      </a:r>
                      <a:endParaRPr lang="en-US" altLang="zh-TW" sz="1800" b="1" dirty="0" smtClean="0">
                        <a:solidFill>
                          <a:srgbClr val="C00000"/>
                        </a:solidFill>
                        <a:latin typeface="標楷體" panose="03000509000000000000" pitchFamily="65" charset="-120"/>
                        <a:ea typeface="標楷體" panose="03000509000000000000" pitchFamily="65" charset="-120"/>
                      </a:endParaRPr>
                    </a:p>
                    <a:p>
                      <a:pPr marL="176213" indent="-176213">
                        <a:buAutoNum type="arabicPeriod"/>
                      </a:pPr>
                      <a:r>
                        <a:rPr lang="zh-TW" altLang="en-US" sz="1800" b="1" dirty="0" smtClean="0">
                          <a:solidFill>
                            <a:srgbClr val="0202FC"/>
                          </a:solidFill>
                          <a:latin typeface="標楷體" panose="03000509000000000000" pitchFamily="65" charset="-120"/>
                          <a:ea typeface="標楷體" panose="03000509000000000000" pitchFamily="65" charset="-120"/>
                        </a:rPr>
                        <a:t>利用校外研習、校內研習或</a:t>
                      </a:r>
                      <a:r>
                        <a:rPr lang="en-US" altLang="zh-TW" sz="1800" b="1" dirty="0" smtClean="0">
                          <a:solidFill>
                            <a:srgbClr val="0202FC"/>
                          </a:solidFill>
                          <a:latin typeface="標楷體" panose="03000509000000000000" pitchFamily="65" charset="-120"/>
                          <a:ea typeface="標楷體" panose="03000509000000000000" pitchFamily="65" charset="-120"/>
                        </a:rPr>
                        <a:t>e</a:t>
                      </a:r>
                      <a:r>
                        <a:rPr lang="zh-TW" altLang="en-US" sz="1800" b="1" dirty="0" smtClean="0">
                          <a:solidFill>
                            <a:srgbClr val="0202FC"/>
                          </a:solidFill>
                          <a:latin typeface="標楷體" panose="03000509000000000000" pitchFamily="65" charset="-120"/>
                          <a:ea typeface="標楷體" panose="03000509000000000000" pitchFamily="65" charset="-120"/>
                        </a:rPr>
                        <a:t>學院線上學習</a:t>
                      </a:r>
                      <a:endParaRPr lang="zh-TW" altLang="en-US" sz="1800" b="1" dirty="0">
                        <a:solidFill>
                          <a:srgbClr val="0202FC"/>
                        </a:solidFill>
                        <a:latin typeface="標楷體" panose="03000509000000000000" pitchFamily="65" charset="-120"/>
                        <a:ea typeface="標楷體" panose="03000509000000000000" pitchFamily="65" charset="-120"/>
                      </a:endParaRPr>
                    </a:p>
                  </a:txBody>
                  <a:tcPr>
                    <a:solidFill>
                      <a:schemeClr val="bg1"/>
                    </a:solidFill>
                  </a:tcPr>
                </a:tc>
                <a:extLst>
                  <a:ext uri="{0D108BD9-81ED-4DB2-BD59-A6C34878D82A}">
                    <a16:rowId xmlns:a16="http://schemas.microsoft.com/office/drawing/2014/main" val="2379670368"/>
                  </a:ext>
                </a:extLst>
              </a:tr>
              <a:tr h="888454">
                <a:tc>
                  <a:txBody>
                    <a:bodyPr/>
                    <a:lstStyle/>
                    <a:p>
                      <a:pPr algn="ctr"/>
                      <a:r>
                        <a:rPr lang="zh-TW" altLang="en-US" sz="1800" dirty="0" smtClean="0">
                          <a:latin typeface="標楷體" panose="03000509000000000000" pitchFamily="65" charset="-120"/>
                          <a:ea typeface="標楷體" panose="03000509000000000000" pitchFamily="65" charset="-120"/>
                        </a:rPr>
                        <a:t>課程內容及</a:t>
                      </a:r>
                      <a:endParaRPr lang="en-US" altLang="zh-TW" sz="1800" dirty="0" smtClean="0">
                        <a:latin typeface="標楷體" panose="03000509000000000000" pitchFamily="65" charset="-120"/>
                        <a:ea typeface="標楷體" panose="03000509000000000000" pitchFamily="65" charset="-120"/>
                      </a:endParaRPr>
                    </a:p>
                    <a:p>
                      <a:pPr algn="ctr"/>
                      <a:r>
                        <a:rPr lang="zh-TW" altLang="en-US" sz="1800" dirty="0" smtClean="0">
                          <a:latin typeface="標楷體" panose="03000509000000000000" pitchFamily="65" charset="-120"/>
                          <a:ea typeface="標楷體" panose="03000509000000000000" pitchFamily="65" charset="-120"/>
                        </a:rPr>
                        <a:t>教材使用</a:t>
                      </a:r>
                      <a:endParaRPr lang="zh-TW" altLang="en-US" sz="1800" dirty="0">
                        <a:latin typeface="標楷體" panose="03000509000000000000" pitchFamily="65" charset="-120"/>
                        <a:ea typeface="標楷體" panose="03000509000000000000" pitchFamily="65" charset="-120"/>
                      </a:endParaRPr>
                    </a:p>
                  </a:txBody>
                  <a:tcPr anchor="ctr"/>
                </a:tc>
                <a:tc>
                  <a:txBody>
                    <a:bodyPr/>
                    <a:lstStyle/>
                    <a:p>
                      <a:pPr marL="176213" indent="-176213">
                        <a:buAutoNum type="arabicPeriod"/>
                      </a:pPr>
                      <a:r>
                        <a:rPr lang="zh-TW" altLang="en-US" sz="1800" b="1" dirty="0" smtClean="0">
                          <a:solidFill>
                            <a:srgbClr val="C00000"/>
                          </a:solidFill>
                          <a:latin typeface="標楷體" panose="03000509000000000000" pitchFamily="65" charset="-120"/>
                          <a:ea typeface="標楷體" panose="03000509000000000000" pitchFamily="65" charset="-120"/>
                        </a:rPr>
                        <a:t>利用已開發之各學習階段教案進行教學</a:t>
                      </a:r>
                      <a:endParaRPr lang="en-US" altLang="zh-TW" sz="1800" b="1" dirty="0" smtClean="0">
                        <a:solidFill>
                          <a:srgbClr val="C00000"/>
                        </a:solidFill>
                        <a:latin typeface="標楷體" panose="03000509000000000000" pitchFamily="65" charset="-120"/>
                        <a:ea typeface="標楷體" panose="03000509000000000000" pitchFamily="65" charset="-120"/>
                      </a:endParaRPr>
                    </a:p>
                    <a:p>
                      <a:pPr marL="176213" indent="-176213">
                        <a:buAutoNum type="arabicPeriod"/>
                      </a:pPr>
                      <a:r>
                        <a:rPr lang="zh-TW" altLang="en-US" sz="1800" b="1" dirty="0" smtClean="0">
                          <a:solidFill>
                            <a:srgbClr val="0202FC"/>
                          </a:solidFill>
                          <a:latin typeface="標楷體" panose="03000509000000000000" pitchFamily="65" charset="-120"/>
                          <a:ea typeface="標楷體" panose="03000509000000000000" pitchFamily="65" charset="-120"/>
                        </a:rPr>
                        <a:t>由教師依據各學習階段之核心能力規劃自編融入教材</a:t>
                      </a:r>
                      <a:endParaRPr lang="en-US" altLang="zh-TW" sz="1800" b="1" dirty="0" smtClean="0">
                        <a:solidFill>
                          <a:srgbClr val="0202FC"/>
                        </a:solidFill>
                        <a:latin typeface="標楷體" panose="03000509000000000000" pitchFamily="65" charset="-120"/>
                        <a:ea typeface="標楷體" panose="03000509000000000000" pitchFamily="65" charset="-120"/>
                      </a:endParaRPr>
                    </a:p>
                    <a:p>
                      <a:pPr marL="176213" indent="-176213">
                        <a:buAutoNum type="arabicPeriod"/>
                      </a:pPr>
                      <a:r>
                        <a:rPr lang="zh-TW" altLang="en-US" sz="1800" b="1" dirty="0" smtClean="0">
                          <a:solidFill>
                            <a:srgbClr val="0202FC"/>
                          </a:solidFill>
                          <a:latin typeface="標楷體" panose="03000509000000000000" pitchFamily="65" charset="-120"/>
                          <a:ea typeface="標楷體" panose="03000509000000000000" pitchFamily="65" charset="-120"/>
                        </a:rPr>
                        <a:t>配合各學習階段之核心能力規劃，輔以相關之宣導影片或報導</a:t>
                      </a:r>
                      <a:endParaRPr lang="en-US" altLang="zh-TW" sz="1800" b="1" dirty="0" smtClean="0">
                        <a:solidFill>
                          <a:srgbClr val="0202FC"/>
                        </a:solidFill>
                        <a:latin typeface="標楷體" panose="03000509000000000000" pitchFamily="65" charset="-120"/>
                        <a:ea typeface="標楷體" panose="03000509000000000000" pitchFamily="65" charset="-120"/>
                      </a:endParaRPr>
                    </a:p>
                  </a:txBody>
                  <a:tcPr>
                    <a:solidFill>
                      <a:schemeClr val="bg1"/>
                    </a:solidFill>
                  </a:tcPr>
                </a:tc>
                <a:extLst>
                  <a:ext uri="{0D108BD9-81ED-4DB2-BD59-A6C34878D82A}">
                    <a16:rowId xmlns:a16="http://schemas.microsoft.com/office/drawing/2014/main" val="2550378504"/>
                  </a:ext>
                </a:extLst>
              </a:tr>
              <a:tr h="669776">
                <a:tc>
                  <a:txBody>
                    <a:bodyPr/>
                    <a:lstStyle/>
                    <a:p>
                      <a:pPr algn="ctr"/>
                      <a:r>
                        <a:rPr lang="zh-TW" altLang="en-US" sz="1800" dirty="0" smtClean="0">
                          <a:latin typeface="標楷體" panose="03000509000000000000" pitchFamily="65" charset="-120"/>
                          <a:ea typeface="標楷體" panose="03000509000000000000" pitchFamily="65" charset="-120"/>
                        </a:rPr>
                        <a:t>推動機制所存在之問題</a:t>
                      </a:r>
                      <a:endParaRPr lang="zh-TW" altLang="en-US" sz="1800" dirty="0">
                        <a:latin typeface="標楷體" panose="03000509000000000000" pitchFamily="65" charset="-120"/>
                        <a:ea typeface="標楷體" panose="03000509000000000000" pitchFamily="65" charset="-120"/>
                      </a:endParaRPr>
                    </a:p>
                  </a:txBody>
                  <a:tcPr anchor="ctr">
                    <a:solidFill>
                      <a:schemeClr val="accent2">
                        <a:lumMod val="40000"/>
                        <a:lumOff val="60000"/>
                      </a:schemeClr>
                    </a:solidFill>
                  </a:tcPr>
                </a:tc>
                <a:tc>
                  <a:txBody>
                    <a:bodyPr/>
                    <a:lstStyle/>
                    <a:p>
                      <a:pPr marL="176213" indent="-176213">
                        <a:buAutoNum type="arabicPeriod"/>
                      </a:pPr>
                      <a:r>
                        <a:rPr lang="zh-TW" altLang="en-US" sz="1800" b="1" dirty="0" smtClean="0">
                          <a:solidFill>
                            <a:srgbClr val="C00000"/>
                          </a:solidFill>
                          <a:latin typeface="標楷體" panose="03000509000000000000" pitchFamily="65" charset="-120"/>
                          <a:ea typeface="標楷體" panose="03000509000000000000" pitchFamily="65" charset="-120"/>
                        </a:rPr>
                        <a:t>學生上課及教師進修時數缺乏明確且一致的認定與計算標準</a:t>
                      </a:r>
                      <a:endParaRPr lang="en-US" altLang="zh-TW" sz="1800" b="1" dirty="0" smtClean="0">
                        <a:solidFill>
                          <a:srgbClr val="C00000"/>
                        </a:solidFill>
                        <a:latin typeface="標楷體" panose="03000509000000000000" pitchFamily="65" charset="-120"/>
                        <a:ea typeface="標楷體" panose="03000509000000000000" pitchFamily="65" charset="-120"/>
                      </a:endParaRPr>
                    </a:p>
                    <a:p>
                      <a:pPr marL="176213" indent="-176213">
                        <a:buAutoNum type="arabicPeriod"/>
                      </a:pPr>
                      <a:r>
                        <a:rPr lang="zh-TW" altLang="en-US" sz="1800" b="1" dirty="0" smtClean="0">
                          <a:solidFill>
                            <a:srgbClr val="0202FC"/>
                          </a:solidFill>
                          <a:latin typeface="標楷體" panose="03000509000000000000" pitchFamily="65" charset="-120"/>
                          <a:ea typeface="標楷體" panose="03000509000000000000" pitchFamily="65" charset="-120"/>
                        </a:rPr>
                        <a:t>教師之專業能力不足，融入教學之內容與品質不易管控</a:t>
                      </a:r>
                      <a:endParaRPr lang="zh-TW" altLang="en-US" sz="1800" b="1" dirty="0">
                        <a:solidFill>
                          <a:srgbClr val="0202FC"/>
                        </a:solidFill>
                        <a:latin typeface="標楷體" panose="03000509000000000000" pitchFamily="65" charset="-120"/>
                        <a:ea typeface="標楷體" panose="03000509000000000000" pitchFamily="65" charset="-120"/>
                      </a:endParaRPr>
                    </a:p>
                  </a:txBody>
                  <a:tcPr>
                    <a:solidFill>
                      <a:schemeClr val="bg1"/>
                    </a:solidFill>
                  </a:tcPr>
                </a:tc>
                <a:extLst>
                  <a:ext uri="{0D108BD9-81ED-4DB2-BD59-A6C34878D82A}">
                    <a16:rowId xmlns:a16="http://schemas.microsoft.com/office/drawing/2014/main" val="1977037395"/>
                  </a:ext>
                </a:extLst>
              </a:tr>
              <a:tr h="754790">
                <a:tc>
                  <a:txBody>
                    <a:bodyPr/>
                    <a:lstStyle/>
                    <a:p>
                      <a:pPr algn="ctr"/>
                      <a:r>
                        <a:rPr lang="zh-TW" altLang="en-US" sz="1800" dirty="0" smtClean="0">
                          <a:latin typeface="標楷體" panose="03000509000000000000" pitchFamily="65" charset="-120"/>
                          <a:ea typeface="標楷體" panose="03000509000000000000" pitchFamily="65" charset="-120"/>
                        </a:rPr>
                        <a:t>對核心能力教學計畫之建議</a:t>
                      </a:r>
                      <a:endParaRPr lang="zh-TW" altLang="en-US" sz="1800" dirty="0">
                        <a:latin typeface="標楷體" panose="03000509000000000000" pitchFamily="65" charset="-120"/>
                        <a:ea typeface="標楷體" panose="03000509000000000000" pitchFamily="65" charset="-120"/>
                      </a:endParaRPr>
                    </a:p>
                  </a:txBody>
                  <a:tcPr anchor="ctr">
                    <a:solidFill>
                      <a:srgbClr val="92D050"/>
                    </a:solidFill>
                  </a:tcPr>
                </a:tc>
                <a:tc>
                  <a:txBody>
                    <a:bodyPr/>
                    <a:lstStyle/>
                    <a:p>
                      <a:pPr marL="176213" indent="-176213">
                        <a:buAutoNum type="arabicPeriod"/>
                      </a:pPr>
                      <a:r>
                        <a:rPr lang="zh-TW" altLang="en-US" sz="1800" b="1" dirty="0" smtClean="0">
                          <a:solidFill>
                            <a:srgbClr val="C00000"/>
                          </a:solidFill>
                          <a:latin typeface="標楷體" panose="03000509000000000000" pitchFamily="65" charset="-120"/>
                          <a:ea typeface="標楷體" panose="03000509000000000000" pitchFamily="65" charset="-120"/>
                        </a:rPr>
                        <a:t>明確規範學生上課及教師進修時數之認定與計算標準。</a:t>
                      </a:r>
                      <a:endParaRPr lang="en-US" altLang="zh-TW" sz="1800" b="1" dirty="0" smtClean="0">
                        <a:solidFill>
                          <a:srgbClr val="C00000"/>
                        </a:solidFill>
                        <a:latin typeface="標楷體" panose="03000509000000000000" pitchFamily="65" charset="-120"/>
                        <a:ea typeface="標楷體" panose="03000509000000000000" pitchFamily="65" charset="-120"/>
                      </a:endParaRPr>
                    </a:p>
                    <a:p>
                      <a:pPr marL="176213" indent="-176213">
                        <a:buAutoNum type="arabicPeriod"/>
                      </a:pPr>
                      <a:r>
                        <a:rPr lang="zh-TW" altLang="en-US" sz="1800" b="1" dirty="0" smtClean="0">
                          <a:solidFill>
                            <a:srgbClr val="C00000"/>
                          </a:solidFill>
                          <a:latin typeface="標楷體" panose="03000509000000000000" pitchFamily="65" charset="-120"/>
                          <a:ea typeface="標楷體" panose="03000509000000000000" pitchFamily="65" charset="-120"/>
                        </a:rPr>
                        <a:t>提供完整之各學習階段核心能力教材並建置教學輔導團予以協助。</a:t>
                      </a:r>
                      <a:endParaRPr lang="zh-TW" altLang="en-US" sz="1800" b="1" dirty="0">
                        <a:solidFill>
                          <a:srgbClr val="C00000"/>
                        </a:solidFill>
                        <a:latin typeface="標楷體" panose="03000509000000000000" pitchFamily="65" charset="-120"/>
                        <a:ea typeface="標楷體" panose="03000509000000000000" pitchFamily="65" charset="-120"/>
                      </a:endParaRPr>
                    </a:p>
                  </a:txBody>
                  <a:tcPr>
                    <a:solidFill>
                      <a:schemeClr val="bg1"/>
                    </a:solidFill>
                  </a:tcPr>
                </a:tc>
                <a:extLst>
                  <a:ext uri="{0D108BD9-81ED-4DB2-BD59-A6C34878D82A}">
                    <a16:rowId xmlns:a16="http://schemas.microsoft.com/office/drawing/2014/main" val="3675272322"/>
                  </a:ext>
                </a:extLst>
              </a:tr>
            </a:tbl>
          </a:graphicData>
        </a:graphic>
      </p:graphicFrame>
    </p:spTree>
    <p:extLst>
      <p:ext uri="{BB962C8B-B14F-4D97-AF65-F5344CB8AC3E}">
        <p14:creationId xmlns:p14="http://schemas.microsoft.com/office/powerpoint/2010/main" val="323073126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79512" y="1196752"/>
            <a:ext cx="8856984" cy="4948158"/>
          </a:xfrm>
        </p:spPr>
        <p:txBody>
          <a:bodyPr/>
          <a:lstStyle/>
          <a:p>
            <a:pPr marL="360363" indent="-360363">
              <a:spcBef>
                <a:spcPts val="300"/>
              </a:spcBef>
              <a:buFont typeface="Wingdings" panose="05000000000000000000" pitchFamily="2" charset="2"/>
              <a:buChar char="Ø"/>
            </a:pPr>
            <a:r>
              <a:rPr lang="zh-TW" altLang="en-US" dirty="0" smtClean="0">
                <a:solidFill>
                  <a:srgbClr val="0202FC"/>
                </a:solidFill>
              </a:rPr>
              <a:t>交通事故屬稀少事件，影響其發生之原因</a:t>
            </a:r>
            <a:r>
              <a:rPr lang="zh-TW" altLang="en-US" dirty="0" smtClean="0">
                <a:solidFill>
                  <a:srgbClr val="C00000"/>
                </a:solidFill>
              </a:rPr>
              <a:t>多</a:t>
            </a:r>
            <a:r>
              <a:rPr lang="zh-TW" altLang="en-US" dirty="0" smtClean="0">
                <a:solidFill>
                  <a:srgbClr val="0202FC"/>
                </a:solidFill>
              </a:rPr>
              <a:t>且</a:t>
            </a:r>
            <a:r>
              <a:rPr lang="zh-TW" altLang="en-US" dirty="0" smtClean="0">
                <a:solidFill>
                  <a:srgbClr val="C00000"/>
                </a:solidFill>
              </a:rPr>
              <a:t>雜</a:t>
            </a:r>
            <a:endParaRPr lang="en-US" altLang="zh-TW" dirty="0" smtClean="0">
              <a:solidFill>
                <a:srgbClr val="C00000"/>
              </a:solidFill>
            </a:endParaRPr>
          </a:p>
          <a:p>
            <a:pPr marL="360363" indent="-360363">
              <a:spcBef>
                <a:spcPts val="300"/>
              </a:spcBef>
              <a:buFont typeface="Wingdings" panose="05000000000000000000" pitchFamily="2" charset="2"/>
              <a:buChar char="Ø"/>
            </a:pPr>
            <a:r>
              <a:rPr lang="zh-TW" altLang="en-US" dirty="0" smtClean="0">
                <a:solidFill>
                  <a:srgbClr val="0202FC"/>
                </a:solidFill>
              </a:rPr>
              <a:t>交通安全教育之投入，</a:t>
            </a:r>
            <a:r>
              <a:rPr lang="zh-TW" altLang="en-US" dirty="0" smtClean="0">
                <a:solidFill>
                  <a:srgbClr val="C00000"/>
                </a:solidFill>
              </a:rPr>
              <a:t>不易在短時間</a:t>
            </a:r>
            <a:r>
              <a:rPr lang="zh-TW" altLang="en-US" dirty="0" smtClean="0">
                <a:solidFill>
                  <a:srgbClr val="0202FC"/>
                </a:solidFill>
              </a:rPr>
              <a:t>展露其成效</a:t>
            </a:r>
            <a:endParaRPr lang="en-US" altLang="zh-TW" dirty="0" smtClean="0">
              <a:solidFill>
                <a:srgbClr val="0202FC"/>
              </a:solidFill>
            </a:endParaRPr>
          </a:p>
          <a:p>
            <a:pPr marL="360363" indent="-360363">
              <a:spcBef>
                <a:spcPts val="300"/>
              </a:spcBef>
              <a:buFont typeface="Wingdings" panose="05000000000000000000" pitchFamily="2" charset="2"/>
              <a:buChar char="Ø"/>
            </a:pPr>
            <a:r>
              <a:rPr lang="zh-TW" altLang="en-US" dirty="0" smtClean="0">
                <a:solidFill>
                  <a:srgbClr val="0202FC"/>
                </a:solidFill>
              </a:rPr>
              <a:t>交通安全推動績效指標：</a:t>
            </a:r>
            <a:r>
              <a:rPr lang="zh-TW" altLang="en-US" dirty="0" smtClean="0">
                <a:solidFill>
                  <a:srgbClr val="C00000"/>
                </a:solidFill>
              </a:rPr>
              <a:t>活動</a:t>
            </a:r>
            <a:r>
              <a:rPr lang="zh-TW" altLang="en-US" dirty="0" smtClean="0"/>
              <a:t>、</a:t>
            </a:r>
            <a:r>
              <a:rPr lang="zh-TW" altLang="en-US" dirty="0" smtClean="0">
                <a:solidFill>
                  <a:srgbClr val="C00000"/>
                </a:solidFill>
              </a:rPr>
              <a:t>中介</a:t>
            </a:r>
            <a:r>
              <a:rPr lang="en-US" altLang="zh-TW" dirty="0" smtClean="0">
                <a:solidFill>
                  <a:srgbClr val="C00000"/>
                </a:solidFill>
              </a:rPr>
              <a:t>/</a:t>
            </a:r>
            <a:r>
              <a:rPr lang="zh-TW" altLang="en-US" dirty="0" smtClean="0">
                <a:solidFill>
                  <a:srgbClr val="C00000"/>
                </a:solidFill>
              </a:rPr>
              <a:t>行為</a:t>
            </a:r>
            <a:r>
              <a:rPr lang="zh-TW" altLang="en-US" dirty="0" smtClean="0"/>
              <a:t>、</a:t>
            </a:r>
            <a:r>
              <a:rPr lang="zh-TW" altLang="en-US" dirty="0" smtClean="0">
                <a:solidFill>
                  <a:srgbClr val="C00000"/>
                </a:solidFill>
              </a:rPr>
              <a:t>核心</a:t>
            </a:r>
            <a:r>
              <a:rPr lang="zh-TW" altLang="en-US" dirty="0" smtClean="0"/>
              <a:t>指標</a:t>
            </a:r>
            <a:endParaRPr lang="en-US" altLang="zh-TW" dirty="0" smtClean="0"/>
          </a:p>
          <a:p>
            <a:pPr marL="360363" indent="-360363">
              <a:spcBef>
                <a:spcPts val="300"/>
              </a:spcBef>
              <a:buFont typeface="Wingdings" panose="05000000000000000000" pitchFamily="2" charset="2"/>
              <a:buChar char="Ø"/>
            </a:pPr>
            <a:r>
              <a:rPr lang="zh-TW" altLang="en-US" dirty="0" smtClean="0">
                <a:solidFill>
                  <a:srgbClr val="0202FC"/>
                </a:solidFill>
              </a:rPr>
              <a:t>需要</a:t>
            </a:r>
            <a:r>
              <a:rPr lang="zh-TW" altLang="en-US" dirty="0" smtClean="0">
                <a:solidFill>
                  <a:srgbClr val="C00000"/>
                </a:solidFill>
              </a:rPr>
              <a:t>有效的績效指標</a:t>
            </a:r>
            <a:r>
              <a:rPr lang="zh-TW" altLang="en-US" dirty="0" smtClean="0">
                <a:solidFill>
                  <a:srgbClr val="0202FC"/>
                </a:solidFill>
              </a:rPr>
              <a:t>才能</a:t>
            </a:r>
            <a:r>
              <a:rPr lang="zh-TW" altLang="en-US" dirty="0" smtClean="0">
                <a:solidFill>
                  <a:srgbClr val="C00000"/>
                </a:solidFill>
              </a:rPr>
              <a:t>監督</a:t>
            </a:r>
            <a:r>
              <a:rPr lang="zh-TW" altLang="en-US" dirty="0" smtClean="0"/>
              <a:t>、</a:t>
            </a:r>
            <a:r>
              <a:rPr lang="zh-TW" altLang="en-US" dirty="0" smtClean="0">
                <a:solidFill>
                  <a:srgbClr val="C00000"/>
                </a:solidFill>
              </a:rPr>
              <a:t>管理</a:t>
            </a:r>
            <a:r>
              <a:rPr lang="zh-TW" altLang="en-US" dirty="0" smtClean="0">
                <a:solidFill>
                  <a:srgbClr val="0202FC"/>
                </a:solidFill>
              </a:rPr>
              <a:t>並引導</a:t>
            </a:r>
            <a:r>
              <a:rPr lang="zh-TW" altLang="en-US" dirty="0" smtClean="0">
                <a:solidFill>
                  <a:srgbClr val="C00000"/>
                </a:solidFill>
              </a:rPr>
              <a:t>改善精</a:t>
            </a:r>
            <a:r>
              <a:rPr lang="zh-TW" altLang="en-US" dirty="0">
                <a:solidFill>
                  <a:srgbClr val="C00000"/>
                </a:solidFill>
              </a:rPr>
              <a:t>進</a:t>
            </a:r>
          </a:p>
        </p:txBody>
      </p:sp>
      <p:sp>
        <p:nvSpPr>
          <p:cNvPr id="3" name="標題 2"/>
          <p:cNvSpPr>
            <a:spLocks noGrp="1"/>
          </p:cNvSpPr>
          <p:nvPr>
            <p:ph type="title"/>
          </p:nvPr>
        </p:nvSpPr>
        <p:spPr>
          <a:xfrm>
            <a:off x="107504" y="188913"/>
            <a:ext cx="8928992" cy="850900"/>
          </a:xfrm>
        </p:spPr>
        <p:txBody>
          <a:bodyPr>
            <a:normAutofit fontScale="90000"/>
          </a:bodyPr>
          <a:lstStyle/>
          <a:p>
            <a:pPr algn="ctr"/>
            <a:r>
              <a:rPr lang="zh-TW" altLang="en-US" dirty="0" smtClean="0">
                <a:latin typeface="標楷體" panose="03000509000000000000" pitchFamily="65" charset="-120"/>
                <a:ea typeface="標楷體" panose="03000509000000000000" pitchFamily="65" charset="-120"/>
              </a:rPr>
              <a:t>拾柒、交通安全核心能力培育績效衡量 </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(1/2)</a:t>
            </a:r>
            <a:endParaRPr lang="zh-TW" altLang="en-US" sz="36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47</a:t>
            </a:fld>
            <a:endParaRPr lang="zh-TW" altLang="en-US"/>
          </a:p>
        </p:txBody>
      </p:sp>
      <p:sp>
        <p:nvSpPr>
          <p:cNvPr id="5" name="橢圓 4"/>
          <p:cNvSpPr/>
          <p:nvPr/>
        </p:nvSpPr>
        <p:spPr>
          <a:xfrm>
            <a:off x="433421" y="4571249"/>
            <a:ext cx="1906331" cy="156247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u="sng" dirty="0" smtClean="0">
                <a:solidFill>
                  <a:schemeClr val="tx1"/>
                </a:solidFill>
              </a:rPr>
              <a:t>活動指標</a:t>
            </a:r>
            <a:endParaRPr lang="en-US" altLang="zh-TW" sz="2000" b="1" u="sng" dirty="0" smtClean="0">
              <a:solidFill>
                <a:schemeClr val="tx1"/>
              </a:solidFill>
            </a:endParaRPr>
          </a:p>
          <a:p>
            <a:pPr algn="ctr"/>
            <a:r>
              <a:rPr lang="zh-TW" altLang="en-US" sz="2000" b="1" dirty="0" smtClean="0">
                <a:solidFill>
                  <a:schemeClr val="tx1"/>
                </a:solidFill>
              </a:rPr>
              <a:t>*辦理次數</a:t>
            </a:r>
            <a:endParaRPr lang="en-US" altLang="zh-TW" sz="2000" b="1" dirty="0" smtClean="0">
              <a:solidFill>
                <a:schemeClr val="tx1"/>
              </a:solidFill>
            </a:endParaRPr>
          </a:p>
          <a:p>
            <a:pPr algn="ctr"/>
            <a:r>
              <a:rPr lang="zh-TW" altLang="en-US" sz="2000" b="1" dirty="0" smtClean="0">
                <a:solidFill>
                  <a:schemeClr val="tx1"/>
                </a:solidFill>
              </a:rPr>
              <a:t>*</a:t>
            </a:r>
            <a:r>
              <a:rPr lang="zh-TW" altLang="en-US" sz="2000" b="1" smtClean="0">
                <a:solidFill>
                  <a:schemeClr val="tx1"/>
                </a:solidFill>
              </a:rPr>
              <a:t>參與入數</a:t>
            </a:r>
            <a:endParaRPr lang="zh-TW" altLang="en-US" sz="2000" b="1" dirty="0">
              <a:solidFill>
                <a:schemeClr val="tx1"/>
              </a:solidFill>
            </a:endParaRPr>
          </a:p>
        </p:txBody>
      </p:sp>
      <p:sp>
        <p:nvSpPr>
          <p:cNvPr id="6" name="橢圓 5"/>
          <p:cNvSpPr/>
          <p:nvPr/>
        </p:nvSpPr>
        <p:spPr>
          <a:xfrm>
            <a:off x="6852083" y="4492628"/>
            <a:ext cx="1966366" cy="1634480"/>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u="sng" dirty="0" smtClean="0">
                <a:solidFill>
                  <a:srgbClr val="7030A0"/>
                </a:solidFill>
              </a:rPr>
              <a:t>核心指標</a:t>
            </a:r>
            <a:endParaRPr lang="en-US" altLang="zh-TW" sz="2000" b="1" u="sng" dirty="0" smtClean="0">
              <a:solidFill>
                <a:srgbClr val="7030A0"/>
              </a:solidFill>
            </a:endParaRPr>
          </a:p>
          <a:p>
            <a:pPr algn="ctr"/>
            <a:r>
              <a:rPr lang="zh-TW" altLang="en-US" sz="2000" b="1" dirty="0" smtClean="0">
                <a:solidFill>
                  <a:srgbClr val="7030A0"/>
                </a:solidFill>
              </a:rPr>
              <a:t>*事故次數*死傷人數</a:t>
            </a:r>
            <a:endParaRPr lang="zh-TW" altLang="en-US" sz="2000" b="1" dirty="0">
              <a:solidFill>
                <a:srgbClr val="7030A0"/>
              </a:solidFill>
            </a:endParaRPr>
          </a:p>
        </p:txBody>
      </p:sp>
      <p:cxnSp>
        <p:nvCxnSpPr>
          <p:cNvPr id="9" name="直線單箭頭接點 8"/>
          <p:cNvCxnSpPr/>
          <p:nvPr/>
        </p:nvCxnSpPr>
        <p:spPr>
          <a:xfrm flipV="1">
            <a:off x="2339752" y="5322769"/>
            <a:ext cx="4512332" cy="50447"/>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 name="橢圓 6"/>
          <p:cNvSpPr/>
          <p:nvPr/>
        </p:nvSpPr>
        <p:spPr>
          <a:xfrm>
            <a:off x="3644995" y="3163365"/>
            <a:ext cx="1944216" cy="1673095"/>
          </a:xfrm>
          <a:prstGeom prst="ellipse">
            <a:avLst/>
          </a:prstGeom>
          <a:solidFill>
            <a:srgbClr val="FEE6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u="sng" dirty="0" smtClean="0">
                <a:solidFill>
                  <a:srgbClr val="0202FC"/>
                </a:solidFill>
              </a:rPr>
              <a:t>中介指標</a:t>
            </a:r>
            <a:endParaRPr lang="en-US" altLang="zh-TW" sz="2000" b="1" u="sng" dirty="0" smtClean="0">
              <a:solidFill>
                <a:srgbClr val="0202FC"/>
              </a:solidFill>
            </a:endParaRPr>
          </a:p>
          <a:p>
            <a:pPr algn="ctr"/>
            <a:r>
              <a:rPr lang="zh-TW" altLang="en-US" sz="2000" b="1" dirty="0" smtClean="0">
                <a:solidFill>
                  <a:srgbClr val="0202FC"/>
                </a:solidFill>
              </a:rPr>
              <a:t>*違規行為</a:t>
            </a:r>
            <a:endParaRPr lang="en-US" altLang="zh-TW" sz="2000" b="1" dirty="0" smtClean="0">
              <a:solidFill>
                <a:srgbClr val="0202FC"/>
              </a:solidFill>
            </a:endParaRPr>
          </a:p>
          <a:p>
            <a:pPr algn="ctr"/>
            <a:r>
              <a:rPr lang="zh-TW" altLang="en-US" sz="2000" b="1" dirty="0" smtClean="0">
                <a:solidFill>
                  <a:srgbClr val="0202FC"/>
                </a:solidFill>
              </a:rPr>
              <a:t>*文化指標</a:t>
            </a:r>
            <a:endParaRPr lang="zh-TW" altLang="en-US" sz="2000" b="1" dirty="0">
              <a:solidFill>
                <a:srgbClr val="0202FC"/>
              </a:solidFill>
            </a:endParaRPr>
          </a:p>
        </p:txBody>
      </p:sp>
      <p:cxnSp>
        <p:nvCxnSpPr>
          <p:cNvPr id="10" name="直線單箭頭接點 9"/>
          <p:cNvCxnSpPr/>
          <p:nvPr/>
        </p:nvCxnSpPr>
        <p:spPr>
          <a:xfrm flipV="1">
            <a:off x="2267744" y="4293096"/>
            <a:ext cx="1440160" cy="64807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2" name="直線單箭頭接點 11"/>
          <p:cNvCxnSpPr/>
          <p:nvPr/>
        </p:nvCxnSpPr>
        <p:spPr>
          <a:xfrm>
            <a:off x="5571552" y="4303815"/>
            <a:ext cx="1401615" cy="54336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3" name="矩形 12"/>
          <p:cNvSpPr/>
          <p:nvPr/>
        </p:nvSpPr>
        <p:spPr>
          <a:xfrm>
            <a:off x="3907560" y="5532258"/>
            <a:ext cx="1656184" cy="4536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smtClean="0">
                <a:solidFill>
                  <a:schemeClr val="tx1"/>
                </a:solidFill>
              </a:rPr>
              <a:t>效果不易顯著 </a:t>
            </a:r>
            <a:r>
              <a:rPr lang="en-US" altLang="zh-TW" b="1" dirty="0" smtClean="0">
                <a:solidFill>
                  <a:schemeClr val="tx1"/>
                </a:solidFill>
              </a:rPr>
              <a:t>?</a:t>
            </a:r>
            <a:endParaRPr lang="zh-TW" altLang="en-US" b="1" dirty="0">
              <a:solidFill>
                <a:schemeClr val="tx1"/>
              </a:solidFill>
            </a:endParaRPr>
          </a:p>
        </p:txBody>
      </p:sp>
      <p:cxnSp>
        <p:nvCxnSpPr>
          <p:cNvPr id="15" name="直線接點 14"/>
          <p:cNvCxnSpPr/>
          <p:nvPr/>
        </p:nvCxnSpPr>
        <p:spPr>
          <a:xfrm>
            <a:off x="4306117" y="5176820"/>
            <a:ext cx="576064" cy="328100"/>
          </a:xfrm>
          <a:prstGeom prst="line">
            <a:avLst/>
          </a:prstGeom>
        </p:spPr>
        <p:style>
          <a:lnRef idx="3">
            <a:schemeClr val="dk1"/>
          </a:lnRef>
          <a:fillRef idx="0">
            <a:schemeClr val="dk1"/>
          </a:fillRef>
          <a:effectRef idx="2">
            <a:schemeClr val="dk1"/>
          </a:effectRef>
          <a:fontRef idx="minor">
            <a:schemeClr val="tx1"/>
          </a:fontRef>
        </p:style>
      </p:cxnSp>
      <p:cxnSp>
        <p:nvCxnSpPr>
          <p:cNvPr id="17" name="直線接點 16"/>
          <p:cNvCxnSpPr/>
          <p:nvPr/>
        </p:nvCxnSpPr>
        <p:spPr>
          <a:xfrm flipV="1">
            <a:off x="4332815" y="5124637"/>
            <a:ext cx="549366" cy="407621"/>
          </a:xfrm>
          <a:prstGeom prst="line">
            <a:avLst/>
          </a:prstGeom>
        </p:spPr>
        <p:style>
          <a:lnRef idx="3">
            <a:schemeClr val="dk1"/>
          </a:lnRef>
          <a:fillRef idx="0">
            <a:schemeClr val="dk1"/>
          </a:fillRef>
          <a:effectRef idx="2">
            <a:schemeClr val="dk1"/>
          </a:effectRef>
          <a:fontRef idx="minor">
            <a:schemeClr val="tx1"/>
          </a:fontRef>
        </p:style>
      </p:cxnSp>
      <p:sp>
        <p:nvSpPr>
          <p:cNvPr id="20" name="矩形 19"/>
          <p:cNvSpPr/>
          <p:nvPr/>
        </p:nvSpPr>
        <p:spPr>
          <a:xfrm rot="20030370">
            <a:off x="2247917" y="4159632"/>
            <a:ext cx="1284058" cy="4150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smtClean="0">
                <a:solidFill>
                  <a:srgbClr val="C00000"/>
                </a:solidFill>
              </a:rPr>
              <a:t>效果顯著</a:t>
            </a:r>
            <a:endParaRPr lang="zh-TW" altLang="en-US" b="1" dirty="0">
              <a:solidFill>
                <a:srgbClr val="C00000"/>
              </a:solidFill>
            </a:endParaRPr>
          </a:p>
        </p:txBody>
      </p:sp>
      <p:sp>
        <p:nvSpPr>
          <p:cNvPr id="22" name="矩形 21"/>
          <p:cNvSpPr/>
          <p:nvPr/>
        </p:nvSpPr>
        <p:spPr>
          <a:xfrm rot="1143960">
            <a:off x="5731164" y="4122132"/>
            <a:ext cx="1199964" cy="3939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smtClean="0">
                <a:solidFill>
                  <a:srgbClr val="C00000"/>
                </a:solidFill>
              </a:rPr>
              <a:t>效果顯著</a:t>
            </a:r>
            <a:endParaRPr lang="zh-TW" altLang="en-US" b="1" dirty="0">
              <a:solidFill>
                <a:srgbClr val="C00000"/>
              </a:solidFill>
            </a:endParaRPr>
          </a:p>
        </p:txBody>
      </p:sp>
    </p:spTree>
    <p:extLst>
      <p:ext uri="{BB962C8B-B14F-4D97-AF65-F5344CB8AC3E}">
        <p14:creationId xmlns:p14="http://schemas.microsoft.com/office/powerpoint/2010/main" val="361827873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內容版面配置區 4"/>
          <p:cNvGraphicFramePr>
            <a:graphicFrameLocks noGrp="1"/>
          </p:cNvGraphicFramePr>
          <p:nvPr>
            <p:ph idx="1"/>
            <p:extLst/>
          </p:nvPr>
        </p:nvGraphicFramePr>
        <p:xfrm>
          <a:off x="251520" y="1162107"/>
          <a:ext cx="8810362" cy="5000593"/>
        </p:xfrm>
        <a:graphic>
          <a:graphicData uri="http://schemas.openxmlformats.org/drawingml/2006/table">
            <a:tbl>
              <a:tblPr firstRow="1" bandRow="1">
                <a:tableStyleId>{5940675A-B579-460E-94D1-54222C63F5DA}</a:tableStyleId>
              </a:tblPr>
              <a:tblGrid>
                <a:gridCol w="1224136">
                  <a:extLst>
                    <a:ext uri="{9D8B030D-6E8A-4147-A177-3AD203B41FA5}">
                      <a16:colId xmlns:a16="http://schemas.microsoft.com/office/drawing/2014/main" val="45561669"/>
                    </a:ext>
                  </a:extLst>
                </a:gridCol>
                <a:gridCol w="7586226">
                  <a:extLst>
                    <a:ext uri="{9D8B030D-6E8A-4147-A177-3AD203B41FA5}">
                      <a16:colId xmlns:a16="http://schemas.microsoft.com/office/drawing/2014/main" val="4277269132"/>
                    </a:ext>
                  </a:extLst>
                </a:gridCol>
              </a:tblGrid>
              <a:tr h="466693">
                <a:tc>
                  <a:txBody>
                    <a:bodyPr/>
                    <a:lstStyle/>
                    <a:p>
                      <a:pPr algn="ctr"/>
                      <a:r>
                        <a:rPr lang="zh-TW" altLang="en-US" sz="1800" b="1" dirty="0" smtClean="0">
                          <a:solidFill>
                            <a:srgbClr val="C00000"/>
                          </a:solidFill>
                          <a:latin typeface="標楷體" panose="03000509000000000000" pitchFamily="65" charset="-120"/>
                          <a:ea typeface="標楷體" panose="03000509000000000000" pitchFamily="65" charset="-120"/>
                        </a:rPr>
                        <a:t>績效指標</a:t>
                      </a:r>
                      <a:endParaRPr lang="zh-TW" altLang="en-US" sz="1800" b="1" dirty="0">
                        <a:solidFill>
                          <a:srgbClr val="C00000"/>
                        </a:solidFill>
                        <a:latin typeface="標楷體" panose="03000509000000000000" pitchFamily="65" charset="-120"/>
                        <a:ea typeface="標楷體" panose="03000509000000000000" pitchFamily="65" charset="-120"/>
                      </a:endParaRPr>
                    </a:p>
                  </a:txBody>
                  <a:tcPr anchor="ctr">
                    <a:solidFill>
                      <a:schemeClr val="accent6">
                        <a:lumMod val="20000"/>
                        <a:lumOff val="80000"/>
                      </a:schemeClr>
                    </a:solidFill>
                  </a:tcPr>
                </a:tc>
                <a:tc>
                  <a:txBody>
                    <a:bodyPr/>
                    <a:lstStyle/>
                    <a:p>
                      <a:pPr algn="ctr"/>
                      <a:r>
                        <a:rPr lang="zh-TW" altLang="en-US" sz="1800" b="1" dirty="0" smtClean="0">
                          <a:solidFill>
                            <a:srgbClr val="C00000"/>
                          </a:solidFill>
                          <a:latin typeface="標楷體" panose="03000509000000000000" pitchFamily="65" charset="-120"/>
                          <a:ea typeface="標楷體" panose="03000509000000000000" pitchFamily="65" charset="-120"/>
                        </a:rPr>
                        <a:t>國民小學</a:t>
                      </a:r>
                      <a:endParaRPr lang="zh-TW" altLang="en-US" sz="1800" b="1" dirty="0">
                        <a:solidFill>
                          <a:srgbClr val="C00000"/>
                        </a:solidFill>
                        <a:latin typeface="標楷體" panose="03000509000000000000" pitchFamily="65" charset="-120"/>
                        <a:ea typeface="標楷體" panose="03000509000000000000" pitchFamily="65" charset="-120"/>
                      </a:endParaRPr>
                    </a:p>
                  </a:txBody>
                  <a:tcPr anchor="ctr">
                    <a:solidFill>
                      <a:schemeClr val="bg1"/>
                    </a:solidFill>
                  </a:tcPr>
                </a:tc>
                <a:extLst>
                  <a:ext uri="{0D108BD9-81ED-4DB2-BD59-A6C34878D82A}">
                    <a16:rowId xmlns:a16="http://schemas.microsoft.com/office/drawing/2014/main" val="4038447653"/>
                  </a:ext>
                </a:extLst>
              </a:tr>
              <a:tr h="1584176">
                <a:tc>
                  <a:txBody>
                    <a:bodyPr/>
                    <a:lstStyle/>
                    <a:p>
                      <a:pPr algn="ctr"/>
                      <a:r>
                        <a:rPr lang="zh-TW" altLang="en-US" sz="1800" b="1" dirty="0" smtClean="0">
                          <a:solidFill>
                            <a:srgbClr val="0202FC"/>
                          </a:solidFill>
                          <a:latin typeface="標楷體" panose="03000509000000000000" pitchFamily="65" charset="-120"/>
                          <a:ea typeface="標楷體" panose="03000509000000000000" pitchFamily="65" charset="-120"/>
                        </a:rPr>
                        <a:t>活動</a:t>
                      </a:r>
                      <a:endParaRPr lang="en-US" altLang="zh-TW" sz="1800" b="1" dirty="0" smtClean="0">
                        <a:solidFill>
                          <a:srgbClr val="0202FC"/>
                        </a:solidFill>
                        <a:latin typeface="標楷體" panose="03000509000000000000" pitchFamily="65" charset="-120"/>
                        <a:ea typeface="標楷體" panose="03000509000000000000" pitchFamily="65" charset="-120"/>
                      </a:endParaRPr>
                    </a:p>
                    <a:p>
                      <a:pPr algn="ctr"/>
                      <a:r>
                        <a:rPr lang="zh-TW" altLang="en-US" sz="1800" b="1" dirty="0" smtClean="0">
                          <a:solidFill>
                            <a:srgbClr val="0202FC"/>
                          </a:solidFill>
                          <a:latin typeface="標楷體" panose="03000509000000000000" pitchFamily="65" charset="-120"/>
                          <a:ea typeface="標楷體" panose="03000509000000000000" pitchFamily="65" charset="-120"/>
                        </a:rPr>
                        <a:t>指標</a:t>
                      </a:r>
                      <a:endParaRPr lang="zh-TW" altLang="en-US" sz="1800" b="1" dirty="0">
                        <a:solidFill>
                          <a:srgbClr val="0202FC"/>
                        </a:solidFill>
                        <a:latin typeface="標楷體" panose="03000509000000000000" pitchFamily="65" charset="-120"/>
                        <a:ea typeface="標楷體" panose="03000509000000000000" pitchFamily="65" charset="-120"/>
                      </a:endParaRPr>
                    </a:p>
                  </a:txBody>
                  <a:tcPr anchor="ctr">
                    <a:solidFill>
                      <a:schemeClr val="accent1">
                        <a:lumMod val="20000"/>
                        <a:lumOff val="80000"/>
                      </a:schemeClr>
                    </a:solidFill>
                  </a:tcPr>
                </a:tc>
                <a:tc>
                  <a:txBody>
                    <a:bodyPr/>
                    <a:lstStyle/>
                    <a:p>
                      <a:pPr marL="176213" indent="-176213" algn="l">
                        <a:spcBef>
                          <a:spcPts val="300"/>
                        </a:spcBef>
                        <a:buAutoNum type="arabicPeriod"/>
                      </a:pPr>
                      <a:r>
                        <a:rPr lang="zh-TW" altLang="en-US" sz="1800" b="1" dirty="0" smtClean="0">
                          <a:solidFill>
                            <a:srgbClr val="C00000"/>
                          </a:solidFill>
                          <a:latin typeface="標楷體" panose="03000509000000000000" pitchFamily="65" charset="-120"/>
                          <a:ea typeface="標楷體" panose="03000509000000000000" pitchFamily="65" charset="-120"/>
                        </a:rPr>
                        <a:t>各年級學生每學年接受四個小時以上交通安全核心能力課程之比率</a:t>
                      </a:r>
                      <a:endParaRPr lang="en-US" altLang="zh-TW" sz="1800" b="1" dirty="0" smtClean="0">
                        <a:solidFill>
                          <a:srgbClr val="C00000"/>
                        </a:solidFill>
                        <a:latin typeface="標楷體" panose="03000509000000000000" pitchFamily="65" charset="-120"/>
                        <a:ea typeface="標楷體" panose="03000509000000000000" pitchFamily="65" charset="-120"/>
                      </a:endParaRPr>
                    </a:p>
                    <a:p>
                      <a:pPr marL="176213" indent="-176213" algn="l">
                        <a:spcBef>
                          <a:spcPts val="300"/>
                        </a:spcBef>
                        <a:buAutoNum type="arabicPeriod"/>
                      </a:pPr>
                      <a:r>
                        <a:rPr lang="zh-TW" altLang="en-US" sz="1800" b="1" dirty="0" smtClean="0">
                          <a:solidFill>
                            <a:srgbClr val="C00000"/>
                          </a:solidFill>
                          <a:latin typeface="標楷體" panose="03000509000000000000" pitchFamily="65" charset="-120"/>
                          <a:ea typeface="標楷體" panose="03000509000000000000" pitchFamily="65" charset="-120"/>
                        </a:rPr>
                        <a:t>教師每學年進修或研習四個小時以上交通安全核心專業能力之比率</a:t>
                      </a:r>
                    </a:p>
                    <a:p>
                      <a:pPr marL="176213" indent="-176213" algn="l">
                        <a:spcBef>
                          <a:spcPts val="300"/>
                        </a:spcBef>
                        <a:buAutoNum type="arabicPeriod"/>
                      </a:pPr>
                      <a:r>
                        <a:rPr lang="zh-TW" altLang="en-US" sz="1800" dirty="0" smtClean="0">
                          <a:solidFill>
                            <a:srgbClr val="0202FC"/>
                          </a:solidFill>
                          <a:latin typeface="標楷體" panose="03000509000000000000" pitchFamily="65" charset="-120"/>
                          <a:ea typeface="標楷體" panose="03000509000000000000" pitchFamily="65" charset="-120"/>
                        </a:rPr>
                        <a:t>各年級依規劃之交通安全核心能力所設計之課程及自行開發之教案數</a:t>
                      </a:r>
                      <a:endParaRPr lang="en-US" altLang="zh-TW" sz="1800" dirty="0" smtClean="0">
                        <a:solidFill>
                          <a:srgbClr val="0202FC"/>
                        </a:solidFill>
                        <a:latin typeface="標楷體" panose="03000509000000000000" pitchFamily="65" charset="-120"/>
                        <a:ea typeface="標楷體" panose="03000509000000000000" pitchFamily="65" charset="-120"/>
                      </a:endParaRPr>
                    </a:p>
                    <a:p>
                      <a:pPr marL="176213" indent="-176213" algn="l">
                        <a:spcBef>
                          <a:spcPts val="300"/>
                        </a:spcBef>
                        <a:buAutoNum type="arabicPeriod"/>
                      </a:pPr>
                      <a:r>
                        <a:rPr lang="zh-TW" altLang="en-US" sz="1800" dirty="0" smtClean="0">
                          <a:solidFill>
                            <a:srgbClr val="0202FC"/>
                          </a:solidFill>
                          <a:latin typeface="標楷體" panose="03000509000000000000" pitchFamily="65" charset="-120"/>
                          <a:ea typeface="標楷體" panose="03000509000000000000" pitchFamily="65" charset="-120"/>
                        </a:rPr>
                        <a:t>舉辦「交通安全文化推廣三步驟」相關活動之次數及參加人數</a:t>
                      </a:r>
                      <a:endParaRPr lang="en-US" altLang="zh-TW" sz="1800" dirty="0" smtClean="0">
                        <a:solidFill>
                          <a:srgbClr val="0202FC"/>
                        </a:solidFill>
                        <a:latin typeface="標楷體" panose="03000509000000000000" pitchFamily="65" charset="-120"/>
                        <a:ea typeface="標楷體" panose="03000509000000000000" pitchFamily="65" charset="-120"/>
                      </a:endParaRPr>
                    </a:p>
                    <a:p>
                      <a:pPr marL="176213" indent="-176213" algn="l">
                        <a:spcBef>
                          <a:spcPts val="300"/>
                        </a:spcBef>
                        <a:buAutoNum type="arabicPeriod"/>
                      </a:pPr>
                      <a:r>
                        <a:rPr lang="zh-TW" altLang="en-US" sz="1800" dirty="0" smtClean="0">
                          <a:solidFill>
                            <a:srgbClr val="0202FC"/>
                          </a:solidFill>
                          <a:latin typeface="標楷體" panose="03000509000000000000" pitchFamily="65" charset="-120"/>
                          <a:ea typeface="標楷體" panose="03000509000000000000" pitchFamily="65" charset="-120"/>
                        </a:rPr>
                        <a:t>結合學童上放學及家長接送所設計之交通安全輔導活動項目及參與人數</a:t>
                      </a:r>
                      <a:endParaRPr lang="en-US" altLang="zh-TW" sz="1800" dirty="0" smtClean="0">
                        <a:solidFill>
                          <a:srgbClr val="0202FC"/>
                        </a:solidFill>
                        <a:latin typeface="標楷體" panose="03000509000000000000" pitchFamily="65" charset="-120"/>
                        <a:ea typeface="標楷體" panose="03000509000000000000" pitchFamily="65" charset="-120"/>
                      </a:endParaRPr>
                    </a:p>
                    <a:p>
                      <a:pPr marL="176213" indent="-176213" algn="l">
                        <a:spcBef>
                          <a:spcPts val="300"/>
                        </a:spcBef>
                        <a:buAutoNum type="arabicPeriod"/>
                      </a:pPr>
                      <a:r>
                        <a:rPr lang="zh-TW" altLang="en-US" sz="1800" dirty="0" smtClean="0">
                          <a:solidFill>
                            <a:srgbClr val="0202FC"/>
                          </a:solidFill>
                          <a:latin typeface="標楷體" panose="03000509000000000000" pitchFamily="65" charset="-120"/>
                          <a:ea typeface="標楷體" panose="03000509000000000000" pitchFamily="65" charset="-120"/>
                        </a:rPr>
                        <a:t>交通安全之教學課程及輔導活動編入年度行事曆，落實做到</a:t>
                      </a:r>
                      <a:r>
                        <a:rPr lang="en-US" altLang="zh-TW" sz="1800" dirty="0" smtClean="0">
                          <a:solidFill>
                            <a:srgbClr val="0202FC"/>
                          </a:solidFill>
                          <a:latin typeface="標楷體" panose="03000509000000000000" pitchFamily="65" charset="-120"/>
                          <a:ea typeface="標楷體" panose="03000509000000000000" pitchFamily="65" charset="-120"/>
                        </a:rPr>
                        <a:t>PDCA</a:t>
                      </a:r>
                      <a:r>
                        <a:rPr lang="zh-TW" altLang="en-US" sz="1800" dirty="0" smtClean="0">
                          <a:solidFill>
                            <a:srgbClr val="0202FC"/>
                          </a:solidFill>
                          <a:latin typeface="標楷體" panose="03000509000000000000" pitchFamily="65" charset="-120"/>
                          <a:ea typeface="標楷體" panose="03000509000000000000" pitchFamily="65" charset="-120"/>
                        </a:rPr>
                        <a:t>管理</a:t>
                      </a:r>
                      <a:endParaRPr lang="zh-TW" altLang="en-US" sz="1800" dirty="0">
                        <a:solidFill>
                          <a:srgbClr val="0202FC"/>
                        </a:solidFill>
                        <a:latin typeface="標楷體" panose="03000509000000000000" pitchFamily="65" charset="-120"/>
                        <a:ea typeface="標楷體" panose="03000509000000000000" pitchFamily="65" charset="-120"/>
                      </a:endParaRPr>
                    </a:p>
                  </a:txBody>
                  <a:tcPr>
                    <a:solidFill>
                      <a:schemeClr val="bg1"/>
                    </a:solidFill>
                  </a:tcPr>
                </a:tc>
                <a:extLst>
                  <a:ext uri="{0D108BD9-81ED-4DB2-BD59-A6C34878D82A}">
                    <a16:rowId xmlns:a16="http://schemas.microsoft.com/office/drawing/2014/main" val="1696260275"/>
                  </a:ext>
                </a:extLst>
              </a:tr>
              <a:tr h="1521857">
                <a:tc>
                  <a:txBody>
                    <a:bodyPr/>
                    <a:lstStyle/>
                    <a:p>
                      <a:pPr algn="ctr"/>
                      <a:r>
                        <a:rPr lang="zh-TW" altLang="en-US" sz="1800" b="1" dirty="0" smtClean="0">
                          <a:solidFill>
                            <a:srgbClr val="0202FC"/>
                          </a:solidFill>
                          <a:latin typeface="標楷體" panose="03000509000000000000" pitchFamily="65" charset="-120"/>
                          <a:ea typeface="標楷體" panose="03000509000000000000" pitchFamily="65" charset="-120"/>
                        </a:rPr>
                        <a:t>行為及</a:t>
                      </a:r>
                      <a:endParaRPr lang="en-US" altLang="zh-TW" sz="1800" b="1" dirty="0" smtClean="0">
                        <a:solidFill>
                          <a:srgbClr val="0202FC"/>
                        </a:solidFill>
                        <a:latin typeface="標楷體" panose="03000509000000000000" pitchFamily="65" charset="-120"/>
                        <a:ea typeface="標楷體" panose="03000509000000000000" pitchFamily="65" charset="-120"/>
                      </a:endParaRPr>
                    </a:p>
                    <a:p>
                      <a:pPr algn="ctr"/>
                      <a:r>
                        <a:rPr lang="zh-TW" altLang="en-US" sz="1800" b="1" dirty="0" smtClean="0">
                          <a:solidFill>
                            <a:srgbClr val="0202FC"/>
                          </a:solidFill>
                          <a:latin typeface="標楷體" panose="03000509000000000000" pitchFamily="65" charset="-120"/>
                          <a:ea typeface="標楷體" panose="03000509000000000000" pitchFamily="65" charset="-120"/>
                        </a:rPr>
                        <a:t>文化指標</a:t>
                      </a:r>
                      <a:endParaRPr lang="zh-TW" altLang="en-US" sz="1800" b="1" dirty="0">
                        <a:solidFill>
                          <a:srgbClr val="0202FC"/>
                        </a:solidFill>
                        <a:latin typeface="標楷體" panose="03000509000000000000" pitchFamily="65" charset="-120"/>
                        <a:ea typeface="標楷體" panose="03000509000000000000" pitchFamily="65" charset="-120"/>
                      </a:endParaRPr>
                    </a:p>
                  </a:txBody>
                  <a:tcPr anchor="ctr">
                    <a:solidFill>
                      <a:schemeClr val="accent3">
                        <a:lumMod val="40000"/>
                        <a:lumOff val="60000"/>
                      </a:schemeClr>
                    </a:solidFill>
                  </a:tcPr>
                </a:tc>
                <a:tc>
                  <a:txBody>
                    <a:bodyPr/>
                    <a:lstStyle/>
                    <a:p>
                      <a:pPr marL="176213" indent="-176213" algn="l">
                        <a:spcBef>
                          <a:spcPts val="300"/>
                        </a:spcBef>
                        <a:buAutoNum type="arabicPeriod"/>
                      </a:pPr>
                      <a:r>
                        <a:rPr lang="zh-TW" altLang="en-US" sz="1800" b="1" dirty="0" smtClean="0">
                          <a:solidFill>
                            <a:srgbClr val="C00000"/>
                          </a:solidFill>
                          <a:latin typeface="標楷體" panose="03000509000000000000" pitchFamily="65" charset="-120"/>
                          <a:ea typeface="標楷體" panose="03000509000000000000" pitchFamily="65" charset="-120"/>
                        </a:rPr>
                        <a:t>各年級訂定三個符合核心能力之規範行為，配合上放學落實推動並實踐</a:t>
                      </a:r>
                      <a:endParaRPr lang="en-US" altLang="zh-TW" sz="1800" b="1" dirty="0" smtClean="0">
                        <a:solidFill>
                          <a:srgbClr val="C00000"/>
                        </a:solidFill>
                        <a:latin typeface="標楷體" panose="03000509000000000000" pitchFamily="65" charset="-120"/>
                        <a:ea typeface="標楷體" panose="03000509000000000000" pitchFamily="65" charset="-120"/>
                      </a:endParaRPr>
                    </a:p>
                    <a:p>
                      <a:pPr marL="176213" indent="-176213" algn="l">
                        <a:spcBef>
                          <a:spcPts val="300"/>
                        </a:spcBef>
                        <a:buAutoNum type="arabicPeriod"/>
                      </a:pPr>
                      <a:r>
                        <a:rPr lang="zh-TW" altLang="en-US" sz="1800" b="0" dirty="0" smtClean="0">
                          <a:solidFill>
                            <a:srgbClr val="0202FC"/>
                          </a:solidFill>
                          <a:latin typeface="標楷體" panose="03000509000000000000" pitchFamily="65" charset="-120"/>
                          <a:ea typeface="標楷體" panose="03000509000000000000" pitchFamily="65" charset="-120"/>
                        </a:rPr>
                        <a:t>每學期結束前由家長考評學童對該三項規範行為之實踐情況並加以統計</a:t>
                      </a:r>
                      <a:endParaRPr lang="en-US" altLang="zh-TW" sz="1800" b="0" dirty="0" smtClean="0">
                        <a:solidFill>
                          <a:srgbClr val="0202FC"/>
                        </a:solidFill>
                        <a:latin typeface="標楷體" panose="03000509000000000000" pitchFamily="65" charset="-120"/>
                        <a:ea typeface="標楷體" panose="03000509000000000000" pitchFamily="65" charset="-120"/>
                      </a:endParaRPr>
                    </a:p>
                    <a:p>
                      <a:pPr marL="176213" indent="-176213" algn="l">
                        <a:spcBef>
                          <a:spcPts val="300"/>
                        </a:spcBef>
                        <a:buAutoNum type="arabicPeriod"/>
                      </a:pPr>
                      <a:r>
                        <a:rPr lang="zh-TW" altLang="en-US" sz="1800" b="0" dirty="0" smtClean="0">
                          <a:solidFill>
                            <a:srgbClr val="0202FC"/>
                          </a:solidFill>
                          <a:latin typeface="標楷體" panose="03000509000000000000" pitchFamily="65" charset="-120"/>
                          <a:ea typeface="標楷體" panose="03000509000000000000" pitchFamily="65" charset="-120"/>
                        </a:rPr>
                        <a:t>統計各班級及全年級執行該三項規範行為之達成率，逐年加以比較檢討</a:t>
                      </a:r>
                      <a:endParaRPr lang="en-US" altLang="zh-TW" sz="1800" b="0" dirty="0" smtClean="0">
                        <a:solidFill>
                          <a:srgbClr val="0202FC"/>
                        </a:solidFill>
                        <a:latin typeface="標楷體" panose="03000509000000000000" pitchFamily="65" charset="-120"/>
                        <a:ea typeface="標楷體" panose="03000509000000000000" pitchFamily="65" charset="-120"/>
                      </a:endParaRPr>
                    </a:p>
                    <a:p>
                      <a:pPr marL="176213" indent="-176213" algn="l">
                        <a:spcBef>
                          <a:spcPts val="300"/>
                        </a:spcBef>
                        <a:buAutoNum type="arabicPeriod"/>
                      </a:pPr>
                      <a:r>
                        <a:rPr lang="zh-TW" altLang="en-US" sz="1800" b="0" dirty="0" smtClean="0">
                          <a:solidFill>
                            <a:srgbClr val="0202FC"/>
                          </a:solidFill>
                          <a:latin typeface="標楷體" panose="03000509000000000000" pitchFamily="65" charset="-120"/>
                          <a:ea typeface="標楷體" panose="03000509000000000000" pitchFamily="65" charset="-120"/>
                        </a:rPr>
                        <a:t>透過所設計之交通安全文化量表，追蹤學童之危險行為頻率及風險感認</a:t>
                      </a:r>
                      <a:endParaRPr lang="en-US" altLang="zh-TW" sz="1800" b="0" dirty="0" smtClean="0">
                        <a:solidFill>
                          <a:srgbClr val="0202FC"/>
                        </a:solidFill>
                        <a:latin typeface="標楷體" panose="03000509000000000000" pitchFamily="65" charset="-120"/>
                        <a:ea typeface="標楷體" panose="03000509000000000000" pitchFamily="65" charset="-120"/>
                      </a:endParaRPr>
                    </a:p>
                    <a:p>
                      <a:pPr marL="176213" indent="-176213" algn="l">
                        <a:spcBef>
                          <a:spcPts val="300"/>
                        </a:spcBef>
                        <a:buAutoNum type="arabicPeriod"/>
                      </a:pPr>
                      <a:r>
                        <a:rPr lang="zh-TW" altLang="en-US" sz="1800" b="0" dirty="0" smtClean="0">
                          <a:solidFill>
                            <a:srgbClr val="0202FC"/>
                          </a:solidFill>
                          <a:latin typeface="標楷體" panose="03000509000000000000" pitchFamily="65" charset="-120"/>
                          <a:ea typeface="標楷體" panose="03000509000000000000" pitchFamily="65" charset="-120"/>
                        </a:rPr>
                        <a:t>調查學生上放學及家長接送之重大交通違規比率，於班親會公布並檢討</a:t>
                      </a:r>
                      <a:endParaRPr lang="zh-TW" altLang="en-US" sz="1800" b="0" dirty="0">
                        <a:solidFill>
                          <a:srgbClr val="0202FC"/>
                        </a:solidFill>
                        <a:latin typeface="標楷體" panose="03000509000000000000" pitchFamily="65" charset="-120"/>
                        <a:ea typeface="標楷體" panose="03000509000000000000" pitchFamily="65" charset="-120"/>
                      </a:endParaRPr>
                    </a:p>
                  </a:txBody>
                  <a:tcPr>
                    <a:solidFill>
                      <a:schemeClr val="bg1"/>
                    </a:solidFill>
                  </a:tcPr>
                </a:tc>
                <a:extLst>
                  <a:ext uri="{0D108BD9-81ED-4DB2-BD59-A6C34878D82A}">
                    <a16:rowId xmlns:a16="http://schemas.microsoft.com/office/drawing/2014/main" val="2278732947"/>
                  </a:ext>
                </a:extLst>
              </a:tr>
              <a:tr h="933414">
                <a:tc>
                  <a:txBody>
                    <a:bodyPr/>
                    <a:lstStyle/>
                    <a:p>
                      <a:pPr algn="ctr"/>
                      <a:r>
                        <a:rPr lang="zh-TW" altLang="en-US" sz="1800" b="1" dirty="0" smtClean="0">
                          <a:solidFill>
                            <a:srgbClr val="0202FC"/>
                          </a:solidFill>
                          <a:latin typeface="標楷體" panose="03000509000000000000" pitchFamily="65" charset="-120"/>
                          <a:ea typeface="標楷體" panose="03000509000000000000" pitchFamily="65" charset="-120"/>
                        </a:rPr>
                        <a:t>核心</a:t>
                      </a:r>
                      <a:endParaRPr lang="en-US" altLang="zh-TW" sz="1800" b="1" dirty="0" smtClean="0">
                        <a:solidFill>
                          <a:srgbClr val="0202FC"/>
                        </a:solidFill>
                        <a:latin typeface="標楷體" panose="03000509000000000000" pitchFamily="65" charset="-120"/>
                        <a:ea typeface="標楷體" panose="03000509000000000000" pitchFamily="65" charset="-120"/>
                      </a:endParaRPr>
                    </a:p>
                    <a:p>
                      <a:pPr algn="ctr"/>
                      <a:r>
                        <a:rPr lang="zh-TW" altLang="en-US" sz="1800" b="1" dirty="0" smtClean="0">
                          <a:solidFill>
                            <a:srgbClr val="0202FC"/>
                          </a:solidFill>
                          <a:latin typeface="標楷體" panose="03000509000000000000" pitchFamily="65" charset="-120"/>
                          <a:ea typeface="標楷體" panose="03000509000000000000" pitchFamily="65" charset="-120"/>
                        </a:rPr>
                        <a:t>指標</a:t>
                      </a:r>
                      <a:endParaRPr lang="zh-TW" altLang="en-US" sz="1800" b="1" dirty="0">
                        <a:solidFill>
                          <a:srgbClr val="0202FC"/>
                        </a:solidFill>
                        <a:latin typeface="標楷體" panose="03000509000000000000" pitchFamily="65" charset="-120"/>
                        <a:ea typeface="標楷體" panose="03000509000000000000" pitchFamily="65" charset="-120"/>
                      </a:endParaRPr>
                    </a:p>
                  </a:txBody>
                  <a:tcPr anchor="ctr">
                    <a:solidFill>
                      <a:schemeClr val="accent2">
                        <a:lumMod val="20000"/>
                        <a:lumOff val="80000"/>
                      </a:schemeClr>
                    </a:solidFill>
                  </a:tcPr>
                </a:tc>
                <a:tc>
                  <a:txBody>
                    <a:bodyPr/>
                    <a:lstStyle/>
                    <a:p>
                      <a:pPr marL="92075" indent="-92075" algn="l">
                        <a:spcBef>
                          <a:spcPts val="300"/>
                        </a:spcBef>
                        <a:buAutoNum type="arabicPeriod"/>
                      </a:pPr>
                      <a:r>
                        <a:rPr lang="zh-TW" altLang="en-US" sz="1800" b="1" dirty="0" smtClean="0">
                          <a:solidFill>
                            <a:srgbClr val="C00000"/>
                          </a:solidFill>
                          <a:latin typeface="標楷體" panose="03000509000000000000" pitchFamily="65" charset="-120"/>
                          <a:ea typeface="標楷體" panose="03000509000000000000" pitchFamily="65" charset="-120"/>
                        </a:rPr>
                        <a:t>學生發生交通事故之次數及比率</a:t>
                      </a:r>
                      <a:endParaRPr lang="en-US" altLang="zh-TW" sz="1800" b="1" dirty="0" smtClean="0">
                        <a:solidFill>
                          <a:srgbClr val="C00000"/>
                        </a:solidFill>
                        <a:latin typeface="標楷體" panose="03000509000000000000" pitchFamily="65" charset="-120"/>
                        <a:ea typeface="標楷體" panose="03000509000000000000" pitchFamily="65" charset="-120"/>
                      </a:endParaRPr>
                    </a:p>
                    <a:p>
                      <a:pPr marL="92075" indent="-92075" algn="l">
                        <a:spcBef>
                          <a:spcPts val="300"/>
                        </a:spcBef>
                        <a:buAutoNum type="arabicPeriod"/>
                      </a:pPr>
                      <a:r>
                        <a:rPr lang="zh-TW" altLang="en-US" sz="1800" b="1" dirty="0" smtClean="0">
                          <a:solidFill>
                            <a:srgbClr val="C00000"/>
                          </a:solidFill>
                          <a:latin typeface="標楷體" panose="03000509000000000000" pitchFamily="65" charset="-120"/>
                          <a:ea typeface="標楷體" panose="03000509000000000000" pitchFamily="65" charset="-120"/>
                        </a:rPr>
                        <a:t>學生因交通事故受傷之人數及比率</a:t>
                      </a:r>
                      <a:endParaRPr lang="en-US" altLang="zh-TW" sz="1800" b="1" dirty="0" smtClean="0">
                        <a:solidFill>
                          <a:srgbClr val="C00000"/>
                        </a:solidFill>
                        <a:latin typeface="標楷體" panose="03000509000000000000" pitchFamily="65" charset="-120"/>
                        <a:ea typeface="標楷體" panose="03000509000000000000" pitchFamily="65" charset="-120"/>
                      </a:endParaRPr>
                    </a:p>
                    <a:p>
                      <a:pPr marL="92075" indent="-92075" algn="l">
                        <a:spcBef>
                          <a:spcPts val="300"/>
                        </a:spcBef>
                        <a:buAutoNum type="arabicPeriod"/>
                      </a:pPr>
                      <a:r>
                        <a:rPr lang="zh-TW" altLang="en-US" sz="1800" b="1" dirty="0" smtClean="0">
                          <a:solidFill>
                            <a:srgbClr val="C00000"/>
                          </a:solidFill>
                          <a:latin typeface="標楷體" panose="03000509000000000000" pitchFamily="65" charset="-120"/>
                          <a:ea typeface="標楷體" panose="03000509000000000000" pitchFamily="65" charset="-120"/>
                        </a:rPr>
                        <a:t>學生因交通事故死亡之人數及比率</a:t>
                      </a:r>
                      <a:endParaRPr lang="zh-TW" altLang="en-US" sz="1800" b="1" dirty="0">
                        <a:solidFill>
                          <a:srgbClr val="C00000"/>
                        </a:solidFill>
                        <a:latin typeface="標楷體" panose="03000509000000000000" pitchFamily="65" charset="-120"/>
                        <a:ea typeface="標楷體" panose="03000509000000000000" pitchFamily="65" charset="-120"/>
                      </a:endParaRPr>
                    </a:p>
                  </a:txBody>
                  <a:tcPr>
                    <a:solidFill>
                      <a:schemeClr val="bg1"/>
                    </a:solidFill>
                  </a:tcPr>
                </a:tc>
                <a:extLst>
                  <a:ext uri="{0D108BD9-81ED-4DB2-BD59-A6C34878D82A}">
                    <a16:rowId xmlns:a16="http://schemas.microsoft.com/office/drawing/2014/main" val="1964059794"/>
                  </a:ext>
                </a:extLst>
              </a:tr>
            </a:tbl>
          </a:graphicData>
        </a:graphic>
      </p:graphicFrame>
      <p:sp>
        <p:nvSpPr>
          <p:cNvPr id="3" name="標題 2"/>
          <p:cNvSpPr>
            <a:spLocks noGrp="1"/>
          </p:cNvSpPr>
          <p:nvPr>
            <p:ph type="title"/>
          </p:nvPr>
        </p:nvSpPr>
        <p:spPr>
          <a:xfrm>
            <a:off x="107504" y="188913"/>
            <a:ext cx="8856984" cy="850900"/>
          </a:xfrm>
        </p:spPr>
        <p:txBody>
          <a:bodyPr>
            <a:normAutofit fontScale="90000"/>
          </a:bodyPr>
          <a:lstStyle/>
          <a:p>
            <a:pPr algn="ctr"/>
            <a:r>
              <a:rPr lang="zh-TW" altLang="en-US" dirty="0" smtClean="0">
                <a:latin typeface="標楷體" panose="03000509000000000000" pitchFamily="65" charset="-120"/>
                <a:ea typeface="標楷體" panose="03000509000000000000" pitchFamily="65" charset="-120"/>
              </a:rPr>
              <a:t>拾柒、</a:t>
            </a:r>
            <a:r>
              <a:rPr lang="zh-TW" altLang="en-US" dirty="0">
                <a:latin typeface="標楷體" panose="03000509000000000000" pitchFamily="65" charset="-120"/>
                <a:ea typeface="標楷體" panose="03000509000000000000" pitchFamily="65" charset="-120"/>
              </a:rPr>
              <a:t>交通安全核心</a:t>
            </a:r>
            <a:r>
              <a:rPr lang="zh-TW" altLang="en-US" dirty="0" smtClean="0">
                <a:latin typeface="標楷體" panose="03000509000000000000" pitchFamily="65" charset="-120"/>
                <a:ea typeface="標楷體" panose="03000509000000000000" pitchFamily="65" charset="-120"/>
              </a:rPr>
              <a:t>能力培育績效衡量 </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(2/2)</a:t>
            </a:r>
            <a:endParaRPr lang="zh-TW" altLang="en-US" sz="3600" dirty="0">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48</a:t>
            </a:fld>
            <a:endParaRPr lang="zh-TW" altLang="en-US"/>
          </a:p>
        </p:txBody>
      </p:sp>
    </p:spTree>
    <p:extLst>
      <p:ext uri="{BB962C8B-B14F-4D97-AF65-F5344CB8AC3E}">
        <p14:creationId xmlns:p14="http://schemas.microsoft.com/office/powerpoint/2010/main" val="36339629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內容版面配置區 4"/>
          <p:cNvGraphicFramePr>
            <a:graphicFrameLocks noGrp="1"/>
          </p:cNvGraphicFramePr>
          <p:nvPr>
            <p:ph idx="1"/>
            <p:extLst>
              <p:ext uri="{D42A27DB-BD31-4B8C-83A1-F6EECF244321}">
                <p14:modId xmlns:p14="http://schemas.microsoft.com/office/powerpoint/2010/main" val="2553127818"/>
              </p:ext>
            </p:extLst>
          </p:nvPr>
        </p:nvGraphicFramePr>
        <p:xfrm>
          <a:off x="0" y="1196972"/>
          <a:ext cx="9144000" cy="5661027"/>
        </p:xfrm>
        <a:graphic>
          <a:graphicData uri="http://schemas.openxmlformats.org/drawingml/2006/table">
            <a:tbl>
              <a:tblPr firstRow="1" bandRow="1">
                <a:tableStyleId>{5940675A-B579-460E-94D1-54222C63F5DA}</a:tableStyleId>
              </a:tblPr>
              <a:tblGrid>
                <a:gridCol w="1263805">
                  <a:extLst>
                    <a:ext uri="{9D8B030D-6E8A-4147-A177-3AD203B41FA5}">
                      <a16:colId xmlns:a16="http://schemas.microsoft.com/office/drawing/2014/main" val="3930369247"/>
                    </a:ext>
                  </a:extLst>
                </a:gridCol>
                <a:gridCol w="7880195">
                  <a:extLst>
                    <a:ext uri="{9D8B030D-6E8A-4147-A177-3AD203B41FA5}">
                      <a16:colId xmlns:a16="http://schemas.microsoft.com/office/drawing/2014/main" val="2464981710"/>
                    </a:ext>
                  </a:extLst>
                </a:gridCol>
              </a:tblGrid>
              <a:tr h="371215">
                <a:tc>
                  <a:txBody>
                    <a:bodyPr/>
                    <a:lstStyle/>
                    <a:p>
                      <a:pPr algn="ctr"/>
                      <a:r>
                        <a:rPr lang="zh-TW" altLang="en-US" sz="1800" b="1" dirty="0" smtClean="0">
                          <a:latin typeface="標楷體" panose="03000509000000000000" pitchFamily="65" charset="-120"/>
                          <a:ea typeface="標楷體" panose="03000509000000000000" pitchFamily="65" charset="-120"/>
                        </a:rPr>
                        <a:t>支援項目</a:t>
                      </a:r>
                      <a:endParaRPr lang="zh-TW" altLang="en-US" sz="1800" b="1" dirty="0">
                        <a:latin typeface="標楷體" panose="03000509000000000000" pitchFamily="65" charset="-120"/>
                        <a:ea typeface="標楷體" panose="03000509000000000000" pitchFamily="65" charset="-120"/>
                      </a:endParaRPr>
                    </a:p>
                  </a:txBody>
                  <a:tcPr anchor="ctr">
                    <a:solidFill>
                      <a:srgbClr val="FEE6D6"/>
                    </a:solidFill>
                  </a:tcPr>
                </a:tc>
                <a:tc>
                  <a:txBody>
                    <a:bodyPr/>
                    <a:lstStyle/>
                    <a:p>
                      <a:pPr algn="ctr"/>
                      <a:r>
                        <a:rPr lang="zh-TW" altLang="en-US" sz="1800" b="1" dirty="0" smtClean="0">
                          <a:latin typeface="標楷體" panose="03000509000000000000" pitchFamily="65" charset="-120"/>
                          <a:ea typeface="標楷體" panose="03000509000000000000" pitchFamily="65" charset="-120"/>
                        </a:rPr>
                        <a:t>國民中、小學</a:t>
                      </a:r>
                      <a:endParaRPr lang="zh-TW" altLang="en-US" sz="1800" b="1" dirty="0">
                        <a:latin typeface="標楷體" panose="03000509000000000000" pitchFamily="65" charset="-120"/>
                        <a:ea typeface="標楷體" panose="03000509000000000000" pitchFamily="65" charset="-120"/>
                      </a:endParaRPr>
                    </a:p>
                  </a:txBody>
                  <a:tcPr anchor="ctr">
                    <a:solidFill>
                      <a:schemeClr val="bg1"/>
                    </a:solidFill>
                  </a:tcPr>
                </a:tc>
                <a:extLst>
                  <a:ext uri="{0D108BD9-81ED-4DB2-BD59-A6C34878D82A}">
                    <a16:rowId xmlns:a16="http://schemas.microsoft.com/office/drawing/2014/main" val="3207585021"/>
                  </a:ext>
                </a:extLst>
              </a:tr>
              <a:tr h="1206448">
                <a:tc>
                  <a:txBody>
                    <a:bodyPr/>
                    <a:lstStyle/>
                    <a:p>
                      <a:pPr algn="ctr"/>
                      <a:r>
                        <a:rPr lang="zh-TW" altLang="en-US" sz="1800" b="1" dirty="0" smtClean="0">
                          <a:solidFill>
                            <a:schemeClr val="tx1"/>
                          </a:solidFill>
                          <a:latin typeface="標楷體" panose="03000509000000000000" pitchFamily="65" charset="-120"/>
                          <a:ea typeface="標楷體" panose="03000509000000000000" pitchFamily="65" charset="-120"/>
                        </a:rPr>
                        <a:t>專業知能</a:t>
                      </a:r>
                      <a:endParaRPr lang="en-US" altLang="zh-TW" sz="1800" b="1" dirty="0" smtClean="0">
                        <a:solidFill>
                          <a:schemeClr val="tx1"/>
                        </a:solidFill>
                        <a:latin typeface="標楷體" panose="03000509000000000000" pitchFamily="65" charset="-120"/>
                        <a:ea typeface="標楷體" panose="03000509000000000000" pitchFamily="65" charset="-120"/>
                      </a:endParaRPr>
                    </a:p>
                    <a:p>
                      <a:pPr algn="ctr"/>
                      <a:r>
                        <a:rPr lang="zh-TW" altLang="en-US" sz="1800" b="1" dirty="0" smtClean="0">
                          <a:solidFill>
                            <a:schemeClr val="tx1"/>
                          </a:solidFill>
                          <a:latin typeface="標楷體" panose="03000509000000000000" pitchFamily="65" charset="-120"/>
                          <a:ea typeface="標楷體" panose="03000509000000000000" pitchFamily="65" charset="-120"/>
                        </a:rPr>
                        <a:t>提供協助</a:t>
                      </a:r>
                      <a:endParaRPr lang="zh-TW" altLang="en-US" sz="1800" b="1" dirty="0">
                        <a:solidFill>
                          <a:schemeClr val="tx1"/>
                        </a:solidFill>
                        <a:latin typeface="標楷體" panose="03000509000000000000" pitchFamily="65" charset="-120"/>
                        <a:ea typeface="標楷體" panose="03000509000000000000" pitchFamily="65" charset="-120"/>
                      </a:endParaRPr>
                    </a:p>
                  </a:txBody>
                  <a:tcPr anchor="ctr">
                    <a:solidFill>
                      <a:schemeClr val="accent5">
                        <a:lumMod val="20000"/>
                        <a:lumOff val="80000"/>
                      </a:schemeClr>
                    </a:solidFill>
                  </a:tcPr>
                </a:tc>
                <a:tc>
                  <a:txBody>
                    <a:bodyPr/>
                    <a:lstStyle/>
                    <a:p>
                      <a:pPr marL="268288" indent="-268288">
                        <a:buAutoNum type="arabicPeriod"/>
                      </a:pPr>
                      <a:r>
                        <a:rPr lang="zh-TW" altLang="en-US" sz="1800" b="0" dirty="0" smtClean="0">
                          <a:solidFill>
                            <a:srgbClr val="0202FC"/>
                          </a:solidFill>
                          <a:latin typeface="標楷體" panose="03000509000000000000" pitchFamily="65" charset="-120"/>
                          <a:ea typeface="標楷體" panose="03000509000000000000" pitchFamily="65" charset="-120"/>
                        </a:rPr>
                        <a:t>配合各年級交通安全核心能力培育及教學主題之需要，提供完整之教材及參考資料。</a:t>
                      </a:r>
                      <a:endParaRPr lang="en-US" altLang="zh-TW" sz="1800" b="0" dirty="0" smtClean="0">
                        <a:solidFill>
                          <a:srgbClr val="0202FC"/>
                        </a:solidFill>
                        <a:latin typeface="標楷體" panose="03000509000000000000" pitchFamily="65" charset="-120"/>
                        <a:ea typeface="標楷體" panose="03000509000000000000" pitchFamily="65" charset="-120"/>
                      </a:endParaRPr>
                    </a:p>
                    <a:p>
                      <a:pPr marL="268288" indent="-268288">
                        <a:buAutoNum type="arabicPeriod"/>
                      </a:pPr>
                      <a:r>
                        <a:rPr lang="zh-TW" altLang="en-US" sz="1800" b="0" dirty="0" smtClean="0">
                          <a:solidFill>
                            <a:srgbClr val="0202FC"/>
                          </a:solidFill>
                          <a:latin typeface="標楷體" panose="03000509000000000000" pitchFamily="65" charset="-120"/>
                          <a:ea typeface="標楷體" panose="03000509000000000000" pitchFamily="65" charset="-120"/>
                        </a:rPr>
                        <a:t>定期舉辦教學研習活動，提升各校教師從事交通安全教學之能力、指導各校編製校本之交通安全教案，並協助各校解決推動交通安全所遭遇之問題。</a:t>
                      </a:r>
                      <a:endParaRPr lang="zh-TW" altLang="en-US" sz="1800" b="0" dirty="0">
                        <a:solidFill>
                          <a:srgbClr val="0202FC"/>
                        </a:solidFill>
                        <a:latin typeface="標楷體" panose="03000509000000000000" pitchFamily="65" charset="-120"/>
                        <a:ea typeface="標楷體" panose="03000509000000000000" pitchFamily="65" charset="-120"/>
                      </a:endParaRPr>
                    </a:p>
                  </a:txBody>
                  <a:tcPr>
                    <a:solidFill>
                      <a:schemeClr val="bg1"/>
                    </a:solidFill>
                  </a:tcPr>
                </a:tc>
                <a:extLst>
                  <a:ext uri="{0D108BD9-81ED-4DB2-BD59-A6C34878D82A}">
                    <a16:rowId xmlns:a16="http://schemas.microsoft.com/office/drawing/2014/main" val="2317233967"/>
                  </a:ext>
                </a:extLst>
              </a:tr>
              <a:tr h="1763271">
                <a:tc>
                  <a:txBody>
                    <a:bodyPr/>
                    <a:lstStyle/>
                    <a:p>
                      <a:pPr algn="ctr"/>
                      <a:r>
                        <a:rPr lang="zh-TW" altLang="en-US" sz="1800" b="1" dirty="0" smtClean="0">
                          <a:solidFill>
                            <a:schemeClr val="tx1"/>
                          </a:solidFill>
                          <a:latin typeface="標楷體" panose="03000509000000000000" pitchFamily="65" charset="-120"/>
                          <a:ea typeface="標楷體" panose="03000509000000000000" pitchFamily="65" charset="-120"/>
                        </a:rPr>
                        <a:t>協助專業人力培養</a:t>
                      </a:r>
                      <a:endParaRPr lang="zh-TW" altLang="en-US" sz="1800" b="1" dirty="0">
                        <a:solidFill>
                          <a:schemeClr val="tx1"/>
                        </a:solidFill>
                        <a:latin typeface="標楷體" panose="03000509000000000000" pitchFamily="65" charset="-120"/>
                        <a:ea typeface="標楷體" panose="03000509000000000000" pitchFamily="65" charset="-120"/>
                      </a:endParaRPr>
                    </a:p>
                  </a:txBody>
                  <a:tcPr anchor="ctr">
                    <a:solidFill>
                      <a:schemeClr val="accent3">
                        <a:lumMod val="20000"/>
                        <a:lumOff val="80000"/>
                      </a:schemeClr>
                    </a:solidFill>
                  </a:tcPr>
                </a:tc>
                <a:tc>
                  <a:txBody>
                    <a:bodyPr/>
                    <a:lstStyle/>
                    <a:p>
                      <a:pPr marL="268288" indent="-268288">
                        <a:buAutoNum type="arabicPeriod"/>
                      </a:pPr>
                      <a:r>
                        <a:rPr lang="zh-TW" altLang="en-US" sz="1800" b="0" dirty="0" smtClean="0">
                          <a:solidFill>
                            <a:srgbClr val="C00000"/>
                          </a:solidFill>
                          <a:latin typeface="標楷體" panose="03000509000000000000" pitchFamily="65" charset="-120"/>
                          <a:ea typeface="標楷體" panose="03000509000000000000" pitchFamily="65" charset="-120"/>
                        </a:rPr>
                        <a:t>中央籌組交通安全教育推動委員會</a:t>
                      </a:r>
                      <a:r>
                        <a:rPr lang="zh-TW" altLang="en-US" sz="1800" b="0" dirty="0" smtClean="0">
                          <a:solidFill>
                            <a:srgbClr val="0202FC"/>
                          </a:solidFill>
                          <a:latin typeface="標楷體" panose="03000509000000000000" pitchFamily="65" charset="-120"/>
                          <a:ea typeface="標楷體" panose="03000509000000000000" pitchFamily="65" charset="-120"/>
                        </a:rPr>
                        <a:t>，傳授交通安全相關知識與技術，協助各縣市培訓交通安全教育種子教師。</a:t>
                      </a:r>
                      <a:endParaRPr lang="en-US" altLang="zh-TW" sz="1800" b="0" dirty="0" smtClean="0">
                        <a:solidFill>
                          <a:srgbClr val="0202FC"/>
                        </a:solidFill>
                        <a:latin typeface="標楷體" panose="03000509000000000000" pitchFamily="65" charset="-120"/>
                        <a:ea typeface="標楷體" panose="03000509000000000000" pitchFamily="65" charset="-120"/>
                      </a:endParaRPr>
                    </a:p>
                    <a:p>
                      <a:pPr marL="268288" indent="-268288"/>
                      <a:r>
                        <a:rPr lang="en-US" altLang="zh-TW" sz="1800" b="0" dirty="0" smtClean="0">
                          <a:solidFill>
                            <a:srgbClr val="0202FC"/>
                          </a:solidFill>
                          <a:latin typeface="標楷體" panose="03000509000000000000" pitchFamily="65" charset="-120"/>
                          <a:ea typeface="標楷體" panose="03000509000000000000" pitchFamily="65" charset="-120"/>
                        </a:rPr>
                        <a:t>2.</a:t>
                      </a:r>
                      <a:r>
                        <a:rPr lang="zh-TW" altLang="en-US" sz="1800" b="0" dirty="0" smtClean="0">
                          <a:solidFill>
                            <a:srgbClr val="C00000"/>
                          </a:solidFill>
                          <a:latin typeface="標楷體" panose="03000509000000000000" pitchFamily="65" charset="-120"/>
                          <a:ea typeface="標楷體" panose="03000509000000000000" pitchFamily="65" charset="-120"/>
                        </a:rPr>
                        <a:t>各縣市籌組交通安全教育輔導團</a:t>
                      </a:r>
                      <a:r>
                        <a:rPr lang="zh-TW" altLang="en-US" sz="1800" b="0" dirty="0" smtClean="0">
                          <a:solidFill>
                            <a:srgbClr val="0202FC"/>
                          </a:solidFill>
                          <a:latin typeface="標楷體" panose="03000509000000000000" pitchFamily="65" charset="-120"/>
                          <a:ea typeface="標楷體" panose="03000509000000000000" pitchFamily="65" charset="-120"/>
                        </a:rPr>
                        <a:t>，指導協助各校規劃、設計各學習階段之交通安全教育工作與內容，並落實執行績效之評估與檢討改進。</a:t>
                      </a:r>
                      <a:endParaRPr lang="en-US" altLang="zh-TW" sz="1800" b="0" dirty="0" smtClean="0">
                        <a:solidFill>
                          <a:srgbClr val="0202FC"/>
                        </a:solidFill>
                        <a:latin typeface="標楷體" panose="03000509000000000000" pitchFamily="65" charset="-120"/>
                        <a:ea typeface="標楷體" panose="03000509000000000000" pitchFamily="65" charset="-120"/>
                      </a:endParaRPr>
                    </a:p>
                    <a:p>
                      <a:pPr marL="268288" indent="-268288"/>
                      <a:r>
                        <a:rPr lang="en-US" altLang="zh-TW" sz="1800" b="0" dirty="0" smtClean="0">
                          <a:solidFill>
                            <a:srgbClr val="0202FC"/>
                          </a:solidFill>
                          <a:latin typeface="標楷體" panose="03000509000000000000" pitchFamily="65" charset="-120"/>
                          <a:ea typeface="標楷體" panose="03000509000000000000" pitchFamily="65" charset="-120"/>
                        </a:rPr>
                        <a:t>3.</a:t>
                      </a:r>
                      <a:r>
                        <a:rPr lang="zh-TW" altLang="en-US" sz="1800" b="0" dirty="0" smtClean="0">
                          <a:solidFill>
                            <a:srgbClr val="C00000"/>
                          </a:solidFill>
                          <a:latin typeface="標楷體" panose="03000509000000000000" pitchFamily="65" charset="-120"/>
                          <a:ea typeface="標楷體" panose="03000509000000000000" pitchFamily="65" charset="-120"/>
                        </a:rPr>
                        <a:t>指派並培訓種子教師</a:t>
                      </a:r>
                      <a:r>
                        <a:rPr lang="zh-TW" altLang="en-US" sz="1800" b="0" dirty="0" smtClean="0">
                          <a:solidFill>
                            <a:srgbClr val="0202FC"/>
                          </a:solidFill>
                          <a:latin typeface="標楷體" panose="03000509000000000000" pitchFamily="65" charset="-120"/>
                          <a:ea typeface="標楷體" panose="03000509000000000000" pitchFamily="65" charset="-120"/>
                        </a:rPr>
                        <a:t>以協助各校推動交通安全相關事務</a:t>
                      </a:r>
                      <a:r>
                        <a:rPr lang="zh-TW" altLang="en-US" sz="1800" b="0" dirty="0" smtClean="0">
                          <a:solidFill>
                            <a:srgbClr val="C00000"/>
                          </a:solidFill>
                          <a:latin typeface="標楷體" panose="03000509000000000000" pitchFamily="65" charset="-120"/>
                          <a:ea typeface="標楷體" panose="03000509000000000000" pitchFamily="65" charset="-120"/>
                        </a:rPr>
                        <a:t>；成立學生交通安全服務隊或社團</a:t>
                      </a:r>
                      <a:r>
                        <a:rPr lang="zh-TW" altLang="en-US" sz="1800" b="0" dirty="0" smtClean="0">
                          <a:solidFill>
                            <a:srgbClr val="0202FC"/>
                          </a:solidFill>
                          <a:latin typeface="標楷體" panose="03000509000000000000" pitchFamily="65" charset="-120"/>
                          <a:ea typeface="標楷體" panose="03000509000000000000" pitchFamily="65" charset="-120"/>
                        </a:rPr>
                        <a:t>，透過服務學習達到全民皆為交通導護志工之目標。</a:t>
                      </a:r>
                      <a:endParaRPr lang="zh-TW" altLang="en-US" sz="1800" b="0" dirty="0">
                        <a:solidFill>
                          <a:srgbClr val="0202FC"/>
                        </a:solidFill>
                        <a:latin typeface="標楷體" panose="03000509000000000000" pitchFamily="65" charset="-120"/>
                        <a:ea typeface="標楷體" panose="03000509000000000000" pitchFamily="65" charset="-120"/>
                      </a:endParaRPr>
                    </a:p>
                  </a:txBody>
                  <a:tcPr>
                    <a:solidFill>
                      <a:schemeClr val="accent3">
                        <a:lumMod val="20000"/>
                        <a:lumOff val="80000"/>
                      </a:schemeClr>
                    </a:solidFill>
                  </a:tcPr>
                </a:tc>
                <a:extLst>
                  <a:ext uri="{0D108BD9-81ED-4DB2-BD59-A6C34878D82A}">
                    <a16:rowId xmlns:a16="http://schemas.microsoft.com/office/drawing/2014/main" val="1519127992"/>
                  </a:ext>
                </a:extLst>
              </a:tr>
              <a:tr h="2320093">
                <a:tc>
                  <a:txBody>
                    <a:bodyPr/>
                    <a:lstStyle/>
                    <a:p>
                      <a:pPr algn="ctr"/>
                      <a:r>
                        <a:rPr lang="zh-TW" altLang="en-US" sz="1800" b="1" dirty="0" smtClean="0">
                          <a:solidFill>
                            <a:schemeClr val="tx1"/>
                          </a:solidFill>
                          <a:latin typeface="標楷體" panose="03000509000000000000" pitchFamily="65" charset="-120"/>
                          <a:ea typeface="標楷體" panose="03000509000000000000" pitchFamily="65" charset="-120"/>
                        </a:rPr>
                        <a:t>經費支持</a:t>
                      </a:r>
                      <a:endParaRPr lang="zh-TW" altLang="en-US" sz="1800" b="1" dirty="0">
                        <a:solidFill>
                          <a:schemeClr val="tx1"/>
                        </a:solidFill>
                        <a:latin typeface="標楷體" panose="03000509000000000000" pitchFamily="65" charset="-120"/>
                        <a:ea typeface="標楷體" panose="03000509000000000000" pitchFamily="65" charset="-120"/>
                      </a:endParaRPr>
                    </a:p>
                  </a:txBody>
                  <a:tcPr anchor="ctr">
                    <a:solidFill>
                      <a:schemeClr val="accent2">
                        <a:lumMod val="20000"/>
                        <a:lumOff val="80000"/>
                      </a:schemeClr>
                    </a:solidFill>
                  </a:tcPr>
                </a:tc>
                <a:tc>
                  <a:txBody>
                    <a:bodyPr/>
                    <a:lstStyle/>
                    <a:p>
                      <a:pPr marL="268288" indent="-268288"/>
                      <a:r>
                        <a:rPr lang="en-US" altLang="zh-TW" sz="1800" b="0" dirty="0" smtClean="0">
                          <a:solidFill>
                            <a:srgbClr val="0202FC"/>
                          </a:solidFill>
                          <a:latin typeface="標楷體" panose="03000509000000000000" pitchFamily="65" charset="-120"/>
                          <a:ea typeface="標楷體" panose="03000509000000000000" pitchFamily="65" charset="-120"/>
                        </a:rPr>
                        <a:t>1.</a:t>
                      </a:r>
                      <a:r>
                        <a:rPr lang="zh-TW" altLang="en-US" sz="1800" b="0" kern="1200" dirty="0" smtClean="0">
                          <a:solidFill>
                            <a:srgbClr val="0202FC"/>
                          </a:solidFill>
                          <a:latin typeface="標楷體" panose="03000509000000000000" pitchFamily="65" charset="-120"/>
                          <a:ea typeface="標楷體" panose="03000509000000000000" pitchFamily="65" charset="-120"/>
                          <a:cs typeface="+mn-cs"/>
                        </a:rPr>
                        <a:t>提供</a:t>
                      </a:r>
                      <a:r>
                        <a:rPr lang="zh-TW" altLang="en-US" sz="1800" b="0" dirty="0" smtClean="0">
                          <a:solidFill>
                            <a:srgbClr val="0202FC"/>
                          </a:solidFill>
                          <a:latin typeface="標楷體" panose="03000509000000000000" pitchFamily="65" charset="-120"/>
                          <a:ea typeface="標楷體" panose="03000509000000000000" pitchFamily="65" charset="-120"/>
                        </a:rPr>
                        <a:t>經費支援全國交通安全教育推動委員會進行相關議題之研究及行動方案之規劃。</a:t>
                      </a:r>
                      <a:endParaRPr lang="en-US" altLang="zh-TW" sz="1800" b="0" dirty="0" smtClean="0">
                        <a:solidFill>
                          <a:srgbClr val="0202FC"/>
                        </a:solidFill>
                        <a:latin typeface="標楷體" panose="03000509000000000000" pitchFamily="65" charset="-120"/>
                        <a:ea typeface="標楷體" panose="03000509000000000000" pitchFamily="65" charset="-120"/>
                      </a:endParaRPr>
                    </a:p>
                    <a:p>
                      <a:pPr marL="268288" indent="-268288"/>
                      <a:r>
                        <a:rPr lang="en-US" altLang="zh-TW" sz="1800" b="0" dirty="0" smtClean="0">
                          <a:solidFill>
                            <a:srgbClr val="0202FC"/>
                          </a:solidFill>
                          <a:latin typeface="標楷體" panose="03000509000000000000" pitchFamily="65" charset="-120"/>
                          <a:ea typeface="標楷體" panose="03000509000000000000" pitchFamily="65" charset="-120"/>
                        </a:rPr>
                        <a:t>2.</a:t>
                      </a:r>
                      <a:r>
                        <a:rPr lang="zh-TW" altLang="en-US" sz="1800" b="0" dirty="0" smtClean="0">
                          <a:solidFill>
                            <a:srgbClr val="0202FC"/>
                          </a:solidFill>
                          <a:latin typeface="標楷體" panose="03000509000000000000" pitchFamily="65" charset="-120"/>
                          <a:ea typeface="標楷體" panose="03000509000000000000" pitchFamily="65" charset="-120"/>
                        </a:rPr>
                        <a:t>提供經費支援各縣市籌組交通安全輔導團，定期辦理團員研習並輔導各校推動工作之進行。</a:t>
                      </a:r>
                      <a:endParaRPr lang="en-US" altLang="zh-TW" sz="1800" b="0" dirty="0" smtClean="0">
                        <a:solidFill>
                          <a:srgbClr val="0202FC"/>
                        </a:solidFill>
                        <a:latin typeface="標楷體" panose="03000509000000000000" pitchFamily="65" charset="-120"/>
                        <a:ea typeface="標楷體" panose="03000509000000000000" pitchFamily="65" charset="-120"/>
                      </a:endParaRPr>
                    </a:p>
                    <a:p>
                      <a:pPr marL="268288" indent="-268288"/>
                      <a:r>
                        <a:rPr lang="en-US" altLang="zh-TW" sz="1800" b="0" dirty="0" smtClean="0">
                          <a:solidFill>
                            <a:srgbClr val="0202FC"/>
                          </a:solidFill>
                          <a:latin typeface="標楷體" panose="03000509000000000000" pitchFamily="65" charset="-120"/>
                          <a:ea typeface="標楷體" panose="03000509000000000000" pitchFamily="65" charset="-120"/>
                        </a:rPr>
                        <a:t>3.</a:t>
                      </a:r>
                      <a:r>
                        <a:rPr lang="zh-TW" altLang="en-US" sz="1800" b="0" kern="1200" dirty="0" smtClean="0">
                          <a:solidFill>
                            <a:srgbClr val="0202FC"/>
                          </a:solidFill>
                          <a:latin typeface="標楷體" panose="03000509000000000000" pitchFamily="65" charset="-120"/>
                          <a:ea typeface="標楷體" panose="03000509000000000000" pitchFamily="65" charset="-120"/>
                          <a:cs typeface="+mn-cs"/>
                        </a:rPr>
                        <a:t>提供</a:t>
                      </a:r>
                      <a:r>
                        <a:rPr lang="zh-TW" altLang="en-US" sz="1800" b="0" dirty="0" smtClean="0">
                          <a:solidFill>
                            <a:srgbClr val="0202FC"/>
                          </a:solidFill>
                          <a:latin typeface="標楷體" panose="03000509000000000000" pitchFamily="65" charset="-120"/>
                          <a:ea typeface="標楷體" panose="03000509000000000000" pitchFamily="65" charset="-120"/>
                        </a:rPr>
                        <a:t>經費補助各學習階段學校籌組交通服務隊或交通安全社，贊助其辦理校內外推廣活動。</a:t>
                      </a:r>
                      <a:endParaRPr lang="en-US" altLang="zh-TW" sz="1800" b="0" dirty="0" smtClean="0">
                        <a:solidFill>
                          <a:srgbClr val="0202FC"/>
                        </a:solidFill>
                        <a:latin typeface="標楷體" panose="03000509000000000000" pitchFamily="65" charset="-120"/>
                        <a:ea typeface="標楷體" panose="03000509000000000000" pitchFamily="65" charset="-120"/>
                      </a:endParaRPr>
                    </a:p>
                    <a:p>
                      <a:pPr marL="268288" indent="-268288"/>
                      <a:r>
                        <a:rPr lang="en-US" altLang="zh-TW" sz="1800" b="0" dirty="0" smtClean="0">
                          <a:solidFill>
                            <a:srgbClr val="0202FC"/>
                          </a:solidFill>
                          <a:latin typeface="標楷體" panose="03000509000000000000" pitchFamily="65" charset="-120"/>
                          <a:ea typeface="標楷體" panose="03000509000000000000" pitchFamily="65" charset="-120"/>
                        </a:rPr>
                        <a:t>4.</a:t>
                      </a:r>
                      <a:r>
                        <a:rPr lang="zh-TW" altLang="en-US" sz="1800" b="0" dirty="0" smtClean="0">
                          <a:solidFill>
                            <a:srgbClr val="0202FC"/>
                          </a:solidFill>
                          <a:latin typeface="標楷體" panose="03000509000000000000" pitchFamily="65" charset="-120"/>
                          <a:ea typeface="標楷體" panose="03000509000000000000" pitchFamily="65" charset="-120"/>
                        </a:rPr>
                        <a:t>提供經費辦理各項交通安全推廣活動競賽，廣徵優良教案及創意之推廣活動以擴大能見度。</a:t>
                      </a:r>
                      <a:endParaRPr lang="zh-TW" altLang="en-US" sz="1800" b="0" dirty="0">
                        <a:solidFill>
                          <a:srgbClr val="0202FC"/>
                        </a:solidFill>
                        <a:latin typeface="標楷體" panose="03000509000000000000" pitchFamily="65" charset="-120"/>
                        <a:ea typeface="標楷體" panose="03000509000000000000" pitchFamily="65" charset="-120"/>
                      </a:endParaRPr>
                    </a:p>
                  </a:txBody>
                  <a:tcPr>
                    <a:solidFill>
                      <a:schemeClr val="accent2">
                        <a:lumMod val="20000"/>
                        <a:lumOff val="80000"/>
                      </a:schemeClr>
                    </a:solidFill>
                  </a:tcPr>
                </a:tc>
                <a:extLst>
                  <a:ext uri="{0D108BD9-81ED-4DB2-BD59-A6C34878D82A}">
                    <a16:rowId xmlns:a16="http://schemas.microsoft.com/office/drawing/2014/main" val="1922628162"/>
                  </a:ext>
                </a:extLst>
              </a:tr>
            </a:tbl>
          </a:graphicData>
        </a:graphic>
      </p:graphicFrame>
      <p:sp>
        <p:nvSpPr>
          <p:cNvPr id="3" name="標題 2"/>
          <p:cNvSpPr>
            <a:spLocks noGrp="1"/>
          </p:cNvSpPr>
          <p:nvPr>
            <p:ph type="title"/>
          </p:nvPr>
        </p:nvSpPr>
        <p:spPr>
          <a:xfrm>
            <a:off x="251520" y="188913"/>
            <a:ext cx="8712968" cy="850900"/>
          </a:xfrm>
        </p:spPr>
        <p:txBody>
          <a:bodyPr>
            <a:normAutofit fontScale="90000"/>
          </a:bodyPr>
          <a:lstStyle/>
          <a:p>
            <a:r>
              <a:rPr lang="zh-TW" altLang="en-US" dirty="0" smtClean="0">
                <a:latin typeface="標楷體" panose="03000509000000000000" pitchFamily="65" charset="-120"/>
                <a:ea typeface="標楷體" panose="03000509000000000000" pitchFamily="65" charset="-120"/>
              </a:rPr>
              <a:t>拾捌、持續充裕之經費與專業人力支持</a:t>
            </a:r>
            <a:endParaRPr lang="zh-TW" altLang="en-US"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49</a:t>
            </a:fld>
            <a:endParaRPr lang="zh-TW" altLang="en-US"/>
          </a:p>
        </p:txBody>
      </p:sp>
    </p:spTree>
    <p:extLst>
      <p:ext uri="{BB962C8B-B14F-4D97-AF65-F5344CB8AC3E}">
        <p14:creationId xmlns:p14="http://schemas.microsoft.com/office/powerpoint/2010/main" val="29084032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71786" y="1127723"/>
            <a:ext cx="8672436" cy="5040560"/>
          </a:xfrm>
        </p:spPr>
        <p:txBody>
          <a:bodyPr/>
          <a:lstStyle/>
          <a:p>
            <a:pPr>
              <a:buFont typeface="Wingdings" panose="05000000000000000000" pitchFamily="2" charset="2"/>
              <a:buChar char="Ø"/>
            </a:pPr>
            <a:r>
              <a:rPr lang="zh-TW" altLang="en-US" dirty="0" smtClean="0">
                <a:solidFill>
                  <a:srgbClr val="1E03BD"/>
                </a:solidFill>
              </a:rPr>
              <a:t>交通安全教育是一項</a:t>
            </a:r>
            <a:r>
              <a:rPr lang="zh-TW" altLang="en-US" dirty="0" smtClean="0">
                <a:solidFill>
                  <a:srgbClr val="C00000"/>
                </a:solidFill>
              </a:rPr>
              <a:t>默默耕耘</a:t>
            </a:r>
            <a:r>
              <a:rPr lang="zh-TW" altLang="en-US" dirty="0" smtClean="0">
                <a:solidFill>
                  <a:srgbClr val="1E03BD"/>
                </a:solidFill>
              </a:rPr>
              <a:t>且</a:t>
            </a:r>
            <a:r>
              <a:rPr lang="zh-TW" altLang="en-US" dirty="0" smtClean="0">
                <a:solidFill>
                  <a:srgbClr val="C00000"/>
                </a:solidFill>
              </a:rPr>
              <a:t>不易立竿見影</a:t>
            </a:r>
            <a:r>
              <a:rPr lang="zh-TW" altLang="en-US" dirty="0" smtClean="0">
                <a:solidFill>
                  <a:srgbClr val="1E03BD"/>
                </a:solidFill>
              </a:rPr>
              <a:t>之工作，不能僅靠道德良知的</a:t>
            </a:r>
            <a:r>
              <a:rPr lang="zh-TW" altLang="en-US" dirty="0">
                <a:solidFill>
                  <a:srgbClr val="1E03BD"/>
                </a:solidFill>
              </a:rPr>
              <a:t>綁架支撐</a:t>
            </a:r>
            <a:r>
              <a:rPr lang="zh-TW" altLang="en-US" dirty="0" smtClean="0">
                <a:solidFill>
                  <a:srgbClr val="1E03BD"/>
                </a:solidFill>
              </a:rPr>
              <a:t>，它也需要更多的鼓勵以維繫參與者熱情的延續。</a:t>
            </a:r>
            <a:endParaRPr lang="en-US" altLang="zh-TW" dirty="0" smtClean="0">
              <a:solidFill>
                <a:srgbClr val="1E03BD"/>
              </a:solidFill>
            </a:endParaRPr>
          </a:p>
          <a:p>
            <a:pPr>
              <a:buFont typeface="Wingdings" panose="05000000000000000000" pitchFamily="2" charset="2"/>
              <a:buChar char="Ø"/>
            </a:pPr>
            <a:r>
              <a:rPr lang="zh-TW" altLang="en-US" dirty="0" smtClean="0">
                <a:solidFill>
                  <a:srgbClr val="1E03BD"/>
                </a:solidFill>
              </a:rPr>
              <a:t>除了獎勵推動交通安全績優之學校外，許多投入交通安全推廣之</a:t>
            </a:r>
            <a:r>
              <a:rPr lang="zh-TW" altLang="en-US" dirty="0" smtClean="0">
                <a:solidFill>
                  <a:srgbClr val="C00000"/>
                </a:solidFill>
              </a:rPr>
              <a:t>個人</a:t>
            </a:r>
            <a:r>
              <a:rPr lang="en-US" altLang="zh-TW" dirty="0" smtClean="0">
                <a:solidFill>
                  <a:srgbClr val="C00000"/>
                </a:solidFill>
              </a:rPr>
              <a:t>/</a:t>
            </a:r>
            <a:r>
              <a:rPr lang="zh-TW" altLang="en-US" dirty="0" smtClean="0">
                <a:solidFill>
                  <a:srgbClr val="C00000"/>
                </a:solidFill>
              </a:rPr>
              <a:t>學生</a:t>
            </a:r>
            <a:r>
              <a:rPr lang="zh-TW" altLang="en-US" dirty="0" smtClean="0">
                <a:solidFill>
                  <a:srgbClr val="1E03BD"/>
                </a:solidFill>
              </a:rPr>
              <a:t>、</a:t>
            </a:r>
            <a:r>
              <a:rPr lang="zh-TW" altLang="en-US" dirty="0" smtClean="0">
                <a:solidFill>
                  <a:srgbClr val="C00000"/>
                </a:solidFill>
              </a:rPr>
              <a:t>社會團體</a:t>
            </a:r>
            <a:r>
              <a:rPr lang="zh-TW" altLang="en-US" dirty="0" smtClean="0">
                <a:solidFill>
                  <a:srgbClr val="1E03BD"/>
                </a:solidFill>
              </a:rPr>
              <a:t>、</a:t>
            </a:r>
            <a:r>
              <a:rPr lang="zh-TW" altLang="en-US" dirty="0" smtClean="0">
                <a:solidFill>
                  <a:srgbClr val="C00000"/>
                </a:solidFill>
              </a:rPr>
              <a:t>推廣活動</a:t>
            </a:r>
            <a:r>
              <a:rPr lang="zh-TW" altLang="en-US" dirty="0" smtClean="0">
                <a:solidFill>
                  <a:srgbClr val="1E03BD"/>
                </a:solidFill>
              </a:rPr>
              <a:t>而有傑出表現者，也應給予鼓舞與獎勵。</a:t>
            </a:r>
            <a:endParaRPr lang="en-US" altLang="zh-TW" dirty="0" smtClean="0">
              <a:solidFill>
                <a:srgbClr val="1E03BD"/>
              </a:solidFill>
            </a:endParaRPr>
          </a:p>
          <a:p>
            <a:pPr>
              <a:buFont typeface="Wingdings" panose="05000000000000000000" pitchFamily="2" charset="2"/>
              <a:buChar char="Ø"/>
            </a:pPr>
            <a:r>
              <a:rPr lang="zh-TW" altLang="en-US" dirty="0" smtClean="0">
                <a:solidFill>
                  <a:srgbClr val="1E03BD"/>
                </a:solidFill>
              </a:rPr>
              <a:t>交通安全所需之</a:t>
            </a:r>
            <a:r>
              <a:rPr lang="zh-TW" altLang="en-US" dirty="0">
                <a:solidFill>
                  <a:srgbClr val="C00000"/>
                </a:solidFill>
              </a:rPr>
              <a:t>安全價值</a:t>
            </a:r>
            <a:r>
              <a:rPr lang="zh-TW" altLang="en-US" dirty="0"/>
              <a:t>、</a:t>
            </a:r>
            <a:r>
              <a:rPr lang="zh-TW" altLang="en-US" dirty="0">
                <a:solidFill>
                  <a:srgbClr val="C00000"/>
                </a:solidFill>
              </a:rPr>
              <a:t>風險感認</a:t>
            </a:r>
            <a:r>
              <a:rPr lang="zh-TW" altLang="en-US" dirty="0" smtClean="0"/>
              <a:t>、</a:t>
            </a:r>
            <a:r>
              <a:rPr lang="zh-TW" altLang="en-US" dirty="0" smtClean="0">
                <a:solidFill>
                  <a:srgbClr val="C00000"/>
                </a:solidFill>
              </a:rPr>
              <a:t>守法意識</a:t>
            </a:r>
            <a:r>
              <a:rPr lang="zh-TW" altLang="en-US" dirty="0" smtClean="0">
                <a:solidFill>
                  <a:srgbClr val="1E03BD"/>
                </a:solidFill>
              </a:rPr>
              <a:t>及</a:t>
            </a:r>
            <a:r>
              <a:rPr lang="zh-TW" altLang="en-US" dirty="0" smtClean="0">
                <a:solidFill>
                  <a:srgbClr val="C00000"/>
                </a:solidFill>
              </a:rPr>
              <a:t>利</a:t>
            </a:r>
            <a:r>
              <a:rPr lang="zh-TW" altLang="en-US" dirty="0">
                <a:solidFill>
                  <a:srgbClr val="C00000"/>
                </a:solidFill>
              </a:rPr>
              <a:t>他用</a:t>
            </a:r>
            <a:r>
              <a:rPr lang="zh-TW" altLang="en-US" dirty="0" smtClean="0">
                <a:solidFill>
                  <a:srgbClr val="C00000"/>
                </a:solidFill>
              </a:rPr>
              <a:t>路觀念</a:t>
            </a:r>
            <a:r>
              <a:rPr lang="zh-TW" altLang="en-US" dirty="0" smtClean="0"/>
              <a:t>，</a:t>
            </a:r>
            <a:r>
              <a:rPr lang="zh-TW" altLang="en-US" dirty="0" smtClean="0">
                <a:solidFill>
                  <a:srgbClr val="1E03BD"/>
                </a:solidFill>
              </a:rPr>
              <a:t>不應僅止於</a:t>
            </a:r>
            <a:r>
              <a:rPr lang="zh-TW" altLang="en-US" dirty="0" smtClean="0">
                <a:solidFill>
                  <a:srgbClr val="C00000"/>
                </a:solidFill>
              </a:rPr>
              <a:t>認知的指導學習</a:t>
            </a:r>
            <a:r>
              <a:rPr lang="zh-TW" altLang="en-US" dirty="0" smtClean="0">
                <a:solidFill>
                  <a:srgbClr val="0202FC"/>
                </a:solidFill>
              </a:rPr>
              <a:t>，</a:t>
            </a:r>
            <a:r>
              <a:rPr lang="zh-TW" altLang="en-US" dirty="0" smtClean="0">
                <a:solidFill>
                  <a:srgbClr val="1E03BD"/>
                </a:solidFill>
              </a:rPr>
              <a:t>更應</a:t>
            </a:r>
            <a:r>
              <a:rPr lang="zh-TW" altLang="en-US" dirty="0" smtClean="0">
                <a:solidFill>
                  <a:srgbClr val="C00000"/>
                </a:solidFill>
              </a:rPr>
              <a:t>帶動模仿學習的氛圍</a:t>
            </a:r>
            <a:r>
              <a:rPr lang="zh-TW" altLang="en-US" dirty="0" smtClean="0">
                <a:solidFill>
                  <a:srgbClr val="0202FC"/>
                </a:solidFill>
              </a:rPr>
              <a:t>，</a:t>
            </a:r>
            <a:r>
              <a:rPr lang="zh-TW" altLang="en-US" dirty="0" smtClean="0">
                <a:solidFill>
                  <a:srgbClr val="1E03BD"/>
                </a:solidFill>
              </a:rPr>
              <a:t>進而達到</a:t>
            </a:r>
            <a:r>
              <a:rPr lang="zh-TW" altLang="en-US" dirty="0">
                <a:solidFill>
                  <a:srgbClr val="C00000"/>
                </a:solidFill>
              </a:rPr>
              <a:t>付諸</a:t>
            </a:r>
            <a:r>
              <a:rPr lang="zh-TW" altLang="en-US" dirty="0" smtClean="0">
                <a:solidFill>
                  <a:srgbClr val="C00000"/>
                </a:solidFill>
              </a:rPr>
              <a:t>行動的實踐。</a:t>
            </a:r>
            <a:endParaRPr lang="en-US" altLang="zh-TW" dirty="0" smtClean="0">
              <a:solidFill>
                <a:srgbClr val="C00000"/>
              </a:solidFill>
            </a:endParaRPr>
          </a:p>
          <a:p>
            <a:pPr>
              <a:buFont typeface="Wingdings" panose="05000000000000000000" pitchFamily="2" charset="2"/>
              <a:buChar char="Ø"/>
            </a:pPr>
            <a:r>
              <a:rPr lang="zh-TW" altLang="en-US" dirty="0" smtClean="0">
                <a:solidFill>
                  <a:srgbClr val="1E03BD"/>
                </a:solidFill>
              </a:rPr>
              <a:t>交通安全教育不僅需要</a:t>
            </a:r>
            <a:r>
              <a:rPr lang="zh-TW" altLang="en-US" dirty="0" smtClean="0">
                <a:solidFill>
                  <a:srgbClr val="C00000"/>
                </a:solidFill>
              </a:rPr>
              <a:t>專業的教學</a:t>
            </a:r>
            <a:r>
              <a:rPr lang="zh-TW" altLang="en-US" dirty="0" smtClean="0">
                <a:solidFill>
                  <a:srgbClr val="1E03BD"/>
                </a:solidFill>
              </a:rPr>
              <a:t>，也需要其他</a:t>
            </a:r>
            <a:r>
              <a:rPr lang="zh-TW" altLang="en-US" dirty="0" smtClean="0">
                <a:solidFill>
                  <a:srgbClr val="C00000"/>
                </a:solidFill>
              </a:rPr>
              <a:t>課程的融入</a:t>
            </a:r>
            <a:r>
              <a:rPr lang="zh-TW" altLang="en-US" dirty="0" smtClean="0">
                <a:solidFill>
                  <a:srgbClr val="1E03BD"/>
                </a:solidFill>
              </a:rPr>
              <a:t>，更需要</a:t>
            </a:r>
            <a:r>
              <a:rPr lang="zh-TW" altLang="en-US" dirty="0" smtClean="0">
                <a:solidFill>
                  <a:srgbClr val="C00000"/>
                </a:solidFill>
              </a:rPr>
              <a:t>輔導活動</a:t>
            </a:r>
            <a:r>
              <a:rPr lang="zh-TW" altLang="en-US" dirty="0" smtClean="0">
                <a:solidFill>
                  <a:srgbClr val="1E03BD"/>
                </a:solidFill>
              </a:rPr>
              <a:t>的協助</a:t>
            </a:r>
            <a:r>
              <a:rPr lang="zh-TW" altLang="en-US" dirty="0" smtClean="0">
                <a:solidFill>
                  <a:srgbClr val="C00000"/>
                </a:solidFill>
              </a:rPr>
              <a:t>、</a:t>
            </a:r>
            <a:r>
              <a:rPr lang="zh-TW" altLang="en-US" dirty="0" smtClean="0">
                <a:solidFill>
                  <a:srgbClr val="1E03BD"/>
                </a:solidFill>
              </a:rPr>
              <a:t>配合與實踐</a:t>
            </a:r>
            <a:r>
              <a:rPr lang="zh-TW" altLang="en-US" dirty="0" smtClean="0">
                <a:solidFill>
                  <a:srgbClr val="0202FC"/>
                </a:solidFill>
              </a:rPr>
              <a:t>。</a:t>
            </a:r>
            <a:endParaRPr lang="zh-TW" altLang="en-US" dirty="0">
              <a:solidFill>
                <a:srgbClr val="0202FC"/>
              </a:solidFill>
            </a:endParaRPr>
          </a:p>
        </p:txBody>
      </p:sp>
      <p:sp>
        <p:nvSpPr>
          <p:cNvPr id="3" name="標題 2"/>
          <p:cNvSpPr>
            <a:spLocks noGrp="1"/>
          </p:cNvSpPr>
          <p:nvPr>
            <p:ph type="title"/>
          </p:nvPr>
        </p:nvSpPr>
        <p:spPr>
          <a:xfrm>
            <a:off x="179512" y="188913"/>
            <a:ext cx="8640960" cy="850900"/>
          </a:xfrm>
        </p:spPr>
        <p:txBody>
          <a:bodyPr>
            <a:normAutofit/>
          </a:bodyPr>
          <a:lstStyle/>
          <a:p>
            <a:r>
              <a:rPr lang="zh-TW" altLang="en-US" dirty="0">
                <a:latin typeface="標楷體" panose="03000509000000000000" pitchFamily="65" charset="-120"/>
                <a:ea typeface="標楷體" panose="03000509000000000000" pitchFamily="65" charset="-120"/>
              </a:rPr>
              <a:t>拾玖</a:t>
            </a:r>
            <a:r>
              <a:rPr lang="zh-TW" altLang="en-US" dirty="0" smtClean="0">
                <a:latin typeface="標楷體" panose="03000509000000000000" pitchFamily="65" charset="-120"/>
                <a:ea typeface="標楷體" panose="03000509000000000000" pitchFamily="65" charset="-120"/>
              </a:rPr>
              <a:t>、權責分明，獎勵推動績優單位</a:t>
            </a:r>
            <a:endParaRPr lang="zh-TW" altLang="en-US" dirty="0"/>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50</a:t>
            </a:fld>
            <a:endParaRPr lang="zh-TW" altLang="en-US"/>
          </a:p>
        </p:txBody>
      </p:sp>
    </p:spTree>
    <p:extLst>
      <p:ext uri="{BB962C8B-B14F-4D97-AF65-F5344CB8AC3E}">
        <p14:creationId xmlns:p14="http://schemas.microsoft.com/office/powerpoint/2010/main" val="8838533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標題 7"/>
          <p:cNvSpPr>
            <a:spLocks noGrp="1"/>
          </p:cNvSpPr>
          <p:nvPr>
            <p:ph type="title"/>
          </p:nvPr>
        </p:nvSpPr>
        <p:spPr>
          <a:xfrm>
            <a:off x="179512" y="222250"/>
            <a:ext cx="8784976" cy="720725"/>
          </a:xfrm>
        </p:spPr>
        <p:txBody>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貳</a:t>
            </a:r>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拾、</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如何指導學童安全通過</a:t>
            </a:r>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路口 </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(1/8)</a:t>
            </a:r>
            <a:endParaRPr lang="zh-TW" altLang="en-US" sz="3600" dirty="0">
              <a:latin typeface="Times New Roman" panose="02020603050405020304" pitchFamily="18" charset="0"/>
              <a:cs typeface="Times New Roman" panose="02020603050405020304" pitchFamily="18" charset="0"/>
            </a:endParaRPr>
          </a:p>
        </p:txBody>
      </p:sp>
      <p:pic>
        <p:nvPicPr>
          <p:cNvPr id="5" name="內容版面配置區 4"/>
          <p:cNvPicPr>
            <a:picLocks noGrp="1" noChangeAspect="1"/>
          </p:cNvPicPr>
          <p:nvPr>
            <p:ph sz="half" idx="1"/>
          </p:nvPr>
        </p:nvPicPr>
        <p:blipFill>
          <a:blip r:embed="rId2"/>
          <a:stretch>
            <a:fillRect/>
          </a:stretch>
        </p:blipFill>
        <p:spPr>
          <a:xfrm>
            <a:off x="107504" y="1700807"/>
            <a:ext cx="4388296" cy="4464497"/>
          </a:xfrm>
          <a:prstGeom prst="rect">
            <a:avLst/>
          </a:prstGeom>
        </p:spPr>
      </p:pic>
      <p:sp>
        <p:nvSpPr>
          <p:cNvPr id="9" name="內容版面配置區 8"/>
          <p:cNvSpPr>
            <a:spLocks noGrp="1"/>
          </p:cNvSpPr>
          <p:nvPr>
            <p:ph sz="half" idx="2"/>
          </p:nvPr>
        </p:nvSpPr>
        <p:spPr>
          <a:xfrm>
            <a:off x="4576788" y="1700806"/>
            <a:ext cx="4464496" cy="4464497"/>
          </a:xfrm>
        </p:spPr>
        <p:txBody>
          <a:bodyPr/>
          <a:lstStyle/>
          <a:p>
            <a:pPr marL="176213" indent="-176213">
              <a:spcBef>
                <a:spcPts val="300"/>
              </a:spcBef>
              <a:buNone/>
            </a:pPr>
            <a:r>
              <a:rPr lang="en-US" altLang="zh-TW" sz="1600" dirty="0" smtClean="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分</a:t>
            </a:r>
            <a:r>
              <a:rPr lang="zh-TW" altLang="en-US" sz="14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向限制線</a:t>
            </a:r>
            <a:r>
              <a:rPr lang="en-US" altLang="zh-TW" sz="14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雙黃實線</a:t>
            </a:r>
            <a:r>
              <a:rPr lang="en-US" altLang="zh-TW"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用以劃分路面成雙向車道，禁止車輛跨越行駛，並不得迴轉。</a:t>
            </a:r>
            <a:endPar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p>
            <a:pPr marL="176213" indent="-176213">
              <a:spcBef>
                <a:spcPts val="300"/>
              </a:spcBef>
              <a:buNone/>
            </a:pP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雙向禁止超車線</a:t>
            </a:r>
            <a:r>
              <a:rPr lang="en-US" altLang="zh-TW"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雙黃實線</a:t>
            </a:r>
            <a:r>
              <a:rPr lang="en-US" altLang="zh-TW" sz="14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雙向車道之車輛皆禁止超車、跨越或</a:t>
            </a:r>
            <a:r>
              <a:rPr lang="zh-TW" altLang="en-US" sz="1400"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迴轉</a:t>
            </a:r>
            <a:r>
              <a:rPr lang="zh-TW" altLang="en-US"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p>
            <a:pPr marL="176213" indent="-176213">
              <a:spcBef>
                <a:spcPts val="300"/>
              </a:spcBef>
              <a:buNone/>
            </a:pPr>
            <a:r>
              <a:rPr lang="en-US" altLang="zh-TW" sz="14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雙</a:t>
            </a:r>
            <a:r>
              <a:rPr lang="zh-TW" altLang="en-US" sz="14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邊</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禁止變換車道線</a:t>
            </a:r>
            <a:r>
              <a:rPr lang="en-US" altLang="zh-TW"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雙白實線</a:t>
            </a:r>
            <a:r>
              <a:rPr lang="en-US" altLang="zh-TW" sz="14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用以分隔同向車道，並禁止變換車道。</a:t>
            </a:r>
            <a:endPar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p>
            <a:pPr marL="176213" indent="-176213">
              <a:spcBef>
                <a:spcPts val="300"/>
              </a:spcBef>
              <a:buNone/>
            </a:pPr>
            <a:r>
              <a:rPr lang="en-US" altLang="zh-TW" sz="14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4.</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禁止停車</a:t>
            </a:r>
            <a:r>
              <a:rPr lang="zh-TW" altLang="en-US" sz="14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線</a:t>
            </a:r>
            <a:r>
              <a:rPr lang="en-US" altLang="zh-TW"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黃</a:t>
            </a:r>
            <a:r>
              <a:rPr lang="zh-TW" altLang="en-US" sz="14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實線</a:t>
            </a:r>
            <a:r>
              <a:rPr lang="en-US" altLang="zh-TW" sz="14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指示禁止停車時段，禁止時間為每日上午</a:t>
            </a:r>
            <a:r>
              <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7</a:t>
            </a:r>
            <a:r>
              <a:rPr lang="zh-TW" altLang="en-US"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時至晚間</a:t>
            </a:r>
            <a:r>
              <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8</a:t>
            </a:r>
            <a:r>
              <a:rPr lang="zh-TW" altLang="en-US"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時，如有延長或所短時，會另以標誌及附牌標示告知。</a:t>
            </a:r>
            <a:endPar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p>
            <a:pPr marL="176213" indent="-176213">
              <a:spcBef>
                <a:spcPts val="300"/>
              </a:spcBef>
              <a:buNone/>
            </a:pPr>
            <a:r>
              <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5.</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禁止</a:t>
            </a:r>
            <a:r>
              <a:rPr lang="zh-TW" altLang="en-US" sz="14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臨時</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停車</a:t>
            </a:r>
            <a:r>
              <a:rPr lang="zh-TW" altLang="en-US" sz="14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線</a:t>
            </a:r>
            <a:r>
              <a:rPr lang="en-US" altLang="zh-TW"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紅實線</a:t>
            </a:r>
            <a:r>
              <a:rPr lang="en-US" altLang="zh-TW" sz="14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指示禁止臨時停車時段，禁止時間為全日</a:t>
            </a:r>
            <a:r>
              <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24</a:t>
            </a:r>
            <a:r>
              <a:rPr lang="zh-TW" altLang="en-US"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小時，如有縮短之必要時，會另以標誌或附牌標示之。</a:t>
            </a:r>
            <a:endPar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p>
            <a:pPr marL="176213" indent="-176213">
              <a:spcBef>
                <a:spcPts val="300"/>
              </a:spcBef>
              <a:buNone/>
            </a:pPr>
            <a:r>
              <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停止線</a:t>
            </a:r>
            <a:r>
              <a:rPr lang="en-US" altLang="zh-TW"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白實線</a:t>
            </a:r>
            <a:r>
              <a:rPr lang="en-US" altLang="zh-TW" sz="14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指示行駛車輛停止之界線，車輛停止時，其前懸部分不得伸越該線。</a:t>
            </a:r>
            <a:endPar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p>
            <a:pPr marL="176213" indent="-176213">
              <a:spcBef>
                <a:spcPts val="300"/>
              </a:spcBef>
              <a:buNone/>
            </a:pPr>
            <a:r>
              <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7.</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機慢車停等區線：</a:t>
            </a:r>
            <a:r>
              <a:rPr lang="zh-TW" altLang="en-US"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指示大型重型機車以外之機</a:t>
            </a:r>
            <a:r>
              <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慢</a:t>
            </a:r>
            <a:r>
              <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車駕駛人於紅燈亮時行駛停等之範圍，其他車種不得在停等區內停留。</a:t>
            </a:r>
            <a:endPar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endParaRPr>
          </a:p>
          <a:p>
            <a:pPr marL="176213" indent="-176213">
              <a:spcBef>
                <a:spcPts val="600"/>
              </a:spcBef>
              <a:buNone/>
            </a:pPr>
            <a:r>
              <a:rPr lang="en-US" altLang="zh-TW"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8.</a:t>
            </a:r>
            <a:r>
              <a:rPr lang="zh-TW" altLang="en-US" sz="14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「禁行機車」標字：</a:t>
            </a:r>
            <a:r>
              <a:rPr lang="zh-TW" altLang="en-US" sz="1400"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告示本車道禁止</a:t>
            </a:r>
            <a:r>
              <a:rPr lang="zh-TW" altLang="en-US" sz="1400" dirty="0" smtClean="0">
                <a:solidFill>
                  <a:srgbClr val="1E03BD"/>
                </a:solidFill>
                <a:latin typeface="標楷體" panose="03000509000000000000" pitchFamily="65" charset="-120"/>
                <a:ea typeface="標楷體" panose="03000509000000000000" pitchFamily="65" charset="-120"/>
                <a:cs typeface="Times New Roman" panose="02020603050405020304" pitchFamily="18" charset="0"/>
              </a:rPr>
              <a:t>大型</a:t>
            </a:r>
            <a:r>
              <a:rPr lang="zh-TW" altLang="en-US" sz="1400" dirty="0" smtClean="0">
                <a:solidFill>
                  <a:srgbClr val="1E03BD"/>
                </a:solidFill>
                <a:latin typeface="標楷體" panose="03000509000000000000" pitchFamily="65" charset="-120"/>
                <a:ea typeface="標楷體" panose="03000509000000000000" pitchFamily="65" charset="-120"/>
              </a:rPr>
              <a:t>重型機車以外之機車通行。</a:t>
            </a:r>
            <a:endParaRPr lang="zh-TW" altLang="en-US" sz="1400" dirty="0">
              <a:solidFill>
                <a:srgbClr val="1E03BD"/>
              </a:solidFill>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51</a:t>
            </a:fld>
            <a:endParaRPr lang="zh-TW" altLang="en-US"/>
          </a:p>
        </p:txBody>
      </p:sp>
      <p:sp>
        <p:nvSpPr>
          <p:cNvPr id="2" name="矩形 1"/>
          <p:cNvSpPr/>
          <p:nvPr/>
        </p:nvSpPr>
        <p:spPr>
          <a:xfrm>
            <a:off x="156150" y="1178394"/>
            <a:ext cx="8736330" cy="523220"/>
          </a:xfrm>
          <a:prstGeom prst="rect">
            <a:avLst/>
          </a:prstGeom>
        </p:spPr>
        <p:txBody>
          <a:bodyPr wrap="square">
            <a:spAutoFit/>
          </a:bodyPr>
          <a:lstStyle/>
          <a:p>
            <a:r>
              <a:rPr lang="en-US" altLang="zh-TW" sz="28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11.1 </a:t>
            </a:r>
            <a:r>
              <a:rPr lang="zh-TW" altLang="en-US" sz="2800" b="1" dirty="0" smtClean="0">
                <a:solidFill>
                  <a:srgbClr val="C00000"/>
                </a:solidFill>
                <a:latin typeface="標楷體" panose="03000509000000000000" pitchFamily="65" charset="-120"/>
                <a:ea typeface="標楷體" panose="03000509000000000000" pitchFamily="65" charset="-120"/>
              </a:rPr>
              <a:t>認識</a:t>
            </a:r>
            <a:r>
              <a:rPr lang="zh-TW" altLang="en-US" sz="2800" b="1" dirty="0">
                <a:solidFill>
                  <a:srgbClr val="C00000"/>
                </a:solidFill>
                <a:latin typeface="標楷體" panose="03000509000000000000" pitchFamily="65" charset="-120"/>
                <a:ea typeface="標楷體" panose="03000509000000000000" pitchFamily="65" charset="-120"/>
              </a:rPr>
              <a:t>交岔路口及其附近交通設施及其</a:t>
            </a:r>
            <a:r>
              <a:rPr lang="zh-TW" altLang="en-US" sz="2800" b="1" dirty="0" smtClean="0">
                <a:solidFill>
                  <a:srgbClr val="C00000"/>
                </a:solidFill>
                <a:latin typeface="標楷體" panose="03000509000000000000" pitchFamily="65" charset="-120"/>
                <a:ea typeface="標楷體" panose="03000509000000000000" pitchFamily="65" charset="-120"/>
              </a:rPr>
              <a:t>意義 </a:t>
            </a:r>
            <a:r>
              <a:rPr lang="en-US" altLang="zh-TW" sz="28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(1/5)</a:t>
            </a:r>
            <a:endParaRPr lang="en-US" altLang="zh-TW"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34768970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9512" y="222250"/>
            <a:ext cx="8784976" cy="720725"/>
          </a:xfrm>
        </p:spPr>
        <p:txBody>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貳拾、如何指導學童安全通過路口 </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(2/8</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3600" dirty="0"/>
          </a:p>
        </p:txBody>
      </p:sp>
      <p:pic>
        <p:nvPicPr>
          <p:cNvPr id="6" name="內容版面配置區 5"/>
          <p:cNvPicPr>
            <a:picLocks noGrp="1" noChangeAspect="1"/>
          </p:cNvPicPr>
          <p:nvPr>
            <p:ph sz="half" idx="1"/>
          </p:nvPr>
        </p:nvPicPr>
        <p:blipFill>
          <a:blip r:embed="rId2"/>
          <a:stretch>
            <a:fillRect/>
          </a:stretch>
        </p:blipFill>
        <p:spPr>
          <a:xfrm>
            <a:off x="79329" y="1772816"/>
            <a:ext cx="4338936" cy="3071366"/>
          </a:xfrm>
          <a:prstGeom prst="rect">
            <a:avLst/>
          </a:prstGeom>
        </p:spPr>
      </p:pic>
      <p:sp>
        <p:nvSpPr>
          <p:cNvPr id="5" name="投影片編號版面配置區 4"/>
          <p:cNvSpPr>
            <a:spLocks noGrp="1"/>
          </p:cNvSpPr>
          <p:nvPr>
            <p:ph type="sldNum" sz="quarter" idx="12"/>
          </p:nvPr>
        </p:nvSpPr>
        <p:spPr/>
        <p:txBody>
          <a:bodyPr/>
          <a:lstStyle/>
          <a:p>
            <a:pPr>
              <a:defRPr/>
            </a:pPr>
            <a:fld id="{6F941DC2-EBFF-4D2B-8D40-2435785F17E6}" type="slidenum">
              <a:rPr lang="zh-TW" altLang="en-US" smtClean="0"/>
              <a:pPr>
                <a:defRPr/>
              </a:pPr>
              <a:t>52</a:t>
            </a:fld>
            <a:endParaRPr lang="zh-TW" altLang="en-US"/>
          </a:p>
        </p:txBody>
      </p:sp>
      <p:pic>
        <p:nvPicPr>
          <p:cNvPr id="9" name="內容版面配置區 8"/>
          <p:cNvPicPr>
            <a:picLocks noGrp="1" noChangeAspect="1"/>
          </p:cNvPicPr>
          <p:nvPr>
            <p:ph sz="half" idx="2"/>
          </p:nvPr>
        </p:nvPicPr>
        <p:blipFill>
          <a:blip r:embed="rId3"/>
          <a:stretch>
            <a:fillRect/>
          </a:stretch>
        </p:blipFill>
        <p:spPr>
          <a:xfrm>
            <a:off x="46975" y="5013176"/>
            <a:ext cx="4459993" cy="1844824"/>
          </a:xfrm>
          <a:prstGeom prst="rect">
            <a:avLst/>
          </a:prstGeom>
        </p:spPr>
      </p:pic>
      <p:sp>
        <p:nvSpPr>
          <p:cNvPr id="12" name="矩形 11"/>
          <p:cNvSpPr/>
          <p:nvPr/>
        </p:nvSpPr>
        <p:spPr>
          <a:xfrm>
            <a:off x="79328" y="1174626"/>
            <a:ext cx="8525119" cy="523220"/>
          </a:xfrm>
          <a:prstGeom prst="rect">
            <a:avLst/>
          </a:prstGeom>
        </p:spPr>
        <p:txBody>
          <a:bodyPr wrap="square">
            <a:spAutoFit/>
          </a:bodyPr>
          <a:lstStyle/>
          <a:p>
            <a:r>
              <a:rPr lang="en-US" altLang="zh-TW" sz="28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11.1 </a:t>
            </a:r>
            <a:r>
              <a:rPr lang="zh-TW" altLang="en-US" sz="2800" b="1" dirty="0" smtClean="0">
                <a:solidFill>
                  <a:srgbClr val="C00000"/>
                </a:solidFill>
                <a:latin typeface="標楷體" panose="03000509000000000000" pitchFamily="65" charset="-120"/>
                <a:ea typeface="標楷體" panose="03000509000000000000" pitchFamily="65" charset="-120"/>
              </a:rPr>
              <a:t>認識</a:t>
            </a:r>
            <a:r>
              <a:rPr lang="zh-TW" altLang="en-US" sz="2800" b="1" dirty="0">
                <a:solidFill>
                  <a:srgbClr val="C00000"/>
                </a:solidFill>
                <a:latin typeface="標楷體" panose="03000509000000000000" pitchFamily="65" charset="-120"/>
                <a:ea typeface="標楷體" panose="03000509000000000000" pitchFamily="65" charset="-120"/>
              </a:rPr>
              <a:t>交岔路口及其附近交通設施及其</a:t>
            </a:r>
            <a:r>
              <a:rPr lang="zh-TW" altLang="en-US" sz="2800" b="1" dirty="0" smtClean="0">
                <a:solidFill>
                  <a:srgbClr val="C00000"/>
                </a:solidFill>
                <a:latin typeface="標楷體" panose="03000509000000000000" pitchFamily="65" charset="-120"/>
                <a:ea typeface="標楷體" panose="03000509000000000000" pitchFamily="65" charset="-120"/>
              </a:rPr>
              <a:t>意義 </a:t>
            </a:r>
            <a:r>
              <a:rPr lang="en-US" altLang="zh-TW" sz="28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(2/5)</a:t>
            </a:r>
            <a:endParaRPr lang="en-US" altLang="zh-TW"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13" name="圖片 12"/>
          <p:cNvPicPr>
            <a:picLocks noChangeAspect="1"/>
          </p:cNvPicPr>
          <p:nvPr/>
        </p:nvPicPr>
        <p:blipFill>
          <a:blip r:embed="rId4"/>
          <a:stretch>
            <a:fillRect/>
          </a:stretch>
        </p:blipFill>
        <p:spPr>
          <a:xfrm>
            <a:off x="4506968" y="1715713"/>
            <a:ext cx="4608757" cy="5085184"/>
          </a:xfrm>
          <a:prstGeom prst="rect">
            <a:avLst/>
          </a:prstGeom>
        </p:spPr>
      </p:pic>
    </p:spTree>
    <p:extLst>
      <p:ext uri="{BB962C8B-B14F-4D97-AF65-F5344CB8AC3E}">
        <p14:creationId xmlns:p14="http://schemas.microsoft.com/office/powerpoint/2010/main" val="15132751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a:xfrm>
            <a:off x="208722" y="222250"/>
            <a:ext cx="8489191" cy="720725"/>
          </a:xfrm>
        </p:spPr>
        <p:txBody>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貳拾、如何指導學童安全通過</a:t>
            </a:r>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路口 </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(3/8)</a:t>
            </a:r>
            <a:endParaRPr lang="zh-TW" altLang="en-US" sz="3600" dirty="0">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53</a:t>
            </a:fld>
            <a:endParaRPr lang="zh-TW" altLang="en-US"/>
          </a:p>
        </p:txBody>
      </p:sp>
      <p:pic>
        <p:nvPicPr>
          <p:cNvPr id="7" name="圖片 6"/>
          <p:cNvPicPr>
            <a:picLocks noChangeAspect="1"/>
          </p:cNvPicPr>
          <p:nvPr/>
        </p:nvPicPr>
        <p:blipFill>
          <a:blip r:embed="rId2"/>
          <a:stretch>
            <a:fillRect/>
          </a:stretch>
        </p:blipFill>
        <p:spPr>
          <a:xfrm>
            <a:off x="179512" y="1700808"/>
            <a:ext cx="8964488" cy="4464496"/>
          </a:xfrm>
          <a:prstGeom prst="rect">
            <a:avLst/>
          </a:prstGeom>
        </p:spPr>
      </p:pic>
      <p:sp>
        <p:nvSpPr>
          <p:cNvPr id="3" name="矩形 2"/>
          <p:cNvSpPr/>
          <p:nvPr/>
        </p:nvSpPr>
        <p:spPr>
          <a:xfrm>
            <a:off x="208722" y="1186596"/>
            <a:ext cx="8251709" cy="523220"/>
          </a:xfrm>
          <a:prstGeom prst="rect">
            <a:avLst/>
          </a:prstGeom>
        </p:spPr>
        <p:txBody>
          <a:bodyPr wrap="square">
            <a:spAutoFit/>
          </a:bodyPr>
          <a:lstStyle/>
          <a:p>
            <a:pPr marL="0" indent="0">
              <a:buNone/>
            </a:pPr>
            <a:r>
              <a:rPr lang="en-US" altLang="zh-TW"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11.1 </a:t>
            </a:r>
            <a:r>
              <a:rPr lang="zh-TW" altLang="en-US"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認識交岔路口及其附近交通設施及其意義 </a:t>
            </a:r>
            <a:r>
              <a:rPr lang="en-US" altLang="zh-TW"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3/5)</a:t>
            </a:r>
            <a:endParaRPr lang="en-US" altLang="zh-TW"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89698259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a:xfrm>
            <a:off x="251520" y="222250"/>
            <a:ext cx="8712968" cy="720725"/>
          </a:xfrm>
        </p:spPr>
        <p:txBody>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貳拾、如何指導學童安全通過</a:t>
            </a:r>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路口 </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(4/8)</a:t>
            </a:r>
            <a:endParaRPr lang="zh-TW" altLang="en-US" sz="3600" dirty="0">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12"/>
          </p:nvPr>
        </p:nvSpPr>
        <p:spPr/>
        <p:txBody>
          <a:bodyPr/>
          <a:lstStyle/>
          <a:p>
            <a:pPr>
              <a:defRPr/>
            </a:pPr>
            <a:fld id="{DC1A6A16-16F4-4AAA-8F82-BEFF73BFA250}" type="slidenum">
              <a:rPr lang="zh-TW" altLang="en-US" smtClean="0"/>
              <a:pPr>
                <a:defRPr/>
              </a:pPr>
              <a:t>54</a:t>
            </a:fld>
            <a:endParaRPr lang="zh-TW" altLang="en-US"/>
          </a:p>
        </p:txBody>
      </p:sp>
      <p:pic>
        <p:nvPicPr>
          <p:cNvPr id="3" name="圖片 2"/>
          <p:cNvPicPr>
            <a:picLocks noChangeAspect="1"/>
          </p:cNvPicPr>
          <p:nvPr/>
        </p:nvPicPr>
        <p:blipFill>
          <a:blip r:embed="rId2"/>
          <a:stretch>
            <a:fillRect/>
          </a:stretch>
        </p:blipFill>
        <p:spPr>
          <a:xfrm>
            <a:off x="251520" y="1687164"/>
            <a:ext cx="8712968" cy="4478139"/>
          </a:xfrm>
          <a:prstGeom prst="rect">
            <a:avLst/>
          </a:prstGeom>
        </p:spPr>
      </p:pic>
      <p:sp>
        <p:nvSpPr>
          <p:cNvPr id="4" name="矩形 3"/>
          <p:cNvSpPr/>
          <p:nvPr/>
        </p:nvSpPr>
        <p:spPr>
          <a:xfrm>
            <a:off x="251520" y="1163945"/>
            <a:ext cx="8208912" cy="523220"/>
          </a:xfrm>
          <a:prstGeom prst="rect">
            <a:avLst/>
          </a:prstGeom>
        </p:spPr>
        <p:txBody>
          <a:bodyPr wrap="square">
            <a:spAutoFit/>
          </a:bodyPr>
          <a:lstStyle/>
          <a:p>
            <a:pPr marL="0" indent="0">
              <a:buNone/>
            </a:pPr>
            <a:r>
              <a:rPr lang="en-US" altLang="zh-TW"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11.1 </a:t>
            </a:r>
            <a:r>
              <a:rPr lang="zh-TW" altLang="en-US"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認識交岔路口及其附近交通設施及其意義 </a:t>
            </a:r>
            <a:r>
              <a:rPr lang="en-US" altLang="zh-TW" sz="28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(4/5)</a:t>
            </a:r>
            <a:endParaRPr lang="en-US" altLang="zh-TW"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5932233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a:xfrm>
            <a:off x="182409" y="222250"/>
            <a:ext cx="8515504" cy="720725"/>
          </a:xfrm>
        </p:spPr>
        <p:txBody>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貳拾、如何指導學童安全通過</a:t>
            </a:r>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路口 </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(5/8)</a:t>
            </a:r>
            <a:endParaRPr lang="zh-TW" altLang="en-US" sz="3600" dirty="0">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12"/>
          </p:nvPr>
        </p:nvSpPr>
        <p:spPr/>
        <p:txBody>
          <a:bodyPr/>
          <a:lstStyle/>
          <a:p>
            <a:pPr>
              <a:defRPr/>
            </a:pPr>
            <a:fld id="{DC1A6A16-16F4-4AAA-8F82-BEFF73BFA250}" type="slidenum">
              <a:rPr lang="zh-TW" altLang="en-US" smtClean="0"/>
              <a:pPr>
                <a:defRPr/>
              </a:pPr>
              <a:t>55</a:t>
            </a:fld>
            <a:endParaRPr lang="zh-TW" altLang="en-US"/>
          </a:p>
        </p:txBody>
      </p:sp>
      <p:pic>
        <p:nvPicPr>
          <p:cNvPr id="4" name="圖片 3"/>
          <p:cNvPicPr>
            <a:picLocks noChangeAspect="1"/>
          </p:cNvPicPr>
          <p:nvPr/>
        </p:nvPicPr>
        <p:blipFill>
          <a:blip r:embed="rId2"/>
          <a:stretch>
            <a:fillRect/>
          </a:stretch>
        </p:blipFill>
        <p:spPr>
          <a:xfrm>
            <a:off x="251520" y="1628800"/>
            <a:ext cx="8712968" cy="4536504"/>
          </a:xfrm>
          <a:prstGeom prst="rect">
            <a:avLst/>
          </a:prstGeom>
        </p:spPr>
      </p:pic>
      <p:sp>
        <p:nvSpPr>
          <p:cNvPr id="3" name="矩形 2"/>
          <p:cNvSpPr/>
          <p:nvPr/>
        </p:nvSpPr>
        <p:spPr>
          <a:xfrm>
            <a:off x="182409" y="1109447"/>
            <a:ext cx="8784976" cy="523220"/>
          </a:xfrm>
          <a:prstGeom prst="rect">
            <a:avLst/>
          </a:prstGeom>
        </p:spPr>
        <p:txBody>
          <a:bodyPr wrap="square">
            <a:spAutoFit/>
          </a:bodyPr>
          <a:lstStyle/>
          <a:p>
            <a:pPr marL="0" indent="0">
              <a:buNone/>
            </a:pPr>
            <a:r>
              <a:rPr lang="en-US" altLang="zh-TW"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11.1 </a:t>
            </a:r>
            <a:r>
              <a:rPr lang="zh-TW" altLang="en-US"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認識交岔路口及其附近交通設施及其意義 </a:t>
            </a:r>
            <a:r>
              <a:rPr lang="en-US" altLang="zh-TW" sz="28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(5/5)</a:t>
            </a:r>
            <a:endParaRPr lang="en-US" altLang="zh-TW"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0340249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79512" y="222250"/>
            <a:ext cx="8784976" cy="720725"/>
          </a:xfrm>
        </p:spPr>
        <p:txBody>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貳拾、如何指導學童安全通過</a:t>
            </a:r>
            <a:r>
              <a:rPr lang="zh-TW" altLang="en-US" sz="3600" dirty="0" smtClean="0">
                <a:latin typeface="Times New Roman" panose="02020603050405020304" pitchFamily="18" charset="0"/>
                <a:ea typeface="標楷體" panose="03000509000000000000" pitchFamily="65" charset="-120"/>
                <a:cs typeface="Times New Roman" panose="02020603050405020304" pitchFamily="18" charset="0"/>
              </a:rPr>
              <a:t>路口 </a:t>
            </a:r>
            <a:r>
              <a:rPr lang="en-US" altLang="zh-TW" sz="3600" dirty="0" smtClean="0">
                <a:latin typeface="Times New Roman" panose="02020603050405020304" pitchFamily="18" charset="0"/>
                <a:ea typeface="標楷體" panose="03000509000000000000" pitchFamily="65" charset="-120"/>
                <a:cs typeface="Times New Roman" panose="02020603050405020304" pitchFamily="18" charset="0"/>
              </a:rPr>
              <a:t>(6/8)</a:t>
            </a:r>
            <a:endParaRPr lang="zh-TW" altLang="en-US" sz="3600" dirty="0">
              <a:latin typeface="Times New Roman" panose="02020603050405020304" pitchFamily="18" charset="0"/>
              <a:cs typeface="Times New Roman" panose="02020603050405020304" pitchFamily="18" charset="0"/>
            </a:endParaRPr>
          </a:p>
        </p:txBody>
      </p:sp>
      <p:sp>
        <p:nvSpPr>
          <p:cNvPr id="2" name="內容版面配置區 1"/>
          <p:cNvSpPr>
            <a:spLocks noGrp="1"/>
          </p:cNvSpPr>
          <p:nvPr>
            <p:ph sz="half" idx="1"/>
          </p:nvPr>
        </p:nvSpPr>
        <p:spPr>
          <a:xfrm>
            <a:off x="457200" y="1933688"/>
            <a:ext cx="3826768" cy="4192475"/>
          </a:xfrm>
        </p:spPr>
        <p:txBody>
          <a:bodyPr/>
          <a:lstStyle/>
          <a:p>
            <a:pPr marL="0" indent="0">
              <a:buNone/>
            </a:pPr>
            <a:endParaRPr lang="zh-TW" altLang="en-US" dirty="0">
              <a:solidFill>
                <a:srgbClr val="C00000"/>
              </a:solidFill>
            </a:endParaRPr>
          </a:p>
        </p:txBody>
      </p:sp>
      <p:sp>
        <p:nvSpPr>
          <p:cNvPr id="6" name="內容版面配置區 5"/>
          <p:cNvSpPr>
            <a:spLocks noGrp="1"/>
          </p:cNvSpPr>
          <p:nvPr>
            <p:ph sz="half" idx="2"/>
          </p:nvPr>
        </p:nvSpPr>
        <p:spPr>
          <a:xfrm>
            <a:off x="4513691" y="1719247"/>
            <a:ext cx="4502596" cy="4360076"/>
          </a:xfrm>
        </p:spPr>
        <p:txBody>
          <a:bodyPr/>
          <a:lstStyle/>
          <a:p>
            <a:pPr marL="265113" indent="-265113">
              <a:buFont typeface="Wingdings" panose="05000000000000000000" pitchFamily="2" charset="2"/>
              <a:buChar char="Ø"/>
            </a:pPr>
            <a:r>
              <a:rPr lang="zh-TW" altLang="en-US" sz="2000" b="1" dirty="0">
                <a:solidFill>
                  <a:schemeClr val="tx1"/>
                </a:solidFill>
                <a:latin typeface="標楷體" panose="03000509000000000000" pitchFamily="65" charset="-120"/>
                <a:ea typeface="標楷體" panose="03000509000000000000" pitchFamily="65" charset="-120"/>
              </a:rPr>
              <a:t>認識交岔路口上來往車輛之運行</a:t>
            </a:r>
            <a:r>
              <a:rPr lang="zh-TW" altLang="en-US" sz="2000" b="1" dirty="0" smtClean="0">
                <a:solidFill>
                  <a:schemeClr val="tx1"/>
                </a:solidFill>
                <a:latin typeface="標楷體" panose="03000509000000000000" pitchFamily="65" charset="-120"/>
                <a:ea typeface="標楷體" panose="03000509000000000000" pitchFamily="65" charset="-120"/>
              </a:rPr>
              <a:t>方式及對行人交通安全之威脅</a:t>
            </a:r>
            <a:endParaRPr lang="en-US" altLang="zh-TW" sz="2000" b="1" dirty="0" smtClean="0">
              <a:solidFill>
                <a:schemeClr val="tx1"/>
              </a:solidFill>
              <a:latin typeface="標楷體" panose="03000509000000000000" pitchFamily="65" charset="-120"/>
              <a:ea typeface="標楷體" panose="03000509000000000000" pitchFamily="65" charset="-120"/>
            </a:endParaRPr>
          </a:p>
          <a:p>
            <a:pPr marL="541338" lvl="1" indent="-276225">
              <a:buFont typeface="Wingdings" panose="05000000000000000000" pitchFamily="2" charset="2"/>
              <a:buChar char="ü"/>
            </a:pPr>
            <a:r>
              <a:rPr lang="zh-TW" altLang="en-US" sz="1800" b="1" dirty="0" smtClean="0">
                <a:solidFill>
                  <a:srgbClr val="C00000"/>
                </a:solidFill>
                <a:latin typeface="標楷體" panose="03000509000000000000" pitchFamily="65" charset="-120"/>
                <a:ea typeface="標楷體" panose="03000509000000000000" pitchFamily="65" charset="-120"/>
              </a:rPr>
              <a:t>車輛駕駛人所帶來之危險</a:t>
            </a:r>
            <a:endParaRPr lang="en-US" altLang="zh-TW" sz="1800" b="1" dirty="0" smtClean="0">
              <a:solidFill>
                <a:srgbClr val="C00000"/>
              </a:solidFill>
              <a:latin typeface="標楷體" panose="03000509000000000000" pitchFamily="65" charset="-120"/>
              <a:ea typeface="標楷體" panose="03000509000000000000" pitchFamily="65" charset="-120"/>
            </a:endParaRPr>
          </a:p>
          <a:p>
            <a:pPr marL="717550" lvl="2" indent="-52388">
              <a:buFont typeface="Arial" panose="020B0604020202020204" pitchFamily="34" charset="0"/>
              <a:buChar char="•"/>
            </a:pPr>
            <a:r>
              <a:rPr lang="zh-TW" altLang="en-US" sz="1800" dirty="0" smtClean="0">
                <a:solidFill>
                  <a:srgbClr val="1E03BD"/>
                </a:solidFill>
                <a:latin typeface="標楷體" panose="03000509000000000000" pitchFamily="65" charset="-120"/>
                <a:ea typeface="標楷體" panose="03000509000000000000" pitchFamily="65" charset="-120"/>
              </a:rPr>
              <a:t> 疏忽、超速、</a:t>
            </a:r>
            <a:endParaRPr lang="en-US" altLang="zh-TW" sz="1800" dirty="0" smtClean="0">
              <a:solidFill>
                <a:srgbClr val="1E03BD"/>
              </a:solidFill>
              <a:latin typeface="標楷體" panose="03000509000000000000" pitchFamily="65" charset="-120"/>
              <a:ea typeface="標楷體" panose="03000509000000000000" pitchFamily="65" charset="-120"/>
            </a:endParaRPr>
          </a:p>
          <a:p>
            <a:pPr marL="717550" lvl="2" indent="-52388">
              <a:buFont typeface="Arial" panose="020B0604020202020204" pitchFamily="34" charset="0"/>
              <a:buChar char="•"/>
            </a:pPr>
            <a:r>
              <a:rPr lang="zh-TW" altLang="en-US" sz="1800" dirty="0">
                <a:solidFill>
                  <a:srgbClr val="1E03BD"/>
                </a:solidFill>
                <a:latin typeface="標楷體" panose="03000509000000000000" pitchFamily="65" charset="-120"/>
                <a:ea typeface="標楷體" panose="03000509000000000000" pitchFamily="65" charset="-120"/>
              </a:rPr>
              <a:t> </a:t>
            </a:r>
            <a:r>
              <a:rPr lang="zh-TW" altLang="en-US" sz="1800" dirty="0" smtClean="0">
                <a:solidFill>
                  <a:srgbClr val="1E03BD"/>
                </a:solidFill>
                <a:latin typeface="標楷體" panose="03000509000000000000" pitchFamily="65" charset="-120"/>
                <a:ea typeface="標楷體" panose="03000509000000000000" pitchFamily="65" charset="-120"/>
              </a:rPr>
              <a:t>不遵守交通號誌管制</a:t>
            </a:r>
            <a:endParaRPr lang="en-US" altLang="zh-TW" sz="1800" dirty="0" smtClean="0">
              <a:solidFill>
                <a:srgbClr val="1E03BD"/>
              </a:solidFill>
              <a:latin typeface="標楷體" panose="03000509000000000000" pitchFamily="65" charset="-120"/>
              <a:ea typeface="標楷體" panose="03000509000000000000" pitchFamily="65" charset="-120"/>
            </a:endParaRPr>
          </a:p>
          <a:p>
            <a:pPr marL="717550" lvl="2" indent="-52388">
              <a:buFont typeface="Arial" panose="020B0604020202020204" pitchFamily="34" charset="0"/>
              <a:buChar char="•"/>
            </a:pPr>
            <a:r>
              <a:rPr lang="zh-TW" altLang="en-US" sz="1800" dirty="0">
                <a:solidFill>
                  <a:srgbClr val="1E03BD"/>
                </a:solidFill>
                <a:latin typeface="標楷體" panose="03000509000000000000" pitchFamily="65" charset="-120"/>
                <a:ea typeface="標楷體" panose="03000509000000000000" pitchFamily="65" charset="-120"/>
              </a:rPr>
              <a:t> </a:t>
            </a:r>
            <a:r>
              <a:rPr lang="zh-TW" altLang="en-US" sz="1800" dirty="0" smtClean="0">
                <a:solidFill>
                  <a:srgbClr val="1E03BD"/>
                </a:solidFill>
                <a:latin typeface="標楷體" panose="03000509000000000000" pitchFamily="65" charset="-120"/>
                <a:ea typeface="標楷體" panose="03000509000000000000" pitchFamily="65" charset="-120"/>
              </a:rPr>
              <a:t>未遵守路權之優先順序行車</a:t>
            </a:r>
            <a:endParaRPr lang="en-US" altLang="zh-TW" sz="1800" dirty="0" smtClean="0">
              <a:solidFill>
                <a:srgbClr val="1E03BD"/>
              </a:solidFill>
              <a:latin typeface="標楷體" panose="03000509000000000000" pitchFamily="65" charset="-120"/>
              <a:ea typeface="標楷體" panose="03000509000000000000" pitchFamily="65" charset="-120"/>
            </a:endParaRPr>
          </a:p>
          <a:p>
            <a:pPr marL="717550" lvl="2" indent="-52388">
              <a:buFont typeface="Arial" panose="020B0604020202020204" pitchFamily="34" charset="0"/>
              <a:buChar char="•"/>
            </a:pPr>
            <a:r>
              <a:rPr lang="zh-TW" altLang="en-US" sz="1800" dirty="0" smtClean="0">
                <a:solidFill>
                  <a:srgbClr val="1E03BD"/>
                </a:solidFill>
                <a:latin typeface="標楷體" panose="03000509000000000000" pitchFamily="65" charset="-120"/>
                <a:ea typeface="標楷體" panose="03000509000000000000" pitchFamily="65" charset="-120"/>
              </a:rPr>
              <a:t> 視線被擋或視線死角而未見行人</a:t>
            </a:r>
            <a:endParaRPr lang="en-US" altLang="zh-TW" sz="1800" dirty="0" smtClean="0">
              <a:solidFill>
                <a:srgbClr val="1E03BD"/>
              </a:solidFill>
              <a:latin typeface="標楷體" panose="03000509000000000000" pitchFamily="65" charset="-120"/>
              <a:ea typeface="標楷體" panose="03000509000000000000" pitchFamily="65" charset="-120"/>
            </a:endParaRPr>
          </a:p>
          <a:p>
            <a:pPr marL="608012" lvl="1" indent="-342900">
              <a:buFont typeface="Wingdings" panose="05000000000000000000" pitchFamily="2" charset="2"/>
              <a:buChar char="ü"/>
            </a:pPr>
            <a:r>
              <a:rPr lang="zh-TW" altLang="en-US" sz="1800" b="1" dirty="0" smtClean="0">
                <a:solidFill>
                  <a:srgbClr val="C00000"/>
                </a:solidFill>
                <a:latin typeface="標楷體" panose="03000509000000000000" pitchFamily="65" charset="-120"/>
                <a:ea typeface="標楷體" panose="03000509000000000000" pitchFamily="65" charset="-120"/>
              </a:rPr>
              <a:t>行人所帶來之用路危險</a:t>
            </a:r>
            <a:endParaRPr lang="en-US" altLang="zh-TW" sz="1800" b="1" dirty="0" smtClean="0">
              <a:solidFill>
                <a:srgbClr val="C00000"/>
              </a:solidFill>
              <a:latin typeface="標楷體" panose="03000509000000000000" pitchFamily="65" charset="-120"/>
              <a:ea typeface="標楷體" panose="03000509000000000000" pitchFamily="65" charset="-120"/>
            </a:endParaRPr>
          </a:p>
          <a:p>
            <a:pPr marL="895350" lvl="2" indent="-231775">
              <a:buFont typeface="Arial" panose="020B0604020202020204" pitchFamily="34" charset="0"/>
              <a:buChar char="•"/>
            </a:pPr>
            <a:r>
              <a:rPr lang="zh-TW" altLang="en-US" sz="1800" dirty="0">
                <a:solidFill>
                  <a:srgbClr val="1E03BD"/>
                </a:solidFill>
                <a:latin typeface="標楷體" panose="03000509000000000000" pitchFamily="65" charset="-120"/>
                <a:ea typeface="標楷體" panose="03000509000000000000" pitchFamily="65" charset="-120"/>
              </a:rPr>
              <a:t>不遵守交通號誌</a:t>
            </a:r>
            <a:r>
              <a:rPr lang="zh-TW" altLang="en-US" sz="1800" dirty="0" smtClean="0">
                <a:solidFill>
                  <a:srgbClr val="1E03BD"/>
                </a:solidFill>
                <a:latin typeface="標楷體" panose="03000509000000000000" pitchFamily="65" charset="-120"/>
                <a:ea typeface="標楷體" panose="03000509000000000000" pitchFamily="65" charset="-120"/>
              </a:rPr>
              <a:t>管制</a:t>
            </a:r>
            <a:r>
              <a:rPr lang="en-US" altLang="zh-TW" sz="1800" dirty="0" smtClean="0">
                <a:solidFill>
                  <a:srgbClr val="1E03BD"/>
                </a:solidFill>
                <a:latin typeface="標楷體" panose="03000509000000000000" pitchFamily="65" charset="-120"/>
                <a:ea typeface="標楷體" panose="03000509000000000000" pitchFamily="65" charset="-120"/>
              </a:rPr>
              <a:t>(</a:t>
            </a:r>
            <a:r>
              <a:rPr lang="zh-TW" altLang="en-US" sz="1800" dirty="0" smtClean="0">
                <a:solidFill>
                  <a:srgbClr val="1E03BD"/>
                </a:solidFill>
                <a:latin typeface="標楷體" panose="03000509000000000000" pitchFamily="65" charset="-120"/>
                <a:ea typeface="標楷體" panose="03000509000000000000" pitchFamily="65" charset="-120"/>
              </a:rPr>
              <a:t>闖紅燈等</a:t>
            </a:r>
            <a:r>
              <a:rPr lang="en-US" altLang="zh-TW" sz="1800" dirty="0" smtClean="0">
                <a:solidFill>
                  <a:srgbClr val="1E03BD"/>
                </a:solidFill>
                <a:latin typeface="標楷體" panose="03000509000000000000" pitchFamily="65" charset="-120"/>
                <a:ea typeface="標楷體" panose="03000509000000000000" pitchFamily="65" charset="-120"/>
              </a:rPr>
              <a:t>)</a:t>
            </a:r>
          </a:p>
          <a:p>
            <a:pPr marL="895350" lvl="2" indent="-231775">
              <a:buFont typeface="Arial" panose="020B0604020202020204" pitchFamily="34" charset="0"/>
              <a:buChar char="•"/>
            </a:pPr>
            <a:r>
              <a:rPr lang="zh-TW" altLang="en-US" sz="1800" dirty="0">
                <a:solidFill>
                  <a:srgbClr val="1E03BD"/>
                </a:solidFill>
                <a:latin typeface="標楷體" panose="03000509000000000000" pitchFamily="65" charset="-120"/>
                <a:ea typeface="標楷體" panose="03000509000000000000" pitchFamily="65" charset="-120"/>
              </a:rPr>
              <a:t>未注意左右來</a:t>
            </a:r>
            <a:r>
              <a:rPr lang="zh-TW" altLang="en-US" sz="1800" dirty="0" smtClean="0">
                <a:solidFill>
                  <a:srgbClr val="1E03BD"/>
                </a:solidFill>
                <a:latin typeface="標楷體" panose="03000509000000000000" pitchFamily="65" charset="-120"/>
                <a:ea typeface="標楷體" panose="03000509000000000000" pitchFamily="65" charset="-120"/>
              </a:rPr>
              <a:t>車</a:t>
            </a:r>
            <a:endParaRPr lang="en-US" altLang="zh-TW" sz="1800" dirty="0" smtClean="0">
              <a:solidFill>
                <a:srgbClr val="1E03BD"/>
              </a:solidFill>
              <a:latin typeface="標楷體" panose="03000509000000000000" pitchFamily="65" charset="-120"/>
              <a:ea typeface="標楷體" panose="03000509000000000000" pitchFamily="65" charset="-120"/>
            </a:endParaRPr>
          </a:p>
          <a:p>
            <a:pPr marL="895350" lvl="2" indent="-231775">
              <a:buFont typeface="Arial" panose="020B0604020202020204" pitchFamily="34" charset="0"/>
              <a:buChar char="•"/>
            </a:pPr>
            <a:r>
              <a:rPr lang="zh-TW" altLang="en-US" sz="1800" dirty="0">
                <a:solidFill>
                  <a:srgbClr val="1E03BD"/>
                </a:solidFill>
                <a:latin typeface="標楷體" panose="03000509000000000000" pitchFamily="65" charset="-120"/>
                <a:ea typeface="標楷體" panose="03000509000000000000" pitchFamily="65" charset="-120"/>
              </a:rPr>
              <a:t>視線被擋或落入視覺</a:t>
            </a:r>
            <a:r>
              <a:rPr lang="zh-TW" altLang="en-US" sz="1800" dirty="0" smtClean="0">
                <a:solidFill>
                  <a:srgbClr val="1E03BD"/>
                </a:solidFill>
                <a:latin typeface="標楷體" panose="03000509000000000000" pitchFamily="65" charset="-120"/>
                <a:ea typeface="標楷體" panose="03000509000000000000" pitchFamily="65" charset="-120"/>
              </a:rPr>
              <a:t>死角</a:t>
            </a:r>
            <a:endParaRPr lang="en-US" altLang="zh-TW" sz="1800" dirty="0" smtClean="0">
              <a:solidFill>
                <a:srgbClr val="1E03BD"/>
              </a:solidFill>
              <a:latin typeface="標楷體" panose="03000509000000000000" pitchFamily="65" charset="-120"/>
              <a:ea typeface="標楷體" panose="03000509000000000000" pitchFamily="65" charset="-120"/>
            </a:endParaRPr>
          </a:p>
          <a:p>
            <a:pPr marL="895350" lvl="2" indent="-231775">
              <a:buFont typeface="Arial" panose="020B0604020202020204" pitchFamily="34" charset="0"/>
              <a:buChar char="•"/>
            </a:pPr>
            <a:r>
              <a:rPr lang="zh-TW" altLang="en-US" sz="1800" dirty="0">
                <a:solidFill>
                  <a:srgbClr val="1E03BD"/>
                </a:solidFill>
                <a:latin typeface="標楷體" panose="03000509000000000000" pitchFamily="65" charset="-120"/>
                <a:ea typeface="標楷體" panose="03000509000000000000" pitchFamily="65" charset="-120"/>
              </a:rPr>
              <a:t>突然動作</a:t>
            </a:r>
            <a:r>
              <a:rPr lang="zh-TW" altLang="en-US" sz="1800" dirty="0" smtClean="0">
                <a:solidFill>
                  <a:srgbClr val="1E03BD"/>
                </a:solidFill>
                <a:latin typeface="標楷體" panose="03000509000000000000" pitchFamily="65" charset="-120"/>
                <a:ea typeface="標楷體" panose="03000509000000000000" pitchFamily="65" charset="-120"/>
              </a:rPr>
              <a:t>，車輛</a:t>
            </a:r>
            <a:r>
              <a:rPr lang="zh-TW" altLang="en-US" sz="1800" dirty="0">
                <a:solidFill>
                  <a:srgbClr val="1E03BD"/>
                </a:solidFill>
                <a:latin typeface="標楷體" panose="03000509000000000000" pitchFamily="65" charset="-120"/>
                <a:ea typeface="標楷體" panose="03000509000000000000" pitchFamily="65" charset="-120"/>
              </a:rPr>
              <a:t>駕駛人反應</a:t>
            </a:r>
            <a:r>
              <a:rPr lang="zh-TW" altLang="en-US" sz="1800" dirty="0" smtClean="0">
                <a:solidFill>
                  <a:srgbClr val="1E03BD"/>
                </a:solidFill>
                <a:latin typeface="標楷體" panose="03000509000000000000" pitchFamily="65" charset="-120"/>
                <a:ea typeface="標楷體" panose="03000509000000000000" pitchFamily="65" charset="-120"/>
              </a:rPr>
              <a:t>不及</a:t>
            </a:r>
            <a:endParaRPr lang="en-US" altLang="zh-TW" sz="1800" dirty="0" smtClean="0">
              <a:solidFill>
                <a:srgbClr val="1E03BD"/>
              </a:solidFill>
              <a:latin typeface="標楷體" panose="03000509000000000000" pitchFamily="65" charset="-120"/>
              <a:ea typeface="標楷體" panose="03000509000000000000" pitchFamily="65" charset="-120"/>
            </a:endParaRPr>
          </a:p>
          <a:p>
            <a:pPr marL="895350" lvl="2" indent="-231775">
              <a:buFont typeface="Arial" panose="020B0604020202020204" pitchFamily="34" charset="0"/>
              <a:buChar char="•"/>
            </a:pPr>
            <a:r>
              <a:rPr lang="zh-TW" altLang="en-US" sz="1800" dirty="0" smtClean="0">
                <a:solidFill>
                  <a:srgbClr val="1E03BD"/>
                </a:solidFill>
                <a:latin typeface="標楷體" panose="03000509000000000000" pitchFamily="65" charset="-120"/>
                <a:ea typeface="標楷體" panose="03000509000000000000" pitchFamily="65" charset="-120"/>
              </a:rPr>
              <a:t>凌晨或夜晚穿戴衣物不夠鮮明</a:t>
            </a:r>
            <a:endParaRPr lang="en-US" altLang="zh-TW" sz="1800" dirty="0" smtClean="0">
              <a:solidFill>
                <a:srgbClr val="1E03BD"/>
              </a:solidFill>
              <a:latin typeface="標楷體" panose="03000509000000000000" pitchFamily="65" charset="-120"/>
              <a:ea typeface="標楷體" panose="03000509000000000000" pitchFamily="65" charset="-120"/>
            </a:endParaRPr>
          </a:p>
          <a:p>
            <a:pPr marL="895350" lvl="2" indent="-231775">
              <a:buFont typeface="Arial" panose="020B0604020202020204" pitchFamily="34" charset="0"/>
              <a:buChar char="•"/>
            </a:pPr>
            <a:endParaRPr lang="en-US" altLang="zh-TW" sz="1800" dirty="0" smtClean="0">
              <a:solidFill>
                <a:srgbClr val="1E03BD"/>
              </a:solidFill>
              <a:latin typeface="標楷體" panose="03000509000000000000" pitchFamily="65" charset="-120"/>
              <a:ea typeface="標楷體" panose="03000509000000000000" pitchFamily="65" charset="-120"/>
            </a:endParaRPr>
          </a:p>
          <a:p>
            <a:pPr marL="895350" lvl="2" indent="-231775">
              <a:buFont typeface="Arial" panose="020B0604020202020204" pitchFamily="34" charset="0"/>
              <a:buChar char="•"/>
            </a:pPr>
            <a:endParaRPr lang="en-US" altLang="zh-TW" sz="1800" dirty="0" smtClean="0">
              <a:solidFill>
                <a:srgbClr val="1E03BD"/>
              </a:solidFill>
              <a:latin typeface="標楷體" panose="03000509000000000000" pitchFamily="65" charset="-120"/>
              <a:ea typeface="標楷體" panose="03000509000000000000" pitchFamily="65" charset="-120"/>
            </a:endParaRPr>
          </a:p>
          <a:p>
            <a:pPr>
              <a:buFont typeface="Wingdings" panose="05000000000000000000" pitchFamily="2" charset="2"/>
              <a:buChar char="Ø"/>
            </a:pPr>
            <a:endParaRPr lang="zh-TW" altLang="en-US" sz="2000" dirty="0">
              <a:solidFill>
                <a:srgbClr val="1E03BD"/>
              </a:solidFill>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56</a:t>
            </a:fld>
            <a:endParaRPr lang="zh-TW" altLang="en-US"/>
          </a:p>
        </p:txBody>
      </p:sp>
      <p:pic>
        <p:nvPicPr>
          <p:cNvPr id="5" name="圖片 4"/>
          <p:cNvPicPr>
            <a:picLocks noChangeAspect="1"/>
          </p:cNvPicPr>
          <p:nvPr/>
        </p:nvPicPr>
        <p:blipFill>
          <a:blip r:embed="rId2"/>
          <a:stretch>
            <a:fillRect/>
          </a:stretch>
        </p:blipFill>
        <p:spPr>
          <a:xfrm>
            <a:off x="457200" y="1847707"/>
            <a:ext cx="3815655" cy="4231616"/>
          </a:xfrm>
          <a:prstGeom prst="rect">
            <a:avLst/>
          </a:prstGeom>
        </p:spPr>
      </p:pic>
      <p:sp>
        <p:nvSpPr>
          <p:cNvPr id="7" name="矩形 6"/>
          <p:cNvSpPr/>
          <p:nvPr/>
        </p:nvSpPr>
        <p:spPr>
          <a:xfrm>
            <a:off x="329469" y="1186952"/>
            <a:ext cx="8507288" cy="523220"/>
          </a:xfrm>
          <a:prstGeom prst="rect">
            <a:avLst/>
          </a:prstGeom>
        </p:spPr>
        <p:txBody>
          <a:bodyPr wrap="square">
            <a:spAutoFit/>
          </a:bodyPr>
          <a:lstStyle/>
          <a:p>
            <a:pPr marL="0" indent="0">
              <a:buNone/>
            </a:pPr>
            <a:r>
              <a:rPr lang="en-US" altLang="zh-TW"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11.2 </a:t>
            </a:r>
            <a:r>
              <a:rPr lang="zh-TW" altLang="en-US" sz="28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認識</a:t>
            </a:r>
            <a:r>
              <a:rPr lang="zh-TW" altLang="en-US" sz="28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交</a:t>
            </a:r>
            <a:r>
              <a:rPr lang="zh-TW" altLang="en-US" sz="2800" b="1" dirty="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岔路口之</a:t>
            </a:r>
            <a:r>
              <a:rPr lang="zh-TW" altLang="en-US" sz="2800"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通行路</a:t>
            </a:r>
            <a:r>
              <a:rPr lang="zh-TW" altLang="en-US" sz="2800" b="1" dirty="0" smtClean="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權、車輛運行</a:t>
            </a:r>
            <a:r>
              <a:rPr lang="zh-TW" altLang="en-US" sz="2800" b="1" dirty="0" smtClean="0">
                <a:solidFill>
                  <a:srgbClr val="1E03BD"/>
                </a:solidFill>
                <a:latin typeface="Times New Roman" panose="02020603050405020304" pitchFamily="18" charset="0"/>
                <a:ea typeface="標楷體" panose="03000509000000000000" pitchFamily="65" charset="-120"/>
                <a:cs typeface="Times New Roman" panose="02020603050405020304" pitchFamily="18" charset="0"/>
              </a:rPr>
              <a:t>及事故危機</a:t>
            </a:r>
            <a:endParaRPr lang="en-US" altLang="zh-TW" sz="28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7042001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0" y="1196752"/>
            <a:ext cx="8712968" cy="4968552"/>
          </a:xfrm>
        </p:spPr>
        <p:txBody>
          <a:bodyPr/>
          <a:lstStyle/>
          <a:p>
            <a:pPr marL="0" indent="0">
              <a:buNone/>
            </a:pPr>
            <a:r>
              <a:rPr lang="en-US" altLang="zh-TW" dirty="0" smtClean="0">
                <a:solidFill>
                  <a:srgbClr val="C00000"/>
                </a:solidFill>
              </a:rPr>
              <a:t>11.3 </a:t>
            </a:r>
            <a:r>
              <a:rPr lang="zh-TW" altLang="en-US" dirty="0" smtClean="0">
                <a:solidFill>
                  <a:srgbClr val="C00000"/>
                </a:solidFill>
              </a:rPr>
              <a:t>指導預防事故及安全通過路口相關知識與技能</a:t>
            </a:r>
            <a:endParaRPr lang="en-US" altLang="zh-TW" dirty="0" smtClean="0">
              <a:solidFill>
                <a:srgbClr val="C00000"/>
              </a:solidFill>
            </a:endParaRPr>
          </a:p>
          <a:p>
            <a:pPr marL="628650" indent="-274638">
              <a:buFont typeface="Wingdings" panose="05000000000000000000" pitchFamily="2" charset="2"/>
              <a:buChar char="Ø"/>
            </a:pPr>
            <a:r>
              <a:rPr lang="zh-TW" altLang="en-US" sz="2400" dirty="0" smtClean="0">
                <a:solidFill>
                  <a:srgbClr val="1E03BD"/>
                </a:solidFill>
              </a:rPr>
              <a:t>透過</a:t>
            </a:r>
            <a:r>
              <a:rPr lang="zh-TW" altLang="en-US" sz="2400" dirty="0" smtClean="0">
                <a:solidFill>
                  <a:srgbClr val="C00000"/>
                </a:solidFill>
              </a:rPr>
              <a:t>真實事故案例解說</a:t>
            </a:r>
            <a:r>
              <a:rPr lang="zh-TW" altLang="en-US" sz="2400" dirty="0" smtClean="0">
                <a:solidFill>
                  <a:srgbClr val="1E03BD"/>
                </a:solidFill>
              </a:rPr>
              <a:t>，解說事故原因並指導預防作為</a:t>
            </a:r>
            <a:endParaRPr lang="en-US" altLang="zh-TW" sz="2400" dirty="0" smtClean="0">
              <a:solidFill>
                <a:srgbClr val="1E03BD"/>
              </a:solidFill>
            </a:endParaRPr>
          </a:p>
          <a:p>
            <a:pPr marL="628650" lvl="1" indent="-274638">
              <a:buFont typeface="Wingdings" panose="05000000000000000000" pitchFamily="2" charset="2"/>
              <a:buChar char="Ø"/>
            </a:pPr>
            <a:r>
              <a:rPr lang="zh-TW" altLang="en-US" b="1" dirty="0" smtClean="0">
                <a:solidFill>
                  <a:srgbClr val="1E03BD"/>
                </a:solidFill>
              </a:rPr>
              <a:t>帶領學生</a:t>
            </a:r>
            <a:r>
              <a:rPr lang="zh-TW" altLang="en-US" b="1" dirty="0" smtClean="0">
                <a:solidFill>
                  <a:srgbClr val="C00000"/>
                </a:solidFill>
              </a:rPr>
              <a:t>現場觀察</a:t>
            </a:r>
            <a:r>
              <a:rPr lang="zh-TW" altLang="en-US" b="1" dirty="0" smtClean="0">
                <a:solidFill>
                  <a:srgbClr val="1E03BD"/>
                </a:solidFill>
              </a:rPr>
              <a:t>行人之危險行為，揭示學童常犯之</a:t>
            </a:r>
            <a:r>
              <a:rPr lang="zh-TW" altLang="en-US" b="1" dirty="0">
                <a:solidFill>
                  <a:srgbClr val="1E03BD"/>
                </a:solidFill>
              </a:rPr>
              <a:t>危險用路</a:t>
            </a:r>
            <a:r>
              <a:rPr lang="zh-TW" altLang="en-US" b="1" dirty="0" smtClean="0">
                <a:solidFill>
                  <a:srgbClr val="1E03BD"/>
                </a:solidFill>
              </a:rPr>
              <a:t>行為，再由同學自行討論、檢討並提出改善方法。 </a:t>
            </a:r>
            <a:endParaRPr lang="en-US" altLang="zh-TW" b="1" dirty="0" smtClean="0">
              <a:solidFill>
                <a:srgbClr val="1E03BD"/>
              </a:solidFill>
            </a:endParaRPr>
          </a:p>
          <a:p>
            <a:pPr marL="628650" lvl="1" indent="-274638">
              <a:buFont typeface="Wingdings" panose="05000000000000000000" pitchFamily="2" charset="2"/>
              <a:buChar char="Ø"/>
            </a:pPr>
            <a:r>
              <a:rPr lang="zh-TW" altLang="en-US" b="1" dirty="0" smtClean="0">
                <a:solidFill>
                  <a:srgbClr val="1E03BD"/>
                </a:solidFill>
              </a:rPr>
              <a:t>發展安全通過</a:t>
            </a:r>
            <a:r>
              <a:rPr lang="zh-TW" altLang="en-US" b="1" dirty="0">
                <a:solidFill>
                  <a:srgbClr val="1E03BD"/>
                </a:solidFill>
              </a:rPr>
              <a:t>路口之</a:t>
            </a:r>
            <a:r>
              <a:rPr lang="zh-TW" altLang="en-US" b="1" dirty="0">
                <a:solidFill>
                  <a:srgbClr val="C00000"/>
                </a:solidFill>
              </a:rPr>
              <a:t>指</a:t>
            </a:r>
            <a:r>
              <a:rPr lang="zh-TW" altLang="en-US" b="1" dirty="0" smtClean="0">
                <a:solidFill>
                  <a:srgbClr val="C00000"/>
                </a:solidFill>
              </a:rPr>
              <a:t>差法或口訣</a:t>
            </a:r>
            <a:r>
              <a:rPr lang="zh-TW" altLang="en-US" b="1" dirty="0" smtClean="0">
                <a:solidFill>
                  <a:srgbClr val="1E03BD"/>
                </a:solidFill>
              </a:rPr>
              <a:t>，例如</a:t>
            </a:r>
            <a:r>
              <a:rPr lang="en-US" altLang="zh-TW" b="1" dirty="0" smtClean="0">
                <a:solidFill>
                  <a:srgbClr val="C00000"/>
                </a:solidFill>
              </a:rPr>
              <a:t>『</a:t>
            </a:r>
            <a:r>
              <a:rPr lang="zh-TW" altLang="en-US" b="1" dirty="0">
                <a:solidFill>
                  <a:srgbClr val="C00000"/>
                </a:solidFill>
              </a:rPr>
              <a:t>停、看、轉、揮、動</a:t>
            </a:r>
            <a:r>
              <a:rPr lang="en-US" altLang="zh-TW" b="1" dirty="0" smtClean="0">
                <a:solidFill>
                  <a:srgbClr val="C00000"/>
                </a:solidFill>
              </a:rPr>
              <a:t>』</a:t>
            </a:r>
            <a:r>
              <a:rPr lang="zh-TW" altLang="en-US" b="1" dirty="0" smtClean="0">
                <a:solidFill>
                  <a:srgbClr val="1E03BD"/>
                </a:solidFill>
              </a:rPr>
              <a:t>，並落實指導每一個步驟之具體內容與動作：</a:t>
            </a:r>
            <a:endParaRPr lang="en-US" altLang="zh-TW" b="1" dirty="0" smtClean="0">
              <a:solidFill>
                <a:srgbClr val="1E03BD"/>
              </a:solidFill>
            </a:endParaRPr>
          </a:p>
          <a:p>
            <a:pPr marL="352425" lvl="1" indent="454025">
              <a:buNone/>
            </a:pPr>
            <a:r>
              <a:rPr lang="en-US" altLang="zh-TW" sz="2000" b="1" dirty="0" smtClean="0">
                <a:solidFill>
                  <a:srgbClr val="1E03BD"/>
                </a:solidFill>
              </a:rPr>
              <a:t>(1)</a:t>
            </a:r>
            <a:r>
              <a:rPr lang="zh-TW" altLang="en-US" sz="2000" b="1" dirty="0" smtClean="0">
                <a:solidFill>
                  <a:srgbClr val="1E03BD"/>
                </a:solidFill>
              </a:rPr>
              <a:t>停</a:t>
            </a:r>
            <a:r>
              <a:rPr lang="en-US" altLang="zh-TW" sz="2000" b="1" dirty="0">
                <a:solidFill>
                  <a:srgbClr val="1E03BD"/>
                </a:solidFill>
              </a:rPr>
              <a:t>-</a:t>
            </a:r>
            <a:r>
              <a:rPr lang="zh-TW" altLang="en-US" sz="2000" b="1" dirty="0">
                <a:solidFill>
                  <a:srgbClr val="1E03BD"/>
                </a:solidFill>
              </a:rPr>
              <a:t>停人行道不</a:t>
            </a:r>
            <a:r>
              <a:rPr lang="zh-TW" altLang="en-US" sz="2000" b="1" dirty="0" smtClean="0">
                <a:solidFill>
                  <a:srgbClr val="1E03BD"/>
                </a:solidFill>
              </a:rPr>
              <a:t>強行</a:t>
            </a:r>
            <a:endParaRPr lang="en-US" altLang="zh-TW" sz="2000" b="1" dirty="0" smtClean="0">
              <a:solidFill>
                <a:srgbClr val="1E03BD"/>
              </a:solidFill>
            </a:endParaRPr>
          </a:p>
          <a:p>
            <a:pPr marL="352425" lvl="1" indent="454025">
              <a:buNone/>
            </a:pPr>
            <a:r>
              <a:rPr lang="en-US" altLang="zh-TW" sz="2000" b="1" dirty="0" smtClean="0">
                <a:solidFill>
                  <a:srgbClr val="1E03BD"/>
                </a:solidFill>
              </a:rPr>
              <a:t>(2)</a:t>
            </a:r>
            <a:r>
              <a:rPr lang="zh-TW" altLang="en-US" sz="2000" b="1" dirty="0" smtClean="0">
                <a:solidFill>
                  <a:srgbClr val="1E03BD"/>
                </a:solidFill>
              </a:rPr>
              <a:t>看</a:t>
            </a:r>
            <a:r>
              <a:rPr lang="en-US" altLang="zh-TW" sz="2000" b="1" dirty="0">
                <a:solidFill>
                  <a:srgbClr val="1E03BD"/>
                </a:solidFill>
              </a:rPr>
              <a:t>-</a:t>
            </a:r>
            <a:r>
              <a:rPr lang="zh-TW" altLang="en-US" sz="2000" b="1" dirty="0">
                <a:solidFill>
                  <a:srgbClr val="1E03BD"/>
                </a:solidFill>
              </a:rPr>
              <a:t>看看號誌小綠</a:t>
            </a:r>
            <a:r>
              <a:rPr lang="zh-TW" altLang="en-US" sz="2000" b="1" dirty="0" smtClean="0">
                <a:solidFill>
                  <a:srgbClr val="1E03BD"/>
                </a:solidFill>
              </a:rPr>
              <a:t>人</a:t>
            </a:r>
            <a:endParaRPr lang="en-US" altLang="zh-TW" sz="2000" b="1" dirty="0" smtClean="0">
              <a:solidFill>
                <a:srgbClr val="1E03BD"/>
              </a:solidFill>
            </a:endParaRPr>
          </a:p>
          <a:p>
            <a:pPr marL="352425" lvl="1" indent="454025">
              <a:buNone/>
            </a:pPr>
            <a:r>
              <a:rPr lang="en-US" altLang="zh-TW" sz="2000" b="1" dirty="0" smtClean="0">
                <a:solidFill>
                  <a:srgbClr val="1E03BD"/>
                </a:solidFill>
              </a:rPr>
              <a:t>(3)</a:t>
            </a:r>
            <a:r>
              <a:rPr lang="zh-TW" altLang="en-US" sz="2000" b="1" dirty="0" smtClean="0">
                <a:solidFill>
                  <a:srgbClr val="1E03BD"/>
                </a:solidFill>
              </a:rPr>
              <a:t>轉</a:t>
            </a:r>
            <a:r>
              <a:rPr lang="en-US" altLang="zh-TW" sz="2000" b="1" dirty="0">
                <a:solidFill>
                  <a:srgbClr val="1E03BD"/>
                </a:solidFill>
              </a:rPr>
              <a:t>-</a:t>
            </a:r>
            <a:r>
              <a:rPr lang="zh-TW" altLang="en-US" sz="2000" b="1" dirty="0">
                <a:solidFill>
                  <a:srgbClr val="1E03BD"/>
                </a:solidFill>
              </a:rPr>
              <a:t>轉左轉右等車</a:t>
            </a:r>
            <a:r>
              <a:rPr lang="zh-TW" altLang="en-US" sz="2000" b="1" dirty="0" smtClean="0">
                <a:solidFill>
                  <a:srgbClr val="1E03BD"/>
                </a:solidFill>
              </a:rPr>
              <a:t>停</a:t>
            </a:r>
            <a:endParaRPr lang="en-US" altLang="zh-TW" sz="2000" b="1" dirty="0" smtClean="0">
              <a:solidFill>
                <a:srgbClr val="1E03BD"/>
              </a:solidFill>
            </a:endParaRPr>
          </a:p>
          <a:p>
            <a:pPr marL="352425" lvl="1" indent="454025">
              <a:buNone/>
            </a:pPr>
            <a:r>
              <a:rPr lang="en-US" altLang="zh-TW" sz="2000" b="1" dirty="0" smtClean="0">
                <a:solidFill>
                  <a:srgbClr val="1E03BD"/>
                </a:solidFill>
              </a:rPr>
              <a:t>(4)</a:t>
            </a:r>
            <a:r>
              <a:rPr lang="zh-TW" altLang="en-US" sz="2000" b="1" dirty="0" smtClean="0">
                <a:solidFill>
                  <a:srgbClr val="1E03BD"/>
                </a:solidFill>
              </a:rPr>
              <a:t>揮</a:t>
            </a:r>
            <a:r>
              <a:rPr lang="en-US" altLang="zh-TW" sz="2000" b="1" dirty="0">
                <a:solidFill>
                  <a:srgbClr val="1E03BD"/>
                </a:solidFill>
              </a:rPr>
              <a:t>-</a:t>
            </a:r>
            <a:r>
              <a:rPr lang="zh-TW" altLang="en-US" sz="2000" b="1" dirty="0">
                <a:solidFill>
                  <a:srgbClr val="1E03BD"/>
                </a:solidFill>
              </a:rPr>
              <a:t>揮手微笑表</a:t>
            </a:r>
            <a:r>
              <a:rPr lang="zh-TW" altLang="en-US" sz="2000" b="1" dirty="0" smtClean="0">
                <a:solidFill>
                  <a:srgbClr val="1E03BD"/>
                </a:solidFill>
              </a:rPr>
              <a:t>謝意</a:t>
            </a:r>
            <a:endParaRPr lang="en-US" altLang="zh-TW" sz="2000" b="1" dirty="0" smtClean="0">
              <a:solidFill>
                <a:srgbClr val="1E03BD"/>
              </a:solidFill>
            </a:endParaRPr>
          </a:p>
          <a:p>
            <a:pPr marL="352425" lvl="1" indent="454025">
              <a:buNone/>
            </a:pPr>
            <a:r>
              <a:rPr lang="en-US" altLang="zh-TW" sz="2000" b="1" dirty="0" smtClean="0">
                <a:solidFill>
                  <a:srgbClr val="1E03BD"/>
                </a:solidFill>
              </a:rPr>
              <a:t>(5)</a:t>
            </a:r>
            <a:r>
              <a:rPr lang="zh-TW" altLang="en-US" sz="2000" b="1" dirty="0" smtClean="0">
                <a:solidFill>
                  <a:srgbClr val="1E03BD"/>
                </a:solidFill>
              </a:rPr>
              <a:t>動</a:t>
            </a:r>
            <a:r>
              <a:rPr lang="en-US" altLang="zh-TW" sz="2000" b="1" dirty="0">
                <a:solidFill>
                  <a:srgbClr val="1E03BD"/>
                </a:solidFill>
              </a:rPr>
              <a:t>-</a:t>
            </a:r>
            <a:r>
              <a:rPr lang="zh-TW" altLang="en-US" sz="2000" b="1" dirty="0">
                <a:solidFill>
                  <a:srgbClr val="1E03BD"/>
                </a:solidFill>
              </a:rPr>
              <a:t>動身起步快步行</a:t>
            </a:r>
            <a:r>
              <a:rPr lang="zh-TW" altLang="en-US" sz="2000" b="1" dirty="0" smtClean="0">
                <a:solidFill>
                  <a:srgbClr val="1E03BD"/>
                </a:solidFill>
              </a:rPr>
              <a:t>」</a:t>
            </a:r>
            <a:endParaRPr lang="en-US" altLang="zh-TW" sz="2000" b="1" dirty="0" smtClean="0">
              <a:solidFill>
                <a:srgbClr val="1E03BD"/>
              </a:solidFill>
            </a:endParaRPr>
          </a:p>
          <a:p>
            <a:pPr marL="696912" lvl="1" indent="-342900">
              <a:buFont typeface="Wingdings" panose="05000000000000000000" pitchFamily="2" charset="2"/>
              <a:buChar char="Ø"/>
            </a:pPr>
            <a:r>
              <a:rPr lang="zh-TW" altLang="en-US" b="1" dirty="0" smtClean="0">
                <a:solidFill>
                  <a:srgbClr val="1E03BD"/>
                </a:solidFill>
              </a:rPr>
              <a:t>將</a:t>
            </a:r>
            <a:r>
              <a:rPr lang="zh-TW" altLang="en-US" b="1" dirty="0" smtClean="0">
                <a:solidFill>
                  <a:srgbClr val="C00000"/>
                </a:solidFill>
              </a:rPr>
              <a:t>交通安全</a:t>
            </a:r>
            <a:r>
              <a:rPr lang="zh-TW" altLang="en-US" b="1" dirty="0">
                <a:solidFill>
                  <a:srgbClr val="C00000"/>
                </a:solidFill>
              </a:rPr>
              <a:t>五大</a:t>
            </a:r>
            <a:r>
              <a:rPr lang="zh-TW" altLang="en-US" b="1" dirty="0" smtClean="0">
                <a:solidFill>
                  <a:srgbClr val="C00000"/>
                </a:solidFill>
              </a:rPr>
              <a:t>守則</a:t>
            </a:r>
            <a:r>
              <a:rPr lang="zh-TW" altLang="en-US" b="1" dirty="0" smtClean="0">
                <a:solidFill>
                  <a:srgbClr val="1E03BD"/>
                </a:solidFill>
              </a:rPr>
              <a:t>落實融入</a:t>
            </a:r>
            <a:r>
              <a:rPr lang="zh-TW" altLang="en-US" b="1" dirty="0" smtClean="0">
                <a:solidFill>
                  <a:srgbClr val="C00000"/>
                </a:solidFill>
              </a:rPr>
              <a:t>「安全過</a:t>
            </a:r>
            <a:r>
              <a:rPr lang="zh-TW" altLang="en-US" b="1" dirty="0">
                <a:solidFill>
                  <a:srgbClr val="C00000"/>
                </a:solidFill>
              </a:rPr>
              <a:t>路口</a:t>
            </a:r>
            <a:r>
              <a:rPr lang="zh-TW" altLang="en-US" b="1" dirty="0" smtClean="0">
                <a:solidFill>
                  <a:srgbClr val="C00000"/>
                </a:solidFill>
              </a:rPr>
              <a:t>」的每個環節</a:t>
            </a:r>
            <a:endParaRPr lang="zh-TW" altLang="en-US" b="1" dirty="0">
              <a:solidFill>
                <a:srgbClr val="C00000"/>
              </a:solidFill>
            </a:endParaRPr>
          </a:p>
        </p:txBody>
      </p:sp>
      <p:sp>
        <p:nvSpPr>
          <p:cNvPr id="3" name="標題 2"/>
          <p:cNvSpPr>
            <a:spLocks noGrp="1"/>
          </p:cNvSpPr>
          <p:nvPr>
            <p:ph type="title"/>
          </p:nvPr>
        </p:nvSpPr>
        <p:spPr>
          <a:xfrm>
            <a:off x="251520" y="188913"/>
            <a:ext cx="8435280" cy="850900"/>
          </a:xfrm>
        </p:spPr>
        <p:txBody>
          <a:bodyPr>
            <a:normAutofit fontScale="90000"/>
          </a:bodyPr>
          <a:lstStyle/>
          <a:p>
            <a:r>
              <a:rPr lang="zh-TW" altLang="en-US" dirty="0">
                <a:latin typeface="Times New Roman" panose="02020603050405020304" pitchFamily="18" charset="0"/>
                <a:ea typeface="標楷體" panose="03000509000000000000" pitchFamily="65" charset="-120"/>
                <a:cs typeface="Times New Roman" panose="02020603050405020304" pitchFamily="18" charset="0"/>
              </a:rPr>
              <a:t>貳拾</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如何指導學童安全通過</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路口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(7/8)</a:t>
            </a:r>
            <a:endParaRPr lang="zh-TW" altLang="en-US" dirty="0">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57</a:t>
            </a:fld>
            <a:endParaRPr lang="zh-TW" altLang="en-US"/>
          </a:p>
        </p:txBody>
      </p:sp>
    </p:spTree>
    <p:extLst>
      <p:ext uri="{BB962C8B-B14F-4D97-AF65-F5344CB8AC3E}">
        <p14:creationId xmlns:p14="http://schemas.microsoft.com/office/powerpoint/2010/main" val="22445613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1196752"/>
            <a:ext cx="8856984" cy="4968552"/>
          </a:xfrm>
        </p:spPr>
        <p:txBody>
          <a:bodyPr/>
          <a:lstStyle/>
          <a:p>
            <a:pPr marL="0" indent="0">
              <a:buNone/>
            </a:pPr>
            <a:r>
              <a:rPr lang="en-US" altLang="zh-TW" dirty="0" smtClean="0">
                <a:solidFill>
                  <a:srgbClr val="C00000"/>
                </a:solidFill>
              </a:rPr>
              <a:t>11.4 </a:t>
            </a:r>
            <a:r>
              <a:rPr lang="zh-TW" altLang="en-US" dirty="0" smtClean="0">
                <a:solidFill>
                  <a:srgbClr val="C00000"/>
                </a:solidFill>
              </a:rPr>
              <a:t>帶領學生走出校園，實際做出安全過路口之動作</a:t>
            </a:r>
            <a:endParaRPr lang="en-US" altLang="zh-TW" dirty="0" smtClean="0">
              <a:solidFill>
                <a:srgbClr val="C00000"/>
              </a:solidFill>
            </a:endParaRPr>
          </a:p>
          <a:p>
            <a:pPr marL="628650" indent="-274638">
              <a:buFont typeface="Wingdings" panose="05000000000000000000" pitchFamily="2" charset="2"/>
              <a:buChar char="Ø"/>
            </a:pPr>
            <a:r>
              <a:rPr lang="zh-TW" altLang="en-US" sz="2400" dirty="0" smtClean="0">
                <a:solidFill>
                  <a:srgbClr val="1E03BD"/>
                </a:solidFill>
              </a:rPr>
              <a:t>借助在路口實際操演，讓課堂上所教內容能符合實際需要</a:t>
            </a:r>
            <a:endParaRPr lang="en-US" altLang="zh-TW" sz="2400" dirty="0" smtClean="0">
              <a:solidFill>
                <a:srgbClr val="1E03BD"/>
              </a:solidFill>
            </a:endParaRPr>
          </a:p>
          <a:p>
            <a:pPr marL="628650" indent="-274638">
              <a:buFont typeface="Wingdings" panose="05000000000000000000" pitchFamily="2" charset="2"/>
              <a:buChar char="Ø"/>
            </a:pPr>
            <a:r>
              <a:rPr lang="zh-TW" altLang="en-US" sz="2400" dirty="0" smtClean="0">
                <a:solidFill>
                  <a:srgbClr val="1E03BD"/>
                </a:solidFill>
              </a:rPr>
              <a:t>透過學童長期實作演練，營造社會氛圍，帶動民眾模仿學習</a:t>
            </a:r>
            <a:endParaRPr lang="en-US" altLang="zh-TW" sz="2400" dirty="0" smtClean="0">
              <a:solidFill>
                <a:srgbClr val="1E03BD"/>
              </a:solidFill>
            </a:endParaRPr>
          </a:p>
          <a:p>
            <a:pPr marL="628650" lvl="1" indent="-274638">
              <a:buFont typeface="Wingdings" panose="05000000000000000000" pitchFamily="2" charset="2"/>
              <a:buChar char="Ø"/>
            </a:pPr>
            <a:r>
              <a:rPr lang="zh-TW" altLang="en-US" b="1" dirty="0" smtClean="0">
                <a:solidFill>
                  <a:srgbClr val="1E03BD"/>
                </a:solidFill>
              </a:rPr>
              <a:t>推動相關活動，帶動學童、家長及社會對交通安全的關心：</a:t>
            </a:r>
            <a:endParaRPr lang="en-US" altLang="zh-TW" b="1" dirty="0" smtClean="0">
              <a:solidFill>
                <a:srgbClr val="1E03BD"/>
              </a:solidFill>
            </a:endParaRPr>
          </a:p>
          <a:p>
            <a:pPr marL="354012" lvl="1" indent="0">
              <a:buNone/>
            </a:pPr>
            <a:r>
              <a:rPr lang="zh-TW" altLang="en-US" b="1" dirty="0">
                <a:solidFill>
                  <a:srgbClr val="1E03BD"/>
                </a:solidFill>
              </a:rPr>
              <a:t> </a:t>
            </a:r>
            <a:r>
              <a:rPr lang="zh-TW" altLang="en-US" b="1" dirty="0" smtClean="0">
                <a:solidFill>
                  <a:srgbClr val="1E03BD"/>
                </a:solidFill>
              </a:rPr>
              <a:t>    </a:t>
            </a:r>
            <a:r>
              <a:rPr lang="en-US" altLang="zh-TW" b="1" dirty="0" smtClean="0">
                <a:solidFill>
                  <a:srgbClr val="1E03BD"/>
                </a:solidFill>
              </a:rPr>
              <a:t>(1) </a:t>
            </a:r>
            <a:r>
              <a:rPr lang="zh-TW" altLang="en-US" b="1" dirty="0" smtClean="0">
                <a:solidFill>
                  <a:srgbClr val="1E03BD"/>
                </a:solidFill>
              </a:rPr>
              <a:t>生命安全宣言</a:t>
            </a:r>
            <a:endParaRPr lang="en-US" altLang="zh-TW" b="1" dirty="0" smtClean="0">
              <a:solidFill>
                <a:srgbClr val="1E03BD"/>
              </a:solidFill>
            </a:endParaRPr>
          </a:p>
          <a:p>
            <a:pPr marL="352425" lvl="1" indent="0">
              <a:buNone/>
            </a:pPr>
            <a:r>
              <a:rPr lang="en-US" altLang="zh-TW" b="1" dirty="0">
                <a:solidFill>
                  <a:srgbClr val="1E03BD"/>
                </a:solidFill>
              </a:rPr>
              <a:t> </a:t>
            </a:r>
            <a:r>
              <a:rPr lang="en-US" altLang="zh-TW" b="1" dirty="0" smtClean="0">
                <a:solidFill>
                  <a:srgbClr val="1E03BD"/>
                </a:solidFill>
              </a:rPr>
              <a:t>    (2) </a:t>
            </a:r>
            <a:r>
              <a:rPr lang="zh-TW" altLang="en-US" b="1" dirty="0" smtClean="0">
                <a:solidFill>
                  <a:srgbClr val="1E03BD"/>
                </a:solidFill>
              </a:rPr>
              <a:t>沒有安全就沒有未來</a:t>
            </a:r>
            <a:endParaRPr lang="en-US" altLang="zh-TW" b="1" dirty="0" smtClean="0">
              <a:solidFill>
                <a:srgbClr val="1E03BD"/>
              </a:solidFill>
            </a:endParaRPr>
          </a:p>
          <a:p>
            <a:pPr marL="354012" lvl="1" indent="0">
              <a:buNone/>
            </a:pPr>
            <a:r>
              <a:rPr lang="zh-TW" altLang="en-US" b="1" dirty="0">
                <a:solidFill>
                  <a:srgbClr val="1E03BD"/>
                </a:solidFill>
              </a:rPr>
              <a:t> </a:t>
            </a:r>
            <a:r>
              <a:rPr lang="zh-TW" altLang="en-US" b="1" dirty="0" smtClean="0">
                <a:solidFill>
                  <a:srgbClr val="1E03BD"/>
                </a:solidFill>
              </a:rPr>
              <a:t>    </a:t>
            </a:r>
            <a:r>
              <a:rPr lang="en-US" altLang="zh-TW" b="1" dirty="0" smtClean="0">
                <a:solidFill>
                  <a:srgbClr val="1E03BD"/>
                </a:solidFill>
              </a:rPr>
              <a:t>(3) </a:t>
            </a:r>
            <a:r>
              <a:rPr lang="zh-TW" altLang="en-US" b="1" dirty="0" smtClean="0">
                <a:solidFill>
                  <a:srgbClr val="1E03BD"/>
                </a:solidFill>
              </a:rPr>
              <a:t>交通安全由我做起</a:t>
            </a:r>
            <a:endParaRPr lang="en-US" altLang="zh-TW" b="1" dirty="0" smtClean="0">
              <a:solidFill>
                <a:srgbClr val="1E03BD"/>
              </a:solidFill>
            </a:endParaRPr>
          </a:p>
          <a:p>
            <a:pPr marL="354012" lvl="1" indent="0">
              <a:buNone/>
            </a:pPr>
            <a:r>
              <a:rPr lang="en-US" altLang="zh-TW" b="1" dirty="0">
                <a:solidFill>
                  <a:srgbClr val="1E03BD"/>
                </a:solidFill>
              </a:rPr>
              <a:t> </a:t>
            </a:r>
            <a:r>
              <a:rPr lang="en-US" altLang="zh-TW" b="1" dirty="0" smtClean="0">
                <a:solidFill>
                  <a:srgbClr val="1E03BD"/>
                </a:solidFill>
              </a:rPr>
              <a:t>    (4)</a:t>
            </a:r>
            <a:r>
              <a:rPr lang="zh-TW" altLang="en-US" b="1" dirty="0" smtClean="0">
                <a:solidFill>
                  <a:srgbClr val="1E03BD"/>
                </a:solidFill>
              </a:rPr>
              <a:t> 家長帶小孩走一段上學的路</a:t>
            </a:r>
            <a:endParaRPr lang="en-US" altLang="zh-TW" b="1" dirty="0" smtClean="0">
              <a:solidFill>
                <a:srgbClr val="1E03BD"/>
              </a:solidFill>
            </a:endParaRPr>
          </a:p>
          <a:p>
            <a:pPr marL="352425" lvl="1" indent="-352425">
              <a:buNone/>
            </a:pPr>
            <a:r>
              <a:rPr lang="en-US" altLang="zh-TW" sz="2800" b="1" dirty="0" smtClean="0">
                <a:solidFill>
                  <a:srgbClr val="C00000"/>
                </a:solidFill>
              </a:rPr>
              <a:t>11.5 </a:t>
            </a:r>
            <a:r>
              <a:rPr lang="zh-TW" altLang="en-US" sz="2800" b="1" dirty="0" smtClean="0">
                <a:solidFill>
                  <a:srgbClr val="C00000"/>
                </a:solidFill>
              </a:rPr>
              <a:t>建立量測執行績效之指標，落實永續推動之</a:t>
            </a:r>
            <a:r>
              <a:rPr lang="en-US" altLang="zh-TW" sz="2800" b="1" dirty="0" smtClean="0">
                <a:solidFill>
                  <a:srgbClr val="C00000"/>
                </a:solidFill>
              </a:rPr>
              <a:t>PDCA</a:t>
            </a:r>
          </a:p>
          <a:p>
            <a:pPr marL="695325" lvl="1" indent="-342900">
              <a:buFont typeface="Wingdings" panose="05000000000000000000" pitchFamily="2" charset="2"/>
              <a:buChar char="Ø"/>
            </a:pPr>
            <a:r>
              <a:rPr lang="zh-TW" altLang="en-US" b="1" dirty="0" smtClean="0">
                <a:solidFill>
                  <a:srgbClr val="1E03BD"/>
                </a:solidFill>
              </a:rPr>
              <a:t>結合各項獎勵措施，強化學生持續推動之助力</a:t>
            </a:r>
            <a:endParaRPr lang="en-US" altLang="zh-TW" b="1" dirty="0" smtClean="0">
              <a:solidFill>
                <a:srgbClr val="1E03BD"/>
              </a:solidFill>
            </a:endParaRPr>
          </a:p>
          <a:p>
            <a:pPr marL="695325" lvl="1" indent="-342900">
              <a:buFont typeface="Wingdings" panose="05000000000000000000" pitchFamily="2" charset="2"/>
              <a:buChar char="Ø"/>
            </a:pPr>
            <a:r>
              <a:rPr lang="zh-TW" altLang="en-US" b="1" dirty="0">
                <a:solidFill>
                  <a:srgbClr val="1E03BD"/>
                </a:solidFill>
              </a:rPr>
              <a:t>建立逐年檢討改進</a:t>
            </a:r>
            <a:r>
              <a:rPr lang="zh-TW" altLang="en-US" b="1" dirty="0" smtClean="0">
                <a:solidFill>
                  <a:srgbClr val="1E03BD"/>
                </a:solidFill>
              </a:rPr>
              <a:t>之積極精神</a:t>
            </a:r>
            <a:r>
              <a:rPr lang="zh-TW" altLang="en-US" b="1" dirty="0">
                <a:solidFill>
                  <a:srgbClr val="1E03BD"/>
                </a:solidFill>
              </a:rPr>
              <a:t>，讓發自內心的力量帶動進步</a:t>
            </a:r>
            <a:endParaRPr lang="en-US" altLang="zh-TW" b="1" dirty="0">
              <a:solidFill>
                <a:srgbClr val="1E03BD"/>
              </a:solidFill>
            </a:endParaRPr>
          </a:p>
          <a:p>
            <a:pPr marL="352425" lvl="1" indent="-352425">
              <a:buNone/>
            </a:pPr>
            <a:endParaRPr lang="en-US" altLang="zh-TW" b="1" dirty="0" smtClean="0">
              <a:solidFill>
                <a:srgbClr val="1E03BD"/>
              </a:solidFill>
            </a:endParaRPr>
          </a:p>
          <a:p>
            <a:pPr marL="696912" lvl="1" indent="-342900">
              <a:buFont typeface="Wingdings" panose="05000000000000000000" pitchFamily="2" charset="2"/>
              <a:buChar char="Ø"/>
            </a:pPr>
            <a:endParaRPr lang="zh-TW" altLang="en-US" b="1" dirty="0">
              <a:solidFill>
                <a:srgbClr val="C00000"/>
              </a:solidFill>
            </a:endParaRPr>
          </a:p>
        </p:txBody>
      </p:sp>
      <p:sp>
        <p:nvSpPr>
          <p:cNvPr id="3" name="標題 2"/>
          <p:cNvSpPr>
            <a:spLocks noGrp="1"/>
          </p:cNvSpPr>
          <p:nvPr>
            <p:ph type="title"/>
          </p:nvPr>
        </p:nvSpPr>
        <p:spPr>
          <a:xfrm>
            <a:off x="179512" y="188913"/>
            <a:ext cx="8507288" cy="850900"/>
          </a:xfrm>
        </p:spPr>
        <p:txBody>
          <a:bodyPr>
            <a:normAutofit fontScale="90000"/>
          </a:bodyPr>
          <a:lstStyle/>
          <a:p>
            <a:r>
              <a:rPr lang="zh-TW" altLang="en-US" dirty="0">
                <a:latin typeface="Times New Roman" panose="02020603050405020304" pitchFamily="18" charset="0"/>
                <a:ea typeface="標楷體" panose="03000509000000000000" pitchFamily="65" charset="-120"/>
                <a:cs typeface="Times New Roman" panose="02020603050405020304" pitchFamily="18" charset="0"/>
              </a:rPr>
              <a:t>貳拾</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如何指導學童安全通過</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路口</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(8/8)</a:t>
            </a:r>
            <a:endParaRPr lang="zh-TW" altLang="en-US" dirty="0">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58</a:t>
            </a:fld>
            <a:endParaRPr lang="zh-TW" altLang="en-US"/>
          </a:p>
        </p:txBody>
      </p:sp>
    </p:spTree>
    <p:extLst>
      <p:ext uri="{BB962C8B-B14F-4D97-AF65-F5344CB8AC3E}">
        <p14:creationId xmlns:p14="http://schemas.microsoft.com/office/powerpoint/2010/main" val="29719065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79512" y="1268760"/>
            <a:ext cx="8856984" cy="4896544"/>
          </a:xfrm>
        </p:spPr>
        <p:txBody>
          <a:bodyPr/>
          <a:lstStyle/>
          <a:p>
            <a:pPr>
              <a:buFont typeface="Wingdings" panose="05000000000000000000" pitchFamily="2" charset="2"/>
              <a:buChar char="Ø"/>
            </a:pPr>
            <a:r>
              <a:rPr lang="zh-TW" altLang="en-US" dirty="0" smtClean="0">
                <a:solidFill>
                  <a:srgbClr val="1E03BD"/>
                </a:solidFill>
              </a:rPr>
              <a:t>交通事故之發生原因中，</a:t>
            </a:r>
            <a:r>
              <a:rPr lang="en-US" altLang="zh-TW" dirty="0" smtClean="0">
                <a:solidFill>
                  <a:srgbClr val="1E03BD"/>
                </a:solidFill>
              </a:rPr>
              <a:t>95%</a:t>
            </a:r>
            <a:r>
              <a:rPr lang="zh-TW" altLang="en-US" dirty="0" smtClean="0">
                <a:solidFill>
                  <a:srgbClr val="1E03BD"/>
                </a:solidFill>
              </a:rPr>
              <a:t>與人的因素有關。</a:t>
            </a:r>
            <a:endParaRPr lang="en-US" altLang="zh-TW" dirty="0" smtClean="0">
              <a:solidFill>
                <a:srgbClr val="1E03BD"/>
              </a:solidFill>
            </a:endParaRPr>
          </a:p>
          <a:p>
            <a:pPr>
              <a:buFont typeface="Wingdings" panose="05000000000000000000" pitchFamily="2" charset="2"/>
              <a:buChar char="Ø"/>
            </a:pPr>
            <a:r>
              <a:rPr lang="zh-TW" altLang="en-US" dirty="0" smtClean="0">
                <a:solidFill>
                  <a:srgbClr val="1E03BD"/>
                </a:solidFill>
              </a:rPr>
              <a:t>交通安全的改善又以安全用路行為的培育最為關鍵。</a:t>
            </a:r>
            <a:endParaRPr lang="en-US" altLang="zh-TW" dirty="0" smtClean="0">
              <a:solidFill>
                <a:srgbClr val="1E03BD"/>
              </a:solidFill>
            </a:endParaRPr>
          </a:p>
          <a:p>
            <a:pPr>
              <a:buFont typeface="Wingdings" panose="05000000000000000000" pitchFamily="2" charset="2"/>
              <a:buChar char="Ø"/>
            </a:pPr>
            <a:r>
              <a:rPr lang="zh-TW" altLang="en-US" dirty="0" smtClean="0">
                <a:solidFill>
                  <a:srgbClr val="C00000"/>
                </a:solidFill>
              </a:rPr>
              <a:t>民眾之用</a:t>
            </a:r>
            <a:r>
              <a:rPr lang="zh-TW" altLang="en-US" dirty="0">
                <a:solidFill>
                  <a:srgbClr val="C00000"/>
                </a:solidFill>
              </a:rPr>
              <a:t>路行為</a:t>
            </a:r>
            <a:r>
              <a:rPr lang="zh-TW" altLang="en-US" dirty="0" smtClean="0">
                <a:solidFill>
                  <a:srgbClr val="1E03BD"/>
                </a:solidFill>
              </a:rPr>
              <a:t>是社會</a:t>
            </a:r>
            <a:r>
              <a:rPr lang="zh-TW" altLang="en-US" dirty="0" smtClean="0">
                <a:solidFill>
                  <a:srgbClr val="C00000"/>
                </a:solidFill>
              </a:rPr>
              <a:t>交通安全文化</a:t>
            </a:r>
            <a:r>
              <a:rPr lang="zh-TW" altLang="en-US" dirty="0" smtClean="0">
                <a:solidFill>
                  <a:srgbClr val="1E03BD"/>
                </a:solidFill>
              </a:rPr>
              <a:t>的展現，是長期受交通安全教育、執法及社會影響的產物。</a:t>
            </a:r>
            <a:endParaRPr lang="en-US" altLang="zh-TW" dirty="0" smtClean="0">
              <a:solidFill>
                <a:srgbClr val="1E03BD"/>
              </a:solidFill>
            </a:endParaRPr>
          </a:p>
          <a:p>
            <a:pPr>
              <a:buFont typeface="Wingdings" panose="05000000000000000000" pitchFamily="2" charset="2"/>
              <a:buChar char="Ø"/>
            </a:pPr>
            <a:r>
              <a:rPr lang="zh-TW" altLang="en-US" dirty="0" smtClean="0">
                <a:solidFill>
                  <a:srgbClr val="C00000"/>
                </a:solidFill>
              </a:rPr>
              <a:t>交通安全教育</a:t>
            </a:r>
            <a:r>
              <a:rPr lang="zh-TW" altLang="en-US" dirty="0" smtClean="0">
                <a:solidFill>
                  <a:srgbClr val="1E03BD"/>
                </a:solidFill>
              </a:rPr>
              <a:t>是改造社會交通安全文化的根本工作</a:t>
            </a:r>
            <a:r>
              <a:rPr lang="zh-TW" altLang="en-US" dirty="0" smtClean="0"/>
              <a:t>。</a:t>
            </a:r>
            <a:endParaRPr lang="en-US" altLang="zh-TW" dirty="0" smtClean="0"/>
          </a:p>
          <a:p>
            <a:pPr>
              <a:buFont typeface="Wingdings" panose="05000000000000000000" pitchFamily="2" charset="2"/>
              <a:buChar char="Ø"/>
            </a:pPr>
            <a:r>
              <a:rPr lang="zh-TW" altLang="en-US" dirty="0">
                <a:solidFill>
                  <a:srgbClr val="1E03BD"/>
                </a:solidFill>
              </a:rPr>
              <a:t>學校交通安全</a:t>
            </a:r>
            <a:r>
              <a:rPr lang="zh-TW" altLang="en-US" dirty="0" smtClean="0">
                <a:solidFill>
                  <a:srgbClr val="1E03BD"/>
                </a:solidFill>
              </a:rPr>
              <a:t>教育需做到</a:t>
            </a:r>
            <a:r>
              <a:rPr lang="zh-TW" altLang="en-US" dirty="0" smtClean="0">
                <a:solidFill>
                  <a:srgbClr val="C00000"/>
                </a:solidFill>
              </a:rPr>
              <a:t>「保護兼具增</a:t>
            </a:r>
            <a:r>
              <a:rPr lang="zh-TW" altLang="en-US" dirty="0">
                <a:solidFill>
                  <a:srgbClr val="C00000"/>
                </a:solidFill>
              </a:rPr>
              <a:t>能」</a:t>
            </a:r>
            <a:r>
              <a:rPr lang="zh-TW" altLang="en-US" dirty="0" smtClean="0">
                <a:solidFill>
                  <a:srgbClr val="1E03BD"/>
                </a:solidFill>
              </a:rPr>
              <a:t>之功能</a:t>
            </a:r>
            <a:endParaRPr lang="zh-TW" altLang="en-US" dirty="0">
              <a:solidFill>
                <a:srgbClr val="1E03BD"/>
              </a:solidFill>
            </a:endParaRPr>
          </a:p>
          <a:p>
            <a:pPr>
              <a:buFont typeface="Wingdings" panose="05000000000000000000" pitchFamily="2" charset="2"/>
              <a:buChar char="Ø"/>
            </a:pPr>
            <a:r>
              <a:rPr lang="zh-TW" altLang="en-US" dirty="0" smtClean="0">
                <a:solidFill>
                  <a:srgbClr val="1E03BD"/>
                </a:solidFill>
              </a:rPr>
              <a:t>國小</a:t>
            </a:r>
            <a:r>
              <a:rPr lang="zh-TW" altLang="en-US" dirty="0" smtClean="0">
                <a:solidFill>
                  <a:srgbClr val="C00000"/>
                </a:solidFill>
              </a:rPr>
              <a:t>各學習階段交通安全核心能力的規劃</a:t>
            </a:r>
            <a:r>
              <a:rPr lang="zh-TW" altLang="en-US" dirty="0" smtClean="0">
                <a:solidFill>
                  <a:srgbClr val="1E03BD"/>
                </a:solidFill>
              </a:rPr>
              <a:t>，為我國交通安全教育開啟新幕，它需要投入心血落實推動，並</a:t>
            </a:r>
            <a:r>
              <a:rPr lang="zh-TW" altLang="en-US" dirty="0" smtClean="0">
                <a:solidFill>
                  <a:srgbClr val="C00000"/>
                </a:solidFill>
              </a:rPr>
              <a:t>透過</a:t>
            </a:r>
            <a:r>
              <a:rPr lang="en-US" altLang="zh-TW" dirty="0" smtClean="0">
                <a:solidFill>
                  <a:srgbClr val="C00000"/>
                </a:solidFill>
              </a:rPr>
              <a:t>PDCA</a:t>
            </a:r>
            <a:r>
              <a:rPr lang="zh-TW" altLang="en-US" dirty="0" smtClean="0">
                <a:solidFill>
                  <a:srgbClr val="C00000"/>
                </a:solidFill>
              </a:rPr>
              <a:t>之管理程序</a:t>
            </a:r>
            <a:r>
              <a:rPr lang="zh-TW" altLang="en-US" dirty="0" smtClean="0">
                <a:solidFill>
                  <a:srgbClr val="1E03BD"/>
                </a:solidFill>
              </a:rPr>
              <a:t>，不斷滾動學習而持續精進。</a:t>
            </a:r>
            <a:endParaRPr lang="en-US" altLang="zh-TW" dirty="0" smtClean="0">
              <a:solidFill>
                <a:srgbClr val="1E03BD"/>
              </a:solidFill>
            </a:endParaRPr>
          </a:p>
          <a:p>
            <a:pPr>
              <a:buFont typeface="Wingdings" panose="05000000000000000000" pitchFamily="2" charset="2"/>
              <a:buChar char="Ø"/>
            </a:pPr>
            <a:r>
              <a:rPr lang="zh-TW" altLang="en-US" dirty="0" smtClean="0">
                <a:solidFill>
                  <a:srgbClr val="1E03BD"/>
                </a:solidFill>
              </a:rPr>
              <a:t>國小交通安全教育需</a:t>
            </a:r>
            <a:r>
              <a:rPr lang="zh-TW" altLang="en-US" dirty="0" smtClean="0">
                <a:solidFill>
                  <a:srgbClr val="C00000"/>
                </a:solidFill>
              </a:rPr>
              <a:t>教師、學生及家長</a:t>
            </a:r>
            <a:r>
              <a:rPr lang="zh-TW" altLang="en-US" dirty="0" smtClean="0">
                <a:solidFill>
                  <a:srgbClr val="1E03BD"/>
                </a:solidFill>
              </a:rPr>
              <a:t>共同參與投入</a:t>
            </a:r>
            <a:endParaRPr lang="zh-TW" altLang="en-US" dirty="0">
              <a:solidFill>
                <a:srgbClr val="1E03BD"/>
              </a:solidFill>
            </a:endParaRPr>
          </a:p>
        </p:txBody>
      </p:sp>
      <p:sp>
        <p:nvSpPr>
          <p:cNvPr id="3" name="標題 2"/>
          <p:cNvSpPr>
            <a:spLocks noGrp="1"/>
          </p:cNvSpPr>
          <p:nvPr>
            <p:ph type="title"/>
          </p:nvPr>
        </p:nvSpPr>
        <p:spPr>
          <a:xfrm>
            <a:off x="179512" y="188913"/>
            <a:ext cx="8784976" cy="850900"/>
          </a:xfrm>
        </p:spPr>
        <p:txBody>
          <a:bodyPr/>
          <a:lstStyle/>
          <a:p>
            <a:r>
              <a:rPr lang="zh-TW" altLang="en-US" dirty="0" smtClean="0">
                <a:latin typeface="標楷體" panose="03000509000000000000" pitchFamily="65" charset="-120"/>
                <a:ea typeface="標楷體" panose="03000509000000000000" pitchFamily="65" charset="-120"/>
              </a:rPr>
              <a:t>貳拾壹、結語</a:t>
            </a:r>
            <a:endParaRPr lang="zh-TW" altLang="en-US"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59</a:t>
            </a:fld>
            <a:endParaRPr lang="zh-TW" altLang="en-US"/>
          </a:p>
        </p:txBody>
      </p:sp>
    </p:spTree>
    <p:extLst>
      <p:ext uri="{BB962C8B-B14F-4D97-AF65-F5344CB8AC3E}">
        <p14:creationId xmlns:p14="http://schemas.microsoft.com/office/powerpoint/2010/main" val="277716360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07504" y="222250"/>
            <a:ext cx="8928992" cy="720725"/>
          </a:xfrm>
        </p:spPr>
        <p:txBody>
          <a:bodyPr>
            <a:normAutofit/>
          </a:bodyPr>
          <a:lstStyle/>
          <a:p>
            <a:r>
              <a:rPr lang="zh-TW" altLang="en-US" dirty="0" smtClean="0">
                <a:latin typeface="標楷體" panose="03000509000000000000" pitchFamily="65" charset="-120"/>
                <a:ea typeface="標楷體" panose="03000509000000000000" pitchFamily="65" charset="-120"/>
              </a:rPr>
              <a:t>附錄一、</a:t>
            </a:r>
            <a:r>
              <a:rPr lang="en-US" altLang="zh-TW" dirty="0" smtClean="0">
                <a:latin typeface="標楷體" panose="03000509000000000000" pitchFamily="65" charset="-120"/>
                <a:ea typeface="標楷體" panose="03000509000000000000" pitchFamily="65" charset="-120"/>
              </a:rPr>
              <a:t>111</a:t>
            </a:r>
            <a:r>
              <a:rPr lang="zh-TW" altLang="en-US" dirty="0" smtClean="0">
                <a:latin typeface="標楷體" panose="03000509000000000000" pitchFamily="65" charset="-120"/>
                <a:ea typeface="標楷體" panose="03000509000000000000" pitchFamily="65" charset="-120"/>
              </a:rPr>
              <a:t>年</a:t>
            </a:r>
            <a:r>
              <a:rPr lang="zh-TW" altLang="zh-TW" dirty="0" smtClean="0">
                <a:latin typeface="標楷體" panose="03000509000000000000" pitchFamily="65" charset="-120"/>
                <a:ea typeface="標楷體" panose="03000509000000000000" pitchFamily="65" charset="-120"/>
              </a:rPr>
              <a:t>交通安全文化</a:t>
            </a:r>
            <a:r>
              <a:rPr lang="zh-TW" altLang="en-US" dirty="0" smtClean="0">
                <a:latin typeface="標楷體" panose="03000509000000000000" pitchFamily="65" charset="-120"/>
                <a:ea typeface="標楷體" panose="03000509000000000000" pitchFamily="65" charset="-120"/>
              </a:rPr>
              <a:t>調查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(1/2)</a:t>
            </a:r>
            <a:endParaRPr lang="zh-TW" altLang="en-US" dirty="0"/>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60</a:t>
            </a:fld>
            <a:endParaRPr lang="zh-TW" altLang="en-US"/>
          </a:p>
        </p:txBody>
      </p:sp>
      <p:pic>
        <p:nvPicPr>
          <p:cNvPr id="7" name="圖片 6"/>
          <p:cNvPicPr>
            <a:picLocks noChangeAspect="1"/>
          </p:cNvPicPr>
          <p:nvPr/>
        </p:nvPicPr>
        <p:blipFill>
          <a:blip r:embed="rId2"/>
          <a:stretch>
            <a:fillRect/>
          </a:stretch>
        </p:blipFill>
        <p:spPr>
          <a:xfrm>
            <a:off x="179512" y="1124744"/>
            <a:ext cx="8856984" cy="5040560"/>
          </a:xfrm>
          <a:prstGeom prst="rect">
            <a:avLst/>
          </a:prstGeom>
        </p:spPr>
      </p:pic>
    </p:spTree>
    <p:extLst>
      <p:ext uri="{BB962C8B-B14F-4D97-AF65-F5344CB8AC3E}">
        <p14:creationId xmlns:p14="http://schemas.microsoft.com/office/powerpoint/2010/main" val="17938730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07504" y="222250"/>
            <a:ext cx="8928992" cy="720725"/>
          </a:xfrm>
        </p:spPr>
        <p:txBody>
          <a:bodyPr>
            <a:normAutofit/>
          </a:bodyPr>
          <a:lstStyle/>
          <a:p>
            <a:r>
              <a:rPr lang="zh-TW" altLang="en-US" dirty="0" smtClean="0">
                <a:latin typeface="標楷體" panose="03000509000000000000" pitchFamily="65" charset="-120"/>
                <a:ea typeface="標楷體" panose="03000509000000000000" pitchFamily="65" charset="-120"/>
              </a:rPr>
              <a:t>附錄一、</a:t>
            </a:r>
            <a:r>
              <a:rPr lang="en-US" altLang="zh-TW" dirty="0" smtClean="0">
                <a:latin typeface="標楷體" panose="03000509000000000000" pitchFamily="65" charset="-120"/>
                <a:ea typeface="標楷體" panose="03000509000000000000" pitchFamily="65" charset="-120"/>
              </a:rPr>
              <a:t>111</a:t>
            </a:r>
            <a:r>
              <a:rPr lang="zh-TW" altLang="en-US" dirty="0" smtClean="0">
                <a:latin typeface="標楷體" panose="03000509000000000000" pitchFamily="65" charset="-120"/>
                <a:ea typeface="標楷體" panose="03000509000000000000" pitchFamily="65" charset="-120"/>
              </a:rPr>
              <a:t>年</a:t>
            </a:r>
            <a:r>
              <a:rPr lang="zh-TW" altLang="zh-TW" dirty="0" smtClean="0">
                <a:latin typeface="標楷體" panose="03000509000000000000" pitchFamily="65" charset="-120"/>
                <a:ea typeface="標楷體" panose="03000509000000000000" pitchFamily="65" charset="-120"/>
              </a:rPr>
              <a:t>交通安全文化</a:t>
            </a:r>
            <a:r>
              <a:rPr lang="zh-TW" altLang="en-US" dirty="0" smtClean="0">
                <a:latin typeface="標楷體" panose="03000509000000000000" pitchFamily="65" charset="-120"/>
                <a:ea typeface="標楷體" panose="03000509000000000000" pitchFamily="65" charset="-120"/>
              </a:rPr>
              <a:t>調查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(2/2)</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CA78CB8F-62F2-485D-9840-339395F33AB8}" type="slidenum">
              <a:rPr lang="zh-TW" altLang="en-US" smtClean="0"/>
              <a:pPr>
                <a:defRPr/>
              </a:pPr>
              <a:t>61</a:t>
            </a:fld>
            <a:endParaRPr lang="zh-TW" altLang="en-US"/>
          </a:p>
        </p:txBody>
      </p:sp>
      <p:pic>
        <p:nvPicPr>
          <p:cNvPr id="6" name="圖片 5"/>
          <p:cNvPicPr>
            <a:picLocks noChangeAspect="1"/>
          </p:cNvPicPr>
          <p:nvPr/>
        </p:nvPicPr>
        <p:blipFill>
          <a:blip r:embed="rId2"/>
          <a:stretch>
            <a:fillRect/>
          </a:stretch>
        </p:blipFill>
        <p:spPr>
          <a:xfrm>
            <a:off x="107504" y="1196752"/>
            <a:ext cx="8928992" cy="4968552"/>
          </a:xfrm>
          <a:prstGeom prst="rect">
            <a:avLst/>
          </a:prstGeom>
        </p:spPr>
      </p:pic>
    </p:spTree>
    <p:extLst>
      <p:ext uri="{BB962C8B-B14F-4D97-AF65-F5344CB8AC3E}">
        <p14:creationId xmlns:p14="http://schemas.microsoft.com/office/powerpoint/2010/main" val="3027154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vert="eaVert" wrap="square" lIns="91440" tIns="45720" rIns="91440" bIns="45720" numCol="1" rtlCol="0" anchor="t" anchorCtr="0" compatLnSpc="1">
        <a:prstTxWarp prst="textNoShape">
          <a:avLst/>
        </a:prstTxWarp>
        <a:noAutofit/>
      </a:bodyPr>
      <a:lstStyle>
        <a:defPPr marL="444500" marR="0" indent="-444500" algn="l" defTabSz="914400" rtl="0" eaLnBrk="1" fontAlgn="auto" latinLnBrk="0" hangingPunct="1">
          <a:lnSpc>
            <a:spcPct val="100000"/>
          </a:lnSpc>
          <a:spcBef>
            <a:spcPct val="20000"/>
          </a:spcBef>
          <a:spcAft>
            <a:spcPts val="0"/>
          </a:spcAft>
          <a:buClrTx/>
          <a:buSzTx/>
          <a:buFont typeface="Wingdings" pitchFamily="2" charset="2"/>
          <a:buChar char="v"/>
          <a:tabLst/>
          <a:defRPr kumimoji="0" sz="2400" b="0" i="0" u="none" strike="noStrike" kern="1200" cap="none" spc="0" normalizeH="0" baseline="0" noProof="0" dirty="0" smtClean="0">
            <a:ln>
              <a:noFill/>
            </a:ln>
            <a:solidFill>
              <a:schemeClr val="tx2">
                <a:lumMod val="50000"/>
              </a:schemeClr>
            </a:solidFill>
            <a:effectLst/>
            <a:uLnTx/>
            <a:uFillTx/>
            <a:latin typeface="華康中黑體" pitchFamily="49" charset="-120"/>
            <a:ea typeface="華康中黑體" pitchFamily="49" charset="-120"/>
            <a:cs typeface="Arial" pitchFamily="34" charset="0"/>
          </a:defRPr>
        </a:defPPr>
      </a:lstStyle>
    </a:txDef>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14572</TotalTime>
  <Words>7051</Words>
  <Application>Microsoft Office PowerPoint</Application>
  <PresentationFormat>如螢幕大小 (4:3)</PresentationFormat>
  <Paragraphs>865</Paragraphs>
  <Slides>61</Slides>
  <Notes>5</Notes>
  <HiddenSlides>0</HiddenSlides>
  <MMClips>0</MMClips>
  <ScaleCrop>false</ScaleCrop>
  <HeadingPairs>
    <vt:vector size="6" baseType="variant">
      <vt:variant>
        <vt:lpstr>使用字型</vt:lpstr>
      </vt:variant>
      <vt:variant>
        <vt:i4>14</vt:i4>
      </vt:variant>
      <vt:variant>
        <vt:lpstr>佈景主題</vt:lpstr>
      </vt:variant>
      <vt:variant>
        <vt:i4>1</vt:i4>
      </vt:variant>
      <vt:variant>
        <vt:lpstr>投影片標題</vt:lpstr>
      </vt:variant>
      <vt:variant>
        <vt:i4>61</vt:i4>
      </vt:variant>
    </vt:vector>
  </HeadingPairs>
  <TitlesOfParts>
    <vt:vector size="76" baseType="lpstr">
      <vt:lpstr>微软雅黑</vt:lpstr>
      <vt:lpstr>Roboto</vt:lpstr>
      <vt:lpstr>宋体</vt:lpstr>
      <vt:lpstr>Times New Roman </vt:lpstr>
      <vt:lpstr>華康中黑體</vt:lpstr>
      <vt:lpstr>微軟正黑體</vt:lpstr>
      <vt:lpstr>新細明體</vt:lpstr>
      <vt:lpstr>標楷體</vt:lpstr>
      <vt:lpstr>Arial</vt:lpstr>
      <vt:lpstr>Arial Narrow</vt:lpstr>
      <vt:lpstr>Calibri</vt:lpstr>
      <vt:lpstr>Times New Roman</vt:lpstr>
      <vt:lpstr>Wingdings</vt:lpstr>
      <vt:lpstr>Wingdings 3</vt:lpstr>
      <vt:lpstr>Office 佈景主題</vt:lpstr>
      <vt:lpstr>培育優良交通安全文化 之國小教育推廣作為</vt:lpstr>
      <vt:lpstr>壹、我國之道路交通事故(1/5)</vt:lpstr>
      <vt:lpstr>壹、我國之道路交通事故 (2/5)</vt:lpstr>
      <vt:lpstr>壹、我國之道路交通事故 (3/5)</vt:lpstr>
      <vt:lpstr>壹、我國之道路交通事故 (4/5)</vt:lpstr>
      <vt:lpstr>壹、我國之道路交通事故 (5/5)</vt:lpstr>
      <vt:lpstr>貳、「人-車-路」系統與交通事故風險 (1/3)</vt:lpstr>
      <vt:lpstr>貳、「人-車-路」系統與交通事故風險 (2/3)</vt:lpstr>
      <vt:lpstr>貳、「人-車-路」系統與交通事故風險 (3/3)</vt:lpstr>
      <vt:lpstr>參、認識交通事故的殘酷事實</vt:lpstr>
      <vt:lpstr>肆、交通安全改善策略之推動與瓶頸</vt:lpstr>
      <vt:lpstr>伍、交通安全文化與用路行為 (1/5)</vt:lpstr>
      <vt:lpstr>伍、交通安全文化與用路行為 (2/5)</vt:lpstr>
      <vt:lpstr>伍、交通安全文化與用路行為 (3/5)</vt:lpstr>
      <vt:lpstr>伍、交通安全文化與用路行為 (4/5)</vt:lpstr>
      <vt:lpstr>伍、交通安全文化與用路行為 (5/5)</vt:lpstr>
      <vt:lpstr>陸、五大守則之一：熟悉路權、遵守法規 (1/12)</vt:lpstr>
      <vt:lpstr>陸、五大守則之一：熟悉路權、遵守法規 (2/12)</vt:lpstr>
      <vt:lpstr>陸、五大守則之一：熟悉路權、遵守法規 (3/12)</vt:lpstr>
      <vt:lpstr>陸、五大守則之一：熟悉路權、遵守法規 (4/12)</vt:lpstr>
      <vt:lpstr>陸、五大守則之一：熟悉路權、遵守法規 (5/12)</vt:lpstr>
      <vt:lpstr>陸、五大守則之一：熟悉路權、遵守法規 (6/12)</vt:lpstr>
      <vt:lpstr>陸、五大守則之一：熟悉路權、遵守法規 (7/12)</vt:lpstr>
      <vt:lpstr>陸、五大守則之一：熟悉路權、遵守法規 (8/12)</vt:lpstr>
      <vt:lpstr>陸、五大守則之一：熟悉路權、遵守法規 (9/12)</vt:lpstr>
      <vt:lpstr>陸、五大守則之一：熟悉路權、遵守法規 (10/12)</vt:lpstr>
      <vt:lpstr>陸、五大守則之一：熟悉路權、遵守法規 (11/12)</vt:lpstr>
      <vt:lpstr>陸、五大守則之一：熟悉路權、遵守法規 (12/12)</vt:lpstr>
      <vt:lpstr>柒、五大守則之二：我看得見您，您看得見我  (1/2)</vt:lpstr>
      <vt:lpstr>柒、五大守則之二：我看得見您，您看得見我 (2/2)</vt:lpstr>
      <vt:lpstr>捌、五大守則之三： 謹守安全空間  (1/2)</vt:lpstr>
      <vt:lpstr>捌、五大守則之三：謹守安全空間   (2/2)</vt:lpstr>
      <vt:lpstr>玖、五大守則之四：利他用路觀   (1/2)</vt:lpstr>
      <vt:lpstr>玖、五大守則之四：利他用路觀   (2/2)</vt:lpstr>
      <vt:lpstr>拾、五大守則之五：防衛兼備好習慣    </vt:lpstr>
      <vt:lpstr>拾壹、透過社會運動改造用路文化</vt:lpstr>
      <vt:lpstr>拾貳、交通安全文化培育之全民教育藍圖</vt:lpstr>
      <vt:lpstr>拾叁、教育部五大學習階段之核心能力</vt:lpstr>
      <vt:lpstr>拾肆、推動交通安全教育之五大要素</vt:lpstr>
      <vt:lpstr>拾伍、國小交通安全文化教育計畫 (1/6)</vt:lpstr>
      <vt:lpstr>拾伍、國小交通安全文化教育計畫(2/6)</vt:lpstr>
      <vt:lpstr>拾伍、國小交通安全文化教育計畫 (3/6)</vt:lpstr>
      <vt:lpstr>拾伍、國小交通安全文化教育計畫(4/6)</vt:lpstr>
      <vt:lpstr>拾伍、國小交通安全文化教育計畫 (5/6)</vt:lpstr>
      <vt:lpstr>拾伍、國小交通安全文化教育計畫 (6/6)</vt:lpstr>
      <vt:lpstr>拾陸、交通安全核心能力教育之推動機制</vt:lpstr>
      <vt:lpstr>拾柒、交通安全核心能力培育績效衡量 (1/2)</vt:lpstr>
      <vt:lpstr>拾柒、交通安全核心能力培育績效衡量 (2/2)</vt:lpstr>
      <vt:lpstr>拾捌、持續充裕之經費與專業人力支持</vt:lpstr>
      <vt:lpstr>拾玖、權責分明，獎勵推動績優單位</vt:lpstr>
      <vt:lpstr>貳拾、如何指導學童安全通過路口 (1/8)</vt:lpstr>
      <vt:lpstr>貳拾、如何指導學童安全通過路口 (2/8)</vt:lpstr>
      <vt:lpstr>貳拾、如何指導學童安全通過路口 (3/8)</vt:lpstr>
      <vt:lpstr>貳拾、如何指導學童安全通過路口 (4/8)</vt:lpstr>
      <vt:lpstr>貳拾、如何指導學童安全通過路口 (5/8)</vt:lpstr>
      <vt:lpstr>貳拾、如何指導學童安全通過路口 (6/8)</vt:lpstr>
      <vt:lpstr>貳拾、如何指導學童安全通過路口 (7/8)</vt:lpstr>
      <vt:lpstr>貳拾、如何指導學童安全通過路口(8/8)</vt:lpstr>
      <vt:lpstr>貳拾壹、結語</vt:lpstr>
      <vt:lpstr>附錄一、111年交通安全文化調查 (1/2)</vt:lpstr>
      <vt:lpstr>附錄一、111年交通安全文化調查 (2/2)</vt:lpstr>
    </vt:vector>
  </TitlesOfParts>
  <Company>SYNNEX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Chih-wei</dc:creator>
  <cp:lastModifiedBy>Hsin-Li Chang</cp:lastModifiedBy>
  <cp:revision>1555</cp:revision>
  <cp:lastPrinted>2022-07-30T18:09:09Z</cp:lastPrinted>
  <dcterms:created xsi:type="dcterms:W3CDTF">2012-12-13T14:51:53Z</dcterms:created>
  <dcterms:modified xsi:type="dcterms:W3CDTF">2023-07-22T05:42:50Z</dcterms:modified>
</cp:coreProperties>
</file>